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56" r:id="rId2"/>
    <p:sldId id="258" r:id="rId3"/>
    <p:sldId id="406" r:id="rId4"/>
    <p:sldId id="469" r:id="rId5"/>
    <p:sldId id="476" r:id="rId6"/>
    <p:sldId id="453" r:id="rId7"/>
    <p:sldId id="473" r:id="rId8"/>
    <p:sldId id="458" r:id="rId9"/>
    <p:sldId id="463" r:id="rId10"/>
    <p:sldId id="457" r:id="rId11"/>
    <p:sldId id="474" r:id="rId12"/>
    <p:sldId id="475" r:id="rId13"/>
    <p:sldId id="471" r:id="rId14"/>
    <p:sldId id="392" r:id="rId15"/>
    <p:sldId id="461" r:id="rId16"/>
    <p:sldId id="466" r:id="rId17"/>
    <p:sldId id="470" r:id="rId18"/>
    <p:sldId id="467" r:id="rId19"/>
    <p:sldId id="468" r:id="rId20"/>
    <p:sldId id="424" r:id="rId21"/>
    <p:sldId id="365" r:id="rId22"/>
    <p:sldId id="358" r:id="rId23"/>
    <p:sldId id="355" r:id="rId24"/>
    <p:sldId id="374" r:id="rId25"/>
    <p:sldId id="356" r:id="rId26"/>
    <p:sldId id="259" r:id="rId27"/>
    <p:sldId id="284" r:id="rId28"/>
    <p:sldId id="359" r:id="rId29"/>
    <p:sldId id="272"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6699FF"/>
    <a:srgbClr val="0066FF"/>
    <a:srgbClr val="FCF711"/>
    <a:srgbClr val="6600CC"/>
    <a:srgbClr val="26BCC2"/>
    <a:srgbClr val="26C6B8"/>
    <a:srgbClr val="20A497"/>
    <a:srgbClr val="B4B4B4"/>
    <a:srgbClr val="26A8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31" autoAdjust="0"/>
    <p:restoredTop sz="86356" autoAdjust="0"/>
  </p:normalViewPr>
  <p:slideViewPr>
    <p:cSldViewPr snapToGrid="0">
      <p:cViewPr varScale="1">
        <p:scale>
          <a:sx n="69" d="100"/>
          <a:sy n="69" d="100"/>
        </p:scale>
        <p:origin x="176" y="44"/>
      </p:cViewPr>
      <p:guideLst/>
    </p:cSldViewPr>
  </p:slideViewPr>
  <p:outlineViewPr>
    <p:cViewPr>
      <p:scale>
        <a:sx n="33" d="100"/>
        <a:sy n="33" d="100"/>
      </p:scale>
      <p:origin x="0" y="-8564"/>
    </p:cViewPr>
  </p:outlineViewPr>
  <p:notesTextViewPr>
    <p:cViewPr>
      <p:scale>
        <a:sx n="1" d="1"/>
        <a:sy n="1" d="1"/>
      </p:scale>
      <p:origin x="0" y="0"/>
    </p:cViewPr>
  </p:notesTextViewPr>
  <p:sorterViewPr>
    <p:cViewPr>
      <p:scale>
        <a:sx n="100" d="100"/>
        <a:sy n="100" d="100"/>
      </p:scale>
      <p:origin x="0" y="-4048"/>
    </p:cViewPr>
  </p:sorterViewPr>
  <p:notesViewPr>
    <p:cSldViewPr snapToGrid="0">
      <p:cViewPr varScale="1">
        <p:scale>
          <a:sx n="44" d="100"/>
          <a:sy n="44" d="100"/>
        </p:scale>
        <p:origin x="206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168FAD-13A1-4000-B759-42F78FD28A4D}" type="datetimeFigureOut">
              <a:rPr lang="en-US" smtClean="0"/>
              <a:t>2/25/2022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D19D5E-EEFE-42EE-B4FE-7F08D0DF0ADE}" type="slidenum">
              <a:rPr lang="en-US" smtClean="0"/>
              <a:t>‹#›</a:t>
            </a:fld>
            <a:endParaRPr lang="en-US" dirty="0"/>
          </a:p>
        </p:txBody>
      </p:sp>
    </p:spTree>
    <p:extLst>
      <p:ext uri="{BB962C8B-B14F-4D97-AF65-F5344CB8AC3E}">
        <p14:creationId xmlns:p14="http://schemas.microsoft.com/office/powerpoint/2010/main" val="3927060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a:t>
            </a:fld>
            <a:endParaRPr lang="en-US" dirty="0"/>
          </a:p>
        </p:txBody>
      </p:sp>
    </p:spTree>
    <p:extLst>
      <p:ext uri="{BB962C8B-B14F-4D97-AF65-F5344CB8AC3E}">
        <p14:creationId xmlns:p14="http://schemas.microsoft.com/office/powerpoint/2010/main" val="277702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26</a:t>
            </a:fld>
            <a:endParaRPr lang="en-US" dirty="0"/>
          </a:p>
        </p:txBody>
      </p:sp>
    </p:spTree>
    <p:extLst>
      <p:ext uri="{BB962C8B-B14F-4D97-AF65-F5344CB8AC3E}">
        <p14:creationId xmlns:p14="http://schemas.microsoft.com/office/powerpoint/2010/main" val="21765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27</a:t>
            </a:fld>
            <a:endParaRPr lang="en-US" dirty="0"/>
          </a:p>
        </p:txBody>
      </p:sp>
    </p:spTree>
    <p:extLst>
      <p:ext uri="{BB962C8B-B14F-4D97-AF65-F5344CB8AC3E}">
        <p14:creationId xmlns:p14="http://schemas.microsoft.com/office/powerpoint/2010/main" val="2124221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28</a:t>
            </a:fld>
            <a:endParaRPr lang="en-US" dirty="0"/>
          </a:p>
        </p:txBody>
      </p:sp>
    </p:spTree>
    <p:extLst>
      <p:ext uri="{BB962C8B-B14F-4D97-AF65-F5344CB8AC3E}">
        <p14:creationId xmlns:p14="http://schemas.microsoft.com/office/powerpoint/2010/main" val="68609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29</a:t>
            </a:fld>
            <a:endParaRPr lang="en-US" dirty="0"/>
          </a:p>
        </p:txBody>
      </p:sp>
    </p:spTree>
    <p:extLst>
      <p:ext uri="{BB962C8B-B14F-4D97-AF65-F5344CB8AC3E}">
        <p14:creationId xmlns:p14="http://schemas.microsoft.com/office/powerpoint/2010/main" val="299434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a:t>
            </a:fld>
            <a:endParaRPr lang="en-US" dirty="0"/>
          </a:p>
        </p:txBody>
      </p:sp>
    </p:spTree>
    <p:extLst>
      <p:ext uri="{BB962C8B-B14F-4D97-AF65-F5344CB8AC3E}">
        <p14:creationId xmlns:p14="http://schemas.microsoft.com/office/powerpoint/2010/main" val="65193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3</a:t>
            </a:fld>
            <a:endParaRPr lang="en-US" dirty="0"/>
          </a:p>
        </p:txBody>
      </p:sp>
    </p:spTree>
    <p:extLst>
      <p:ext uri="{BB962C8B-B14F-4D97-AF65-F5344CB8AC3E}">
        <p14:creationId xmlns:p14="http://schemas.microsoft.com/office/powerpoint/2010/main" val="970809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4</a:t>
            </a:fld>
            <a:endParaRPr lang="en-US" dirty="0"/>
          </a:p>
        </p:txBody>
      </p:sp>
    </p:spTree>
    <p:extLst>
      <p:ext uri="{BB962C8B-B14F-4D97-AF65-F5344CB8AC3E}">
        <p14:creationId xmlns:p14="http://schemas.microsoft.com/office/powerpoint/2010/main" val="204815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6</a:t>
            </a:fld>
            <a:endParaRPr lang="en-US" dirty="0"/>
          </a:p>
        </p:txBody>
      </p:sp>
    </p:spTree>
    <p:extLst>
      <p:ext uri="{BB962C8B-B14F-4D97-AF65-F5344CB8AC3E}">
        <p14:creationId xmlns:p14="http://schemas.microsoft.com/office/powerpoint/2010/main" val="95099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on right now is the S.A.V.E training 3/8/22 1-3 (see attached flier) for any caregivers or Veterans) It’s a free event. There was the notice of that training that Bree sent out the other day (Preventing Suicide Through Safety Planning and Lethal Means Safety) that I believe I saw you on the email. Those are the only two new things. The constant are if anyone needs gun locks they can reach out to me and I can see if we are able to provide them, we can typically provide large quantities of them. As well as we are a referral source if they have a Veteran they are concerned about and would like to see if we can get them connected to VA Care.</a:t>
            </a:r>
          </a:p>
          <a:p>
            <a:r>
              <a:rPr lang="en-US" dirty="0"/>
              <a:t> </a:t>
            </a:r>
          </a:p>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7</a:t>
            </a:fld>
            <a:endParaRPr lang="en-US" dirty="0"/>
          </a:p>
        </p:txBody>
      </p:sp>
    </p:spTree>
    <p:extLst>
      <p:ext uri="{BB962C8B-B14F-4D97-AF65-F5344CB8AC3E}">
        <p14:creationId xmlns:p14="http://schemas.microsoft.com/office/powerpoint/2010/main" val="1217262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14</a:t>
            </a:fld>
            <a:endParaRPr lang="en-US" dirty="0"/>
          </a:p>
        </p:txBody>
      </p:sp>
    </p:spTree>
    <p:extLst>
      <p:ext uri="{BB962C8B-B14F-4D97-AF65-F5344CB8AC3E}">
        <p14:creationId xmlns:p14="http://schemas.microsoft.com/office/powerpoint/2010/main" val="307755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22</a:t>
            </a:fld>
            <a:endParaRPr lang="en-US" dirty="0"/>
          </a:p>
        </p:txBody>
      </p:sp>
    </p:spTree>
    <p:extLst>
      <p:ext uri="{BB962C8B-B14F-4D97-AF65-F5344CB8AC3E}">
        <p14:creationId xmlns:p14="http://schemas.microsoft.com/office/powerpoint/2010/main" val="167392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3" name="Google Shape;2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05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8A594B-09B4-4B0A-9CDA-43C7FEDE7580}" type="datetime1">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11151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21B9C8-37BC-435D-890E-5B5C40667008}" type="datetime1">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60333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A7C6A-D427-4C13-8B1F-23445ED1B30D}" type="datetime1">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99364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A0546-B5ED-47D9-BFE4-7FCA8EB5A9BD}" type="datetime1">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169783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9E5FC-7DCA-4E97-B4CC-21248B95C46E}" type="datetime1">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6919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83CFE-DCE2-4BAA-B366-1AED4851D40A}" type="datetime1">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826550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4EF81-1C43-4AFD-8AC0-96A6CF5D9EE1}" type="datetime1">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481453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429A8-A1DC-4399-829C-6DD5B6B45F17}" type="datetime1">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3810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383B3-00E5-40A9-8FFA-C570DC2EB017}" type="datetime1">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41196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E3F201-4531-49F6-99EE-076516E188F4}" type="datetime1">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63594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A53CA9-AB5F-4C19-96A4-0B99AD173626}" type="datetime1">
              <a:rPr lang="en-US" smtClean="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98651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451010-16D1-4DEB-8C59-042AA371AC0F}" type="datetime1">
              <a:rPr lang="en-US" smtClean="0"/>
              <a:t>2/25/2022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69848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0E26B7-2765-485A-BCA7-57493B2CC617}" type="datetime1">
              <a:rPr lang="en-US" smtClean="0"/>
              <a:t>2/25/2022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19375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259F1-E4E0-4D12-94EB-D2F7004FF9CE}" type="datetime1">
              <a:rPr lang="en-US" smtClean="0"/>
              <a:t>2/25/2022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56875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8169C7-45A3-4CBE-859F-211AFB49C956}" type="datetime1">
              <a:rPr lang="en-US" smtClean="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83503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3BEC4D-49B4-44C3-BE58-6309517880B1}" type="datetime1">
              <a:rPr lang="en-US" smtClean="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20422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3EE118-DF0E-48E8-87B8-6A90E5683084}" type="datetime1">
              <a:rPr lang="en-US" smtClean="0"/>
              <a:t>2/25/2022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D7FE806-1C63-4ECA-B0B7-914BA92DD0D1}" type="slidenum">
              <a:rPr lang="en-US" smtClean="0"/>
              <a:t>‹#›</a:t>
            </a:fld>
            <a:endParaRPr lang="en-US" dirty="0"/>
          </a:p>
        </p:txBody>
      </p:sp>
    </p:spTree>
    <p:extLst>
      <p:ext uri="{BB962C8B-B14F-4D97-AF65-F5344CB8AC3E}">
        <p14:creationId xmlns:p14="http://schemas.microsoft.com/office/powerpoint/2010/main" val="167988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forms/d/e/1FAIpQLSfZiBAs9d9oQdGj1qUZ4wiKfgxEmA2eEEgfvTGlHPk9M39b9A/viewfor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emajors@bcbh.org" TargetMode="External"/><Relationship Id="rId2" Type="http://schemas.openxmlformats.org/officeDocument/2006/relationships/hyperlink" Target="mailto:mscott@crscares.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preventsuicidepa.org/trainings/all-trainings/" TargetMode="External"/><Relationship Id="rId3" Type="http://schemas.openxmlformats.org/officeDocument/2006/relationships/image" Target="../media/image17.png"/><Relationship Id="rId7" Type="http://schemas.openxmlformats.org/officeDocument/2006/relationships/hyperlink" Target="https://www.beaconhealthoptions.com/providers/beacon/important-tools/webinars/archive/"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www.youtube.com/channel/UCDKZZQif0q0YIqfBgkEGc4Q" TargetMode="External"/><Relationship Id="rId5" Type="http://schemas.openxmlformats.org/officeDocument/2006/relationships/image" Target="../media/image2.png"/><Relationship Id="rId4" Type="http://schemas.openxmlformats.org/officeDocument/2006/relationships/hyperlink" Target="http://www.bc-systemofcare.org/train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GY4rLQJRAcM&amp;list=PL6lF8gWeCfKyHgu4A5RKl1SX7kH2BJrC-&amp;index=2" TargetMode="External"/><Relationship Id="rId5" Type="http://schemas.openxmlformats.org/officeDocument/2006/relationships/hyperlink" Target="mailto:SOCwebmaster@ahci.org" TargetMode="External"/><Relationship Id="rId4" Type="http://schemas.openxmlformats.org/officeDocument/2006/relationships/hyperlink" Target="http://www.bc-systemofcare.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agriculture.pa.gov/Food_Security/Pages/Resources.aspx" TargetMode="External"/><Relationship Id="rId7" Type="http://schemas.openxmlformats.org/officeDocument/2006/relationships/hyperlink" Target="https://www.pa.gov/guides/responding-to-covid-1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pema.maps.arcgis.com/apps/webappviewer/index.html?id=1a4c139769d646839e1549bcb6a668f1" TargetMode="External"/><Relationship Id="rId5" Type="http://schemas.openxmlformats.org/officeDocument/2006/relationships/hyperlink" Target="https://www.pa.gov/guides/unemployment-benefits/" TargetMode="External"/><Relationship Id="rId4" Type="http://schemas.openxmlformats.org/officeDocument/2006/relationships/hyperlink" Target="https://www.pa.gov/guides/mental-health/"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cc01.safelinks.protection.outlook.com/?url=https://u7061146.ct.sendgrid.net/ls/click?upn%3DTeZUXWpUv-2B6TCY38pVLo9gZAlSZj0NxzkXWlczIEGU-2BP-2FADF2fGSkhrvA8DSMBnFvxJk_KZT7OjZ-2B8mnM8VxXGWXmJPmyQdDzyzm5ZSkyxCmJLLHNSMUvwtSCoj98c0NbdMzNaMxm141-2BXEyGB4bFGTFPSbTmw9jBxrWRlioM1BPEg0QCwIGJKXIFGf0XQW7YHaQnWFsyVfellA6JzHr14zzoa-2B5MaiPrv4GLyqG8mPJtR13Sy8CQjI5aazTF2Uc157e7koLYduJEPw4ftCbWXjE6OuwADXyAAz9QC2NiEgR30iKZ1mRFLFjR2CC8Qg5Lsajhhy5zPeCBdel19dvdQBJqJaqNSiWSEKnRfxPYwfTSJf5U5O8N3-2BFEmzEcdt-2FF7-2BAf4AJhN-2B-2BsEQ1Zx9-2B98NCOBQ-3D-3D&amp;data=02|01|jhaubert@pa.gov|42989b1ea70149ab35d508d7f77a3642|418e284101284dd59b6c47fc5a9a1bde|0|0|637249977215133854&amp;sdata=gMNVI7C9yp0gvvqZ89xcSQPoiB86qDJBoEPfX3B%2BHKY%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mailto:emajors@bcbh.org" TargetMode="External"/><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hyperlink" Target="mailto:bpalmieri@ahci.org" TargetMode="External"/><Relationship Id="rId4" Type="http://schemas.openxmlformats.org/officeDocument/2006/relationships/hyperlink" Target="mailto:SSantoro@ahci.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bc-systemofcare.org/zero-suicid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link.edgepilot.com/s/76b14546/99wvgqSNeUi4lM4T6Zcs0g?u=https://gcc02.safelinks.protection.outlook.com/?url=https%253A%252F%252Flnks.gd%252Fl%252FeyJhbGciOiJIUzI1NiJ9.eyJidWxsZXRpbl9saW5rX2lkIjoxMDEsInVyaSI6ImJwMjpjbGljayIsImJ1bGxldGluX2lkIjoiMjAyMjAyMjIuNTM4MzkyOTEiLCJ1cmwiOiJodHRwczovL2hjbTAzLm5zMmNsb3VkLmNvbS9zZi9sZWFybmluZz9kZXN0VXJsPWh0dHBzJTNhJTJmJTJmdmElMmRoY20wMyUyZW5zMmNsb3VkJTJlY29tJTJmbGVhcm5pbmclMmZ1c2VyJTJmZGVlcGxpbmslNWZyZWRpcmVjdCUyZWpzcCUzZmxpbmtJZCUzZElURU0lNWZERVRBSUxTJTI2Y29tcG9uZW50SUQlM2QxMzEwMDA3MjAlMjZjb21wb25lbnRUeXBlSUQlM2RWQSUyNnJldmlzaW9uRGF0ZSUzZDE2MzQwOTc2MDAwMDAlMjZmcm9tU0YlM2RZJmNvbXBhbnk9VkFIQ00wMyJ9.D22hEQqAerIyp1GvLs9cFZvdEuhWhHXmHjwjRvZgmQk%252Fs%252F948770473%252Fbr%252F127003107352-l%26data=04%257C01%257C%257Cb2bfee39711a4fb3021b08d9f6b981c6%257Ce95f1b23abaf45ee821db7ab251ab3bf%257C0%257C0%257C637812098867605156%257CUnknown%257CTWFpbGZsb3d8eyJWIjoiMC4wLjAwMDAiLCJQIjoiV2luMzIiLCJBTiI6Ik1haWwiLCJXVCI6Mn0%253D%257C3000%26sdata=SaAB6YelTq5RMuuC819hXRqDdiUy62Qa64M9xnZm9%252BM%253D%26reserved=0" TargetMode="External"/><Relationship Id="rId2" Type="http://schemas.openxmlformats.org/officeDocument/2006/relationships/hyperlink" Target="https://link.edgepilot.com/s/73f1da9b/Ugwh4DIYf0m5tE9Kbpi8Ww?u=https://gcc02.safelinks.protection.outlook.com/?url=https%253A%252F%252Flnks.gd%252Fl%252FeyJhbGciOiJIUzI1NiJ9.eyJidWxsZXRpbl9saW5rX2lkIjoxMDAsInVyaSI6ImJwMjpjbGljayIsImJ1bGxldGluX2lkIjoiMjAyMjAyMjIuNTM4MzkyOTEiLCJ1cmwiOiJodHRwczovL3d3dy50cmFpbi5vcmcvdmhhL2NvdXJzZS8xMTAyMTIwLyJ9.DFG3A63AI-c6BdbAoU92HsLl2oY3C-dKSv3KTgAsdms%252Fs%252F948770473%252Fbr%252F127003107352-l%26data=04%257C01%257C%257Cb2bfee39711a4fb3021b08d9f6b981c6%257Ce95f1b23abaf45ee821db7ab251ab3bf%257C0%257C0%257C637812098867605156%257CUnknown%257CTWFpbGZsb3d8eyJWIjoiMC4wLjAwMDAiLCJQIjoiV2luMzIiLCJBTiI6Ik1haWwiLCJXVCI6Mn0%253D%257C3000%26sdata=HXtcgwapRPibaF27UFrDbCqeT06PGV3vlLz96tMMp6c%253D%26reserved=0"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mailto:VHATRAIN@va.gov"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linkprotect.cudasvc.com/url?a=https%3a%2f%2fpastatecapitol2022.attendease.com%2f&amp;c=E,1,AhWtFI6OEVJMrCVF3RtqWwNj3owj06wkHWFnhLQhA3zWxd3jSzYOYMrGLpZgCfv1zDPIsJ9tMzFE4ZHyMt91kvsM2DmXBGS_j026Ti3x&amp;typo=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0225" y="1424744"/>
            <a:ext cx="8667711" cy="1646302"/>
          </a:xfrm>
        </p:spPr>
        <p:txBody>
          <a:bodyPr/>
          <a:lstStyle/>
          <a:p>
            <a:r>
              <a:rPr lang="en-US" dirty="0"/>
              <a:t>Zero Suicide Team Leaders </a:t>
            </a:r>
          </a:p>
        </p:txBody>
      </p:sp>
      <p:sp>
        <p:nvSpPr>
          <p:cNvPr id="3" name="Subtitle 2"/>
          <p:cNvSpPr>
            <a:spLocks noGrp="1"/>
          </p:cNvSpPr>
          <p:nvPr>
            <p:ph type="subTitle" idx="1"/>
          </p:nvPr>
        </p:nvSpPr>
        <p:spPr>
          <a:xfrm>
            <a:off x="7012675" y="4090022"/>
            <a:ext cx="2616530" cy="1096899"/>
          </a:xfrm>
        </p:spPr>
        <p:txBody>
          <a:bodyPr>
            <a:normAutofit/>
          </a:bodyPr>
          <a:lstStyle/>
          <a:p>
            <a:r>
              <a:rPr lang="en-US" sz="2400" dirty="0"/>
              <a:t>Beaver County </a:t>
            </a:r>
          </a:p>
          <a:p>
            <a:r>
              <a:rPr lang="en-US" sz="2400" dirty="0"/>
              <a:t>2/25/2022</a:t>
            </a:r>
          </a:p>
        </p:txBody>
      </p:sp>
      <p:pic>
        <p:nvPicPr>
          <p:cNvPr id="5" name="Picture 4" descr="Vandenberg observes Suicide Prevention Awareness Mon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2990" y="2804160"/>
            <a:ext cx="3320953" cy="429768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8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38369"/>
            <a:ext cx="8596668" cy="739806"/>
          </a:xfrm>
        </p:spPr>
        <p:txBody>
          <a:bodyPr/>
          <a:lstStyle/>
          <a:p>
            <a:r>
              <a:rPr lang="en-US" dirty="0"/>
              <a:t>YAP (Youth Ambassador Program) </a:t>
            </a:r>
          </a:p>
        </p:txBody>
      </p:sp>
      <p:sp>
        <p:nvSpPr>
          <p:cNvPr id="4" name="Slide Number Placeholder 3"/>
          <p:cNvSpPr>
            <a:spLocks noGrp="1"/>
          </p:cNvSpPr>
          <p:nvPr>
            <p:ph type="sldNum" sz="quarter" idx="12"/>
          </p:nvPr>
        </p:nvSpPr>
        <p:spPr/>
        <p:txBody>
          <a:bodyPr/>
          <a:lstStyle/>
          <a:p>
            <a:fld id="{5D7FE806-1C63-4ECA-B0B7-914BA92DD0D1}" type="slidenum">
              <a:rPr lang="en-US" smtClean="0"/>
              <a:t>10</a:t>
            </a:fld>
            <a:endParaRPr lang="en-US" dirty="0"/>
          </a:p>
        </p:txBody>
      </p:sp>
      <p:pic>
        <p:nvPicPr>
          <p:cNvPr id="7" name="Picture 6"/>
          <p:cNvPicPr>
            <a:picLocks noChangeAspect="1"/>
          </p:cNvPicPr>
          <p:nvPr/>
        </p:nvPicPr>
        <p:blipFill>
          <a:blip r:embed="rId2"/>
          <a:stretch>
            <a:fillRect/>
          </a:stretch>
        </p:blipFill>
        <p:spPr>
          <a:xfrm>
            <a:off x="568060" y="2267243"/>
            <a:ext cx="2936736" cy="3017520"/>
          </a:xfrm>
          <a:prstGeom prst="rect">
            <a:avLst/>
          </a:prstGeom>
          <a:solidFill>
            <a:schemeClr val="bg1"/>
          </a:solidFill>
          <a:ln w="47625" cmpd="sng">
            <a:solidFill>
              <a:srgbClr val="92D050"/>
            </a:solidFill>
          </a:ln>
        </p:spPr>
      </p:pic>
      <p:sp>
        <p:nvSpPr>
          <p:cNvPr id="10" name="TextBox 9"/>
          <p:cNvSpPr txBox="1"/>
          <p:nvPr/>
        </p:nvSpPr>
        <p:spPr>
          <a:xfrm>
            <a:off x="3724268" y="1278175"/>
            <a:ext cx="5718312" cy="2862322"/>
          </a:xfrm>
          <a:prstGeom prst="rect">
            <a:avLst/>
          </a:prstGeo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285750" indent="-285750">
              <a:buFont typeface="Arial" panose="020B0604020202020204" pitchFamily="34" charset="0"/>
              <a:buChar char="•"/>
            </a:pPr>
            <a:r>
              <a:rPr lang="en-US" dirty="0"/>
              <a:t>Planning committee is conducting outreach to various schools</a:t>
            </a:r>
          </a:p>
          <a:p>
            <a:pPr marL="285750" indent="-285750">
              <a:buFont typeface="Arial" panose="020B0604020202020204" pitchFamily="34" charset="0"/>
              <a:buChar char="•"/>
            </a:pPr>
            <a:r>
              <a:rPr lang="en-US" dirty="0"/>
              <a:t>YAP students are presenting at the DOH Health Equity Summit on April 7</a:t>
            </a:r>
            <a:r>
              <a:rPr lang="en-US" baseline="30000" dirty="0"/>
              <a:t>th</a:t>
            </a:r>
            <a:r>
              <a:rPr lang="en-US" dirty="0"/>
              <a:t> </a:t>
            </a:r>
          </a:p>
          <a:p>
            <a:pPr marL="742950" lvl="1" indent="-285750">
              <a:buFont typeface="Arial" panose="020B0604020202020204" pitchFamily="34" charset="0"/>
              <a:buChar char="•"/>
            </a:pPr>
            <a:r>
              <a:rPr lang="en-US" dirty="0"/>
              <a:t>How does YAP address mental health inequities?  </a:t>
            </a:r>
          </a:p>
          <a:p>
            <a:pPr marL="285750" indent="-285750">
              <a:buFont typeface="Arial" panose="020B0604020202020204" pitchFamily="34" charset="0"/>
              <a:buChar char="•"/>
            </a:pPr>
            <a:r>
              <a:rPr lang="en-US" dirty="0"/>
              <a:t>YAP county-wide event scheduled April 20</a:t>
            </a:r>
            <a:r>
              <a:rPr lang="en-US" baseline="30000" dirty="0"/>
              <a:t>th</a:t>
            </a:r>
            <a:r>
              <a:rPr lang="en-US" dirty="0"/>
              <a:t>!!!!  </a:t>
            </a:r>
          </a:p>
          <a:p>
            <a:pPr marL="742950" lvl="1" indent="-285750">
              <a:buFont typeface="Arial" panose="020B0604020202020204" pitchFamily="34" charset="0"/>
              <a:buChar char="•"/>
            </a:pPr>
            <a:r>
              <a:rPr lang="en-US" dirty="0"/>
              <a:t>Will be seeking county partners to table and share resources with the youth </a:t>
            </a:r>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1957D263-B25C-4392-A359-25D106329951}"/>
              </a:ext>
            </a:extLst>
          </p:cNvPr>
          <p:cNvPicPr>
            <a:picLocks noChangeAspect="1"/>
          </p:cNvPicPr>
          <p:nvPr/>
        </p:nvPicPr>
        <p:blipFill>
          <a:blip r:embed="rId3"/>
          <a:stretch>
            <a:fillRect/>
          </a:stretch>
        </p:blipFill>
        <p:spPr>
          <a:xfrm>
            <a:off x="3802195" y="3776003"/>
            <a:ext cx="5499069" cy="2755631"/>
          </a:xfrm>
          <a:prstGeom prst="rect">
            <a:avLst/>
          </a:prstGeom>
        </p:spPr>
      </p:pic>
    </p:spTree>
    <p:extLst>
      <p:ext uri="{BB962C8B-B14F-4D97-AF65-F5344CB8AC3E}">
        <p14:creationId xmlns:p14="http://schemas.microsoft.com/office/powerpoint/2010/main" val="335950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54232A-05BA-4195-B12C-EE791317C4A0}"/>
              </a:ext>
            </a:extLst>
          </p:cNvPr>
          <p:cNvSpPr>
            <a:spLocks noGrp="1"/>
          </p:cNvSpPr>
          <p:nvPr>
            <p:ph idx="1"/>
          </p:nvPr>
        </p:nvSpPr>
        <p:spPr>
          <a:xfrm>
            <a:off x="480291" y="2603935"/>
            <a:ext cx="8904547" cy="4254065"/>
          </a:xfrm>
        </p:spPr>
        <p:txBody>
          <a:bodyPr>
            <a:normAutofit fontScale="85000" lnSpcReduction="20000"/>
          </a:bodyPr>
          <a:lstStyle/>
          <a:p>
            <a:pPr marL="0" indent="0">
              <a:buNone/>
            </a:pPr>
            <a:r>
              <a:rPr lang="en-US" sz="2100" b="1" dirty="0"/>
              <a:t>StepUP </a:t>
            </a:r>
          </a:p>
          <a:p>
            <a:r>
              <a:rPr lang="en-US" sz="2100" dirty="0"/>
              <a:t>Some exciting changes happening this year that will benefit the youth and young adults </a:t>
            </a:r>
          </a:p>
          <a:p>
            <a:r>
              <a:rPr lang="en-US" sz="2100" dirty="0"/>
              <a:t>Camp will include: </a:t>
            </a:r>
          </a:p>
          <a:p>
            <a:pPr lvl="1"/>
            <a:r>
              <a:rPr lang="en-US" sz="2100" dirty="0"/>
              <a:t>Traditional activities </a:t>
            </a:r>
          </a:p>
          <a:p>
            <a:pPr lvl="1"/>
            <a:r>
              <a:rPr lang="en-US" sz="2100" dirty="0"/>
              <a:t>Other opportunities in the community and service learning options</a:t>
            </a:r>
          </a:p>
          <a:p>
            <a:pPr lvl="1"/>
            <a:r>
              <a:rPr lang="en-US" sz="2100" dirty="0"/>
              <a:t>Independent living skills (example: credit, taxes, balancing a check book) </a:t>
            </a:r>
          </a:p>
          <a:p>
            <a:r>
              <a:rPr lang="en-US" sz="2100" dirty="0"/>
              <a:t>Session 1: Dates will be June 13</a:t>
            </a:r>
            <a:r>
              <a:rPr lang="en-US" sz="2100" baseline="30000" dirty="0"/>
              <a:t>th</a:t>
            </a:r>
            <a:r>
              <a:rPr lang="en-US" sz="2100" dirty="0"/>
              <a:t> through July 8</a:t>
            </a:r>
            <a:r>
              <a:rPr lang="en-US" sz="2100" baseline="30000" dirty="0"/>
              <a:t>th</a:t>
            </a:r>
            <a:r>
              <a:rPr lang="en-US" sz="2100" dirty="0"/>
              <a:t>. </a:t>
            </a:r>
          </a:p>
          <a:p>
            <a:r>
              <a:rPr lang="en-US" sz="2100" dirty="0"/>
              <a:t>Session 2: Dates will be July 11</a:t>
            </a:r>
            <a:r>
              <a:rPr lang="en-US" sz="2100" baseline="30000" dirty="0"/>
              <a:t>th</a:t>
            </a:r>
            <a:r>
              <a:rPr lang="en-US" sz="2100" dirty="0"/>
              <a:t> through August 5</a:t>
            </a:r>
            <a:r>
              <a:rPr lang="en-US" sz="2100" baseline="30000" dirty="0"/>
              <a:t>th</a:t>
            </a:r>
            <a:r>
              <a:rPr lang="en-US" sz="2100" dirty="0"/>
              <a:t>. </a:t>
            </a:r>
          </a:p>
          <a:p>
            <a:pPr marL="0" indent="0">
              <a:buNone/>
            </a:pPr>
            <a:endParaRPr lang="en-US" sz="2100" dirty="0"/>
          </a:p>
          <a:p>
            <a:pPr marL="0" indent="0">
              <a:buNone/>
            </a:pPr>
            <a:r>
              <a:rPr lang="en-US" sz="2100" b="1" dirty="0"/>
              <a:t>School-based mentoring </a:t>
            </a:r>
            <a:r>
              <a:rPr lang="en-US" sz="2100" dirty="0"/>
              <a:t>can occur with youth on an as-needed basis. We primarily have staff assisting with that this year rather than volunteers. This can be a virtual service as well based on the needs of the school and the students.</a:t>
            </a:r>
          </a:p>
          <a:p>
            <a:endParaRPr lang="en-US" dirty="0"/>
          </a:p>
        </p:txBody>
      </p:sp>
      <p:sp>
        <p:nvSpPr>
          <p:cNvPr id="4" name="Slide Number Placeholder 3">
            <a:extLst>
              <a:ext uri="{FF2B5EF4-FFF2-40B4-BE49-F238E27FC236}">
                <a16:creationId xmlns:a16="http://schemas.microsoft.com/office/drawing/2014/main" id="{4C20D6B3-59C0-42B2-9F28-B551ABE12902}"/>
              </a:ext>
            </a:extLst>
          </p:cNvPr>
          <p:cNvSpPr>
            <a:spLocks noGrp="1"/>
          </p:cNvSpPr>
          <p:nvPr>
            <p:ph type="sldNum" sz="quarter" idx="12"/>
          </p:nvPr>
        </p:nvSpPr>
        <p:spPr/>
        <p:txBody>
          <a:bodyPr/>
          <a:lstStyle/>
          <a:p>
            <a:fld id="{5D7FE806-1C63-4ECA-B0B7-914BA92DD0D1}" type="slidenum">
              <a:rPr lang="en-US" smtClean="0"/>
              <a:t>11</a:t>
            </a:fld>
            <a:endParaRPr lang="en-US" dirty="0"/>
          </a:p>
        </p:txBody>
      </p:sp>
      <p:pic>
        <p:nvPicPr>
          <p:cNvPr id="1026" name="Picture 2" descr="https://img1.wsimg.com/isteam/ip/721eaf81-a59d-430d-bf46-837b8d80f187/CAI-logo-horizontal-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4417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08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ACF5-072D-4487-9649-D981BB115628}"/>
              </a:ext>
            </a:extLst>
          </p:cNvPr>
          <p:cNvSpPr>
            <a:spLocks noGrp="1"/>
          </p:cNvSpPr>
          <p:nvPr>
            <p:ph type="title"/>
          </p:nvPr>
        </p:nvSpPr>
        <p:spPr/>
        <p:txBody>
          <a:bodyPr/>
          <a:lstStyle/>
          <a:p>
            <a:r>
              <a:rPr lang="en-US" sz="5400" dirty="0"/>
              <a:t>NAMI</a:t>
            </a:r>
            <a:r>
              <a:rPr lang="en-US" dirty="0"/>
              <a:t> </a:t>
            </a:r>
          </a:p>
        </p:txBody>
      </p:sp>
      <p:sp>
        <p:nvSpPr>
          <p:cNvPr id="3" name="Content Placeholder 2">
            <a:extLst>
              <a:ext uri="{FF2B5EF4-FFF2-40B4-BE49-F238E27FC236}">
                <a16:creationId xmlns:a16="http://schemas.microsoft.com/office/drawing/2014/main" id="{9FD48F3C-88EA-48BE-A6E7-03D66D4D448F}"/>
              </a:ext>
            </a:extLst>
          </p:cNvPr>
          <p:cNvSpPr>
            <a:spLocks noGrp="1"/>
          </p:cNvSpPr>
          <p:nvPr>
            <p:ph idx="1"/>
          </p:nvPr>
        </p:nvSpPr>
        <p:spPr>
          <a:xfrm>
            <a:off x="677334" y="1698171"/>
            <a:ext cx="8596668" cy="4343191"/>
          </a:xfrm>
        </p:spPr>
        <p:txBody>
          <a:bodyPr/>
          <a:lstStyle/>
          <a:p>
            <a:r>
              <a:rPr lang="en-US" sz="2400" dirty="0"/>
              <a:t>Seeking volunteers to help with meeting facilitation and trainings.  </a:t>
            </a:r>
          </a:p>
          <a:p>
            <a:r>
              <a:rPr lang="en-US" sz="2400" b="1" dirty="0"/>
              <a:t>Rising Stars </a:t>
            </a:r>
          </a:p>
          <a:p>
            <a:pPr lvl="1"/>
            <a:r>
              <a:rPr lang="en-US" sz="2400" dirty="0"/>
              <a:t>Our young adult group is still going strong. </a:t>
            </a:r>
          </a:p>
          <a:p>
            <a:pPr lvl="1"/>
            <a:r>
              <a:rPr lang="en-US" sz="2400" dirty="0"/>
              <a:t>Meetings are held on Thursday nights from 7pm to 9pm </a:t>
            </a:r>
          </a:p>
          <a:p>
            <a:pPr lvl="1"/>
            <a:r>
              <a:rPr lang="en-US" sz="2400" dirty="0"/>
              <a:t>We are looking to reach out to the local colleges to have their students who may need an outlet or a friend become involved in the group. </a:t>
            </a:r>
          </a:p>
          <a:p>
            <a:endParaRPr lang="en-US" dirty="0"/>
          </a:p>
        </p:txBody>
      </p:sp>
      <p:sp>
        <p:nvSpPr>
          <p:cNvPr id="4" name="Slide Number Placeholder 3">
            <a:extLst>
              <a:ext uri="{FF2B5EF4-FFF2-40B4-BE49-F238E27FC236}">
                <a16:creationId xmlns:a16="http://schemas.microsoft.com/office/drawing/2014/main" id="{EAC6D08B-2DAC-4CD0-A72A-5D3D4C839CDA}"/>
              </a:ext>
            </a:extLst>
          </p:cNvPr>
          <p:cNvSpPr>
            <a:spLocks noGrp="1"/>
          </p:cNvSpPr>
          <p:nvPr>
            <p:ph type="sldNum" sz="quarter" idx="12"/>
          </p:nvPr>
        </p:nvSpPr>
        <p:spPr/>
        <p:txBody>
          <a:bodyPr/>
          <a:lstStyle/>
          <a:p>
            <a:fld id="{5D7FE806-1C63-4ECA-B0B7-914BA92DD0D1}" type="slidenum">
              <a:rPr lang="en-US" smtClean="0"/>
              <a:t>12</a:t>
            </a:fld>
            <a:endParaRPr lang="en-US" dirty="0"/>
          </a:p>
        </p:txBody>
      </p:sp>
    </p:spTree>
    <p:extLst>
      <p:ext uri="{BB962C8B-B14F-4D97-AF65-F5344CB8AC3E}">
        <p14:creationId xmlns:p14="http://schemas.microsoft.com/office/powerpoint/2010/main" val="103122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A9B4A6-BED7-4073-8A81-F637D55EDE52}"/>
              </a:ext>
            </a:extLst>
          </p:cNvPr>
          <p:cNvPicPr>
            <a:picLocks noGrp="1" noChangeAspect="1"/>
          </p:cNvPicPr>
          <p:nvPr>
            <p:ph idx="1"/>
          </p:nvPr>
        </p:nvPicPr>
        <p:blipFill>
          <a:blip r:embed="rId2"/>
          <a:stretch>
            <a:fillRect/>
          </a:stretch>
        </p:blipFill>
        <p:spPr>
          <a:xfrm>
            <a:off x="774499" y="175491"/>
            <a:ext cx="5293791" cy="6383571"/>
          </a:xfrm>
          <a:prstGeom prst="rect">
            <a:avLst/>
          </a:prstGeom>
        </p:spPr>
      </p:pic>
      <p:sp>
        <p:nvSpPr>
          <p:cNvPr id="4" name="Slide Number Placeholder 3">
            <a:extLst>
              <a:ext uri="{FF2B5EF4-FFF2-40B4-BE49-F238E27FC236}">
                <a16:creationId xmlns:a16="http://schemas.microsoft.com/office/drawing/2014/main" id="{05BAFBF4-D79C-414D-81A4-024953BCBF8B}"/>
              </a:ext>
            </a:extLst>
          </p:cNvPr>
          <p:cNvSpPr>
            <a:spLocks noGrp="1"/>
          </p:cNvSpPr>
          <p:nvPr>
            <p:ph type="sldNum" sz="quarter" idx="12"/>
          </p:nvPr>
        </p:nvSpPr>
        <p:spPr/>
        <p:txBody>
          <a:bodyPr/>
          <a:lstStyle/>
          <a:p>
            <a:fld id="{5D7FE806-1C63-4ECA-B0B7-914BA92DD0D1}" type="slidenum">
              <a:rPr lang="en-US" smtClean="0"/>
              <a:t>13</a:t>
            </a:fld>
            <a:endParaRPr lang="en-US" dirty="0"/>
          </a:p>
        </p:txBody>
      </p:sp>
      <p:sp>
        <p:nvSpPr>
          <p:cNvPr id="6" name="Rectangle 5">
            <a:extLst>
              <a:ext uri="{FF2B5EF4-FFF2-40B4-BE49-F238E27FC236}">
                <a16:creationId xmlns:a16="http://schemas.microsoft.com/office/drawing/2014/main" id="{E447103D-F142-4F0B-A892-D7E262C0E420}"/>
              </a:ext>
            </a:extLst>
          </p:cNvPr>
          <p:cNvSpPr/>
          <p:nvPr/>
        </p:nvSpPr>
        <p:spPr>
          <a:xfrm>
            <a:off x="6419273" y="1785126"/>
            <a:ext cx="2854730" cy="28623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a:spAutoFit/>
          </a:bodyPr>
          <a:lstStyle/>
          <a:p>
            <a:r>
              <a:rPr lang="en-US" sz="2000" dirty="0"/>
              <a:t>Register by clicking below link: </a:t>
            </a:r>
            <a:endParaRPr lang="en-US" sz="2000" dirty="0" smtClean="0"/>
          </a:p>
          <a:p>
            <a:r>
              <a:rPr lang="en-US" sz="2000" dirty="0" smtClean="0"/>
              <a:t> </a:t>
            </a:r>
            <a:endParaRPr lang="en-US" sz="2000" dirty="0"/>
          </a:p>
          <a:p>
            <a:r>
              <a:rPr lang="en-US" sz="2000" dirty="0">
                <a:hlinkClick r:id="rId3"/>
              </a:rPr>
              <a:t>https://</a:t>
            </a:r>
            <a:r>
              <a:rPr lang="en-US" sz="2000" dirty="0" smtClean="0">
                <a:hlinkClick r:id="rId3"/>
              </a:rPr>
              <a:t>docs.google.com/forms/d/e/1FAIpQLSfZiBAs9d9oQdGj1qUZ4wiKfgxEmA2eEEgfvTGlHPk9M39b9A/viewform</a:t>
            </a:r>
            <a:endParaRPr lang="en-US" sz="2000" dirty="0" smtClean="0"/>
          </a:p>
          <a:p>
            <a:endParaRPr lang="en-US" sz="2000" dirty="0"/>
          </a:p>
        </p:txBody>
      </p:sp>
    </p:spTree>
    <p:extLst>
      <p:ext uri="{BB962C8B-B14F-4D97-AF65-F5344CB8AC3E}">
        <p14:creationId xmlns:p14="http://schemas.microsoft.com/office/powerpoint/2010/main" val="108780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50" y="1749897"/>
            <a:ext cx="8596668" cy="4474027"/>
          </a:xfrm>
        </p:spPr>
        <p:txBody>
          <a:bodyPr>
            <a:prstTxWarp prst="textArchUp">
              <a:avLst/>
            </a:prstTxWarp>
            <a:normAutofit/>
          </a:bodyPr>
          <a:lstStyle/>
          <a:p>
            <a:pPr algn="ctr"/>
            <a:r>
              <a:rPr lang="en-US" sz="8000" dirty="0"/>
              <a:t>Other Updates </a:t>
            </a:r>
          </a:p>
        </p:txBody>
      </p:sp>
      <p:sp>
        <p:nvSpPr>
          <p:cNvPr id="4" name="Slide Number Placeholder 3"/>
          <p:cNvSpPr>
            <a:spLocks noGrp="1"/>
          </p:cNvSpPr>
          <p:nvPr>
            <p:ph type="sldNum" sz="quarter" idx="12"/>
          </p:nvPr>
        </p:nvSpPr>
        <p:spPr/>
        <p:txBody>
          <a:bodyPr/>
          <a:lstStyle/>
          <a:p>
            <a:fld id="{5D7FE806-1C63-4ECA-B0B7-914BA92DD0D1}" type="slidenum">
              <a:rPr lang="en-US" smtClean="0"/>
              <a:t>14</a:t>
            </a:fld>
            <a:endParaRPr lang="en-US" dirty="0"/>
          </a:p>
        </p:txBody>
      </p:sp>
      <p:pic>
        <p:nvPicPr>
          <p:cNvPr id="5" name="Picture 4"/>
          <p:cNvPicPr>
            <a:picLocks noChangeAspect="1"/>
          </p:cNvPicPr>
          <p:nvPr/>
        </p:nvPicPr>
        <p:blipFill>
          <a:blip r:embed="rId3"/>
          <a:stretch>
            <a:fillRect/>
          </a:stretch>
        </p:blipFill>
        <p:spPr>
          <a:xfrm>
            <a:off x="4161039" y="2541923"/>
            <a:ext cx="2246889" cy="3377819"/>
          </a:xfrm>
          <a:prstGeom prst="rect">
            <a:avLst/>
          </a:prstGeom>
        </p:spPr>
      </p:pic>
    </p:spTree>
    <p:extLst>
      <p:ext uri="{BB962C8B-B14F-4D97-AF65-F5344CB8AC3E}">
        <p14:creationId xmlns:p14="http://schemas.microsoft.com/office/powerpoint/2010/main" val="217289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1391"/>
            <a:ext cx="8596668" cy="1320800"/>
          </a:xfrm>
        </p:spPr>
        <p:txBody>
          <a:bodyPr>
            <a:normAutofit/>
          </a:bodyPr>
          <a:lstStyle/>
          <a:p>
            <a:r>
              <a:rPr lang="en-US" dirty="0"/>
              <a:t>Garrett Lee Smith </a:t>
            </a:r>
            <a:br>
              <a:rPr lang="en-US" dirty="0"/>
            </a:br>
            <a:r>
              <a:rPr lang="en-US" dirty="0"/>
              <a:t>Youth Suicide Prevention Grant </a:t>
            </a:r>
          </a:p>
        </p:txBody>
      </p:sp>
      <p:pic>
        <p:nvPicPr>
          <p:cNvPr id="5" name="Content Placeholder 4"/>
          <p:cNvPicPr>
            <a:picLocks noGrp="1" noChangeAspect="1"/>
          </p:cNvPicPr>
          <p:nvPr>
            <p:ph idx="1"/>
          </p:nvPr>
        </p:nvPicPr>
        <p:blipFill>
          <a:blip r:embed="rId2"/>
          <a:stretch>
            <a:fillRect/>
          </a:stretch>
        </p:blipFill>
        <p:spPr>
          <a:xfrm>
            <a:off x="983898" y="1822278"/>
            <a:ext cx="4524994" cy="4584209"/>
          </a:xfrm>
          <a:prstGeom prst="rect">
            <a:avLst/>
          </a:prstGeom>
        </p:spPr>
      </p:pic>
      <p:sp>
        <p:nvSpPr>
          <p:cNvPr id="4" name="Slide Number Placeholder 3"/>
          <p:cNvSpPr>
            <a:spLocks noGrp="1"/>
          </p:cNvSpPr>
          <p:nvPr>
            <p:ph type="sldNum" sz="quarter" idx="12"/>
          </p:nvPr>
        </p:nvSpPr>
        <p:spPr/>
        <p:txBody>
          <a:bodyPr/>
          <a:lstStyle/>
          <a:p>
            <a:fld id="{5D7FE806-1C63-4ECA-B0B7-914BA92DD0D1}" type="slidenum">
              <a:rPr lang="en-US" smtClean="0"/>
              <a:t>15</a:t>
            </a:fld>
            <a:endParaRPr lang="en-US" dirty="0"/>
          </a:p>
        </p:txBody>
      </p:sp>
      <p:sp>
        <p:nvSpPr>
          <p:cNvPr id="7" name="TextBox 6">
            <a:extLst>
              <a:ext uri="{FF2B5EF4-FFF2-40B4-BE49-F238E27FC236}">
                <a16:creationId xmlns:a16="http://schemas.microsoft.com/office/drawing/2014/main" id="{5567B081-0EAC-4150-A614-BA6C5B200BFD}"/>
              </a:ext>
            </a:extLst>
          </p:cNvPr>
          <p:cNvSpPr txBox="1"/>
          <p:nvPr/>
        </p:nvSpPr>
        <p:spPr>
          <a:xfrm>
            <a:off x="5816081" y="2195804"/>
            <a:ext cx="4318811" cy="3970318"/>
          </a:xfrm>
          <a:prstGeom prst="rect">
            <a:avLst/>
          </a:prstGeom>
          <a:noFill/>
        </p:spPr>
        <p:txBody>
          <a:bodyPr wrap="none" rtlCol="0">
            <a:spAutoFit/>
          </a:bodyPr>
          <a:lstStyle/>
          <a:p>
            <a:pPr marL="285750" indent="-285750">
              <a:buFont typeface="Arial" panose="020B0604020202020204" pitchFamily="34" charset="0"/>
              <a:buChar char="•"/>
            </a:pPr>
            <a:r>
              <a:rPr lang="en-US" dirty="0"/>
              <a:t>Held on February 17</a:t>
            </a:r>
            <a:r>
              <a:rPr lang="en-US" baseline="30000" dirty="0"/>
              <a:t>th</a:t>
            </a:r>
            <a:r>
              <a:rPr lang="en-US" dirty="0"/>
              <a:t> </a:t>
            </a:r>
          </a:p>
          <a:p>
            <a:pPr marL="285750" indent="-285750">
              <a:buFont typeface="Arial" panose="020B0604020202020204" pitchFamily="34" charset="0"/>
              <a:buChar char="•"/>
            </a:pPr>
            <a:r>
              <a:rPr lang="en-US" dirty="0"/>
              <a:t>Beaver County was well represented </a:t>
            </a:r>
          </a:p>
          <a:p>
            <a:pPr marL="742950" lvl="1" indent="-285750">
              <a:buFont typeface="Arial" panose="020B0604020202020204" pitchFamily="34" charset="0"/>
              <a:buChar char="•"/>
            </a:pPr>
            <a:r>
              <a:rPr lang="en-US" dirty="0"/>
              <a:t>SAP </a:t>
            </a:r>
          </a:p>
          <a:p>
            <a:pPr marL="742950" lvl="1" indent="-285750">
              <a:buFont typeface="Arial" panose="020B0604020202020204" pitchFamily="34" charset="0"/>
              <a:buChar char="•"/>
            </a:pPr>
            <a:r>
              <a:rPr lang="en-US" dirty="0"/>
              <a:t>Schools</a:t>
            </a:r>
          </a:p>
          <a:p>
            <a:pPr marL="742950" lvl="1" indent="-285750">
              <a:buFont typeface="Arial" panose="020B0604020202020204" pitchFamily="34" charset="0"/>
              <a:buChar char="•"/>
            </a:pPr>
            <a:r>
              <a:rPr lang="en-US" dirty="0"/>
              <a:t>Guidance Counselors </a:t>
            </a:r>
          </a:p>
          <a:p>
            <a:pPr marL="742950" lvl="1" indent="-285750">
              <a:buFont typeface="Arial" panose="020B0604020202020204" pitchFamily="34" charset="0"/>
              <a:buChar char="•"/>
            </a:pPr>
            <a:r>
              <a:rPr lang="en-US" dirty="0"/>
              <a:t>DA’s Office </a:t>
            </a:r>
          </a:p>
          <a:p>
            <a:pPr marL="742950" lvl="1" indent="-285750">
              <a:buFont typeface="Arial" panose="020B0604020202020204" pitchFamily="34" charset="0"/>
              <a:buChar char="•"/>
            </a:pPr>
            <a:r>
              <a:rPr lang="en-US" dirty="0"/>
              <a:t>Behavioral Health Providers </a:t>
            </a:r>
          </a:p>
          <a:p>
            <a:pPr marL="742950" lvl="1" indent="-285750">
              <a:buFont typeface="Arial" panose="020B0604020202020204" pitchFamily="34" charset="0"/>
              <a:buChar char="•"/>
            </a:pPr>
            <a:r>
              <a:rPr lang="en-US" dirty="0"/>
              <a:t>Crisis Services </a:t>
            </a:r>
          </a:p>
          <a:p>
            <a:pPr marL="742950" lvl="1" indent="-285750">
              <a:buFont typeface="Arial" panose="020B0604020202020204" pitchFamily="34" charset="0"/>
              <a:buChar char="•"/>
            </a:pPr>
            <a:r>
              <a:rPr lang="en-US" dirty="0"/>
              <a:t>Vocational Supports </a:t>
            </a:r>
          </a:p>
          <a:p>
            <a:pPr marL="742950" lvl="1" indent="-285750">
              <a:buFont typeface="Arial" panose="020B0604020202020204" pitchFamily="34" charset="0"/>
              <a:buChar char="•"/>
            </a:pPr>
            <a:r>
              <a:rPr lang="en-US" dirty="0"/>
              <a:t>Housing Provider</a:t>
            </a:r>
          </a:p>
          <a:p>
            <a:pPr marL="285750" indent="-285750">
              <a:buFont typeface="Arial" panose="020B0604020202020204" pitchFamily="34" charset="0"/>
              <a:buChar char="•"/>
            </a:pPr>
            <a:r>
              <a:rPr lang="en-US" dirty="0"/>
              <a:t>Next meeting March 17</a:t>
            </a:r>
            <a:r>
              <a:rPr lang="en-US" baseline="30000" dirty="0"/>
              <a:t>th</a:t>
            </a:r>
            <a:r>
              <a:rPr lang="en-US" dirty="0"/>
              <a:t> at 12pm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34206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DD81-9A53-4348-BBF9-8C2E64CB2933}"/>
              </a:ext>
            </a:extLst>
          </p:cNvPr>
          <p:cNvSpPr>
            <a:spLocks noGrp="1"/>
          </p:cNvSpPr>
          <p:nvPr>
            <p:ph type="title"/>
          </p:nvPr>
        </p:nvSpPr>
        <p:spPr/>
        <p:txBody>
          <a:bodyPr/>
          <a:lstStyle/>
          <a:p>
            <a:r>
              <a:rPr lang="en-US" dirty="0"/>
              <a:t>May- Mental Health ACCEPTANCE Month </a:t>
            </a:r>
          </a:p>
        </p:txBody>
      </p:sp>
      <p:sp>
        <p:nvSpPr>
          <p:cNvPr id="3" name="Content Placeholder 2">
            <a:extLst>
              <a:ext uri="{FF2B5EF4-FFF2-40B4-BE49-F238E27FC236}">
                <a16:creationId xmlns:a16="http://schemas.microsoft.com/office/drawing/2014/main" id="{DD2DF8D2-2CAF-4649-B181-001135EE44F9}"/>
              </a:ext>
            </a:extLst>
          </p:cNvPr>
          <p:cNvSpPr>
            <a:spLocks noGrp="1"/>
          </p:cNvSpPr>
          <p:nvPr>
            <p:ph idx="1"/>
          </p:nvPr>
        </p:nvSpPr>
        <p:spPr/>
        <p:txBody>
          <a:bodyPr/>
          <a:lstStyle/>
          <a:p>
            <a:pPr algn="ctr"/>
            <a:r>
              <a:rPr lang="en-US" sz="3600" dirty="0"/>
              <a:t>What is your organization going to do?  </a:t>
            </a:r>
          </a:p>
          <a:p>
            <a:pPr marL="0" indent="0">
              <a:buNone/>
            </a:pPr>
            <a:endParaRPr lang="en-US" dirty="0"/>
          </a:p>
        </p:txBody>
      </p:sp>
      <p:sp>
        <p:nvSpPr>
          <p:cNvPr id="4" name="Slide Number Placeholder 3">
            <a:extLst>
              <a:ext uri="{FF2B5EF4-FFF2-40B4-BE49-F238E27FC236}">
                <a16:creationId xmlns:a16="http://schemas.microsoft.com/office/drawing/2014/main" id="{DAA26F64-4F6D-477A-BEB1-B5A68BD9AE0A}"/>
              </a:ext>
            </a:extLst>
          </p:cNvPr>
          <p:cNvSpPr>
            <a:spLocks noGrp="1"/>
          </p:cNvSpPr>
          <p:nvPr>
            <p:ph type="sldNum" sz="quarter" idx="12"/>
          </p:nvPr>
        </p:nvSpPr>
        <p:spPr/>
        <p:txBody>
          <a:bodyPr/>
          <a:lstStyle/>
          <a:p>
            <a:fld id="{5D7FE806-1C63-4ECA-B0B7-914BA92DD0D1}" type="slidenum">
              <a:rPr lang="en-US" smtClean="0"/>
              <a:t>16</a:t>
            </a:fld>
            <a:endParaRPr lang="en-US" dirty="0"/>
          </a:p>
        </p:txBody>
      </p:sp>
      <p:pic>
        <p:nvPicPr>
          <p:cNvPr id="5" name="Picture 4">
            <a:extLst>
              <a:ext uri="{FF2B5EF4-FFF2-40B4-BE49-F238E27FC236}">
                <a16:creationId xmlns:a16="http://schemas.microsoft.com/office/drawing/2014/main" id="{DBFC1CF4-ED7A-4076-B716-FAB7BC0B9A6E}"/>
              </a:ext>
            </a:extLst>
          </p:cNvPr>
          <p:cNvPicPr>
            <a:picLocks noChangeAspect="1"/>
          </p:cNvPicPr>
          <p:nvPr/>
        </p:nvPicPr>
        <p:blipFill>
          <a:blip r:embed="rId2"/>
          <a:stretch>
            <a:fillRect/>
          </a:stretch>
        </p:blipFill>
        <p:spPr>
          <a:xfrm>
            <a:off x="2379911" y="2936422"/>
            <a:ext cx="5090800" cy="3184458"/>
          </a:xfrm>
          <a:prstGeom prst="rect">
            <a:avLst/>
          </a:prstGeom>
        </p:spPr>
      </p:pic>
    </p:spTree>
    <p:extLst>
      <p:ext uri="{BB962C8B-B14F-4D97-AF65-F5344CB8AC3E}">
        <p14:creationId xmlns:p14="http://schemas.microsoft.com/office/powerpoint/2010/main" val="4169280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DCF1-83C7-4E35-B0B9-7D5DF6601B33}"/>
              </a:ext>
            </a:extLst>
          </p:cNvPr>
          <p:cNvSpPr>
            <a:spLocks noGrp="1"/>
          </p:cNvSpPr>
          <p:nvPr>
            <p:ph type="title"/>
          </p:nvPr>
        </p:nvSpPr>
        <p:spPr/>
        <p:txBody>
          <a:bodyPr>
            <a:normAutofit/>
          </a:bodyPr>
          <a:lstStyle/>
          <a:p>
            <a:r>
              <a:rPr lang="en-US" dirty="0"/>
              <a:t>Marketing and Community Outreach and Education Team </a:t>
            </a:r>
          </a:p>
        </p:txBody>
      </p:sp>
      <p:sp>
        <p:nvSpPr>
          <p:cNvPr id="3" name="Content Placeholder 2">
            <a:extLst>
              <a:ext uri="{FF2B5EF4-FFF2-40B4-BE49-F238E27FC236}">
                <a16:creationId xmlns:a16="http://schemas.microsoft.com/office/drawing/2014/main" id="{ABD62F0F-5A76-4CD1-A3EA-3C86B441D5A2}"/>
              </a:ext>
            </a:extLst>
          </p:cNvPr>
          <p:cNvSpPr>
            <a:spLocks noGrp="1"/>
          </p:cNvSpPr>
          <p:nvPr>
            <p:ph idx="1"/>
          </p:nvPr>
        </p:nvSpPr>
        <p:spPr/>
        <p:txBody>
          <a:bodyPr>
            <a:normAutofit fontScale="85000" lnSpcReduction="20000"/>
          </a:bodyPr>
          <a:lstStyle/>
          <a:p>
            <a:pPr marL="0" indent="0">
              <a:buNone/>
            </a:pPr>
            <a:r>
              <a:rPr lang="en-US" sz="2800" dirty="0"/>
              <a:t>Plans for May </a:t>
            </a:r>
          </a:p>
          <a:p>
            <a:pPr lvl="1"/>
            <a:r>
              <a:rPr lang="en-US" sz="2800" dirty="0"/>
              <a:t>Posters </a:t>
            </a:r>
          </a:p>
          <a:p>
            <a:pPr lvl="1"/>
            <a:r>
              <a:rPr lang="en-US" sz="2800" dirty="0"/>
              <a:t>Yard Signs </a:t>
            </a:r>
          </a:p>
          <a:p>
            <a:pPr lvl="1"/>
            <a:r>
              <a:rPr lang="en-US" sz="2800" dirty="0"/>
              <a:t>Trainings </a:t>
            </a:r>
          </a:p>
          <a:p>
            <a:pPr lvl="1"/>
            <a:r>
              <a:rPr lang="en-US" sz="2800" dirty="0"/>
              <a:t>Community Event </a:t>
            </a:r>
          </a:p>
          <a:p>
            <a:pPr marL="457200" lvl="1" indent="0">
              <a:buNone/>
            </a:pPr>
            <a:endParaRPr lang="en-US" sz="2800" dirty="0"/>
          </a:p>
          <a:p>
            <a:pPr marL="57150" indent="0">
              <a:buNone/>
            </a:pPr>
            <a:r>
              <a:rPr lang="en-US" sz="3000" dirty="0"/>
              <a:t>Want to join the committee?  </a:t>
            </a:r>
          </a:p>
          <a:p>
            <a:pPr lvl="1"/>
            <a:r>
              <a:rPr lang="en-US" sz="2800" dirty="0"/>
              <a:t>Contact Marcy Scott </a:t>
            </a:r>
            <a:r>
              <a:rPr lang="en-US" sz="2800" dirty="0">
                <a:hlinkClick r:id="rId2"/>
              </a:rPr>
              <a:t>mscott@crscares.org</a:t>
            </a:r>
            <a:r>
              <a:rPr lang="en-US" sz="2800" dirty="0"/>
              <a:t> or Elisia Majors </a:t>
            </a:r>
            <a:r>
              <a:rPr lang="en-US" sz="2800" dirty="0">
                <a:hlinkClick r:id="rId3"/>
              </a:rPr>
              <a:t>emajors@bcbh.org</a:t>
            </a:r>
            <a:r>
              <a:rPr lang="en-US" sz="2800" dirty="0"/>
              <a:t> </a:t>
            </a:r>
          </a:p>
          <a:p>
            <a:pPr marL="0" indent="0">
              <a:buNone/>
            </a:pPr>
            <a:endParaRPr lang="en-US" dirty="0"/>
          </a:p>
        </p:txBody>
      </p:sp>
      <p:sp>
        <p:nvSpPr>
          <p:cNvPr id="4" name="Slide Number Placeholder 3">
            <a:extLst>
              <a:ext uri="{FF2B5EF4-FFF2-40B4-BE49-F238E27FC236}">
                <a16:creationId xmlns:a16="http://schemas.microsoft.com/office/drawing/2014/main" id="{E55D774D-57DB-4F80-8D67-5ED4AFFDDFE2}"/>
              </a:ext>
            </a:extLst>
          </p:cNvPr>
          <p:cNvSpPr>
            <a:spLocks noGrp="1"/>
          </p:cNvSpPr>
          <p:nvPr>
            <p:ph type="sldNum" sz="quarter" idx="12"/>
          </p:nvPr>
        </p:nvSpPr>
        <p:spPr/>
        <p:txBody>
          <a:bodyPr/>
          <a:lstStyle/>
          <a:p>
            <a:fld id="{5D7FE806-1C63-4ECA-B0B7-914BA92DD0D1}" type="slidenum">
              <a:rPr lang="en-US" smtClean="0"/>
              <a:t>17</a:t>
            </a:fld>
            <a:endParaRPr lang="en-US" dirty="0"/>
          </a:p>
        </p:txBody>
      </p:sp>
    </p:spTree>
    <p:extLst>
      <p:ext uri="{BB962C8B-B14F-4D97-AF65-F5344CB8AC3E}">
        <p14:creationId xmlns:p14="http://schemas.microsoft.com/office/powerpoint/2010/main" val="2803768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FAFC-6084-4C45-A52D-01834CB54945}"/>
              </a:ext>
            </a:extLst>
          </p:cNvPr>
          <p:cNvSpPr>
            <a:spLocks noGrp="1"/>
          </p:cNvSpPr>
          <p:nvPr>
            <p:ph type="title"/>
          </p:nvPr>
        </p:nvSpPr>
        <p:spPr/>
        <p:txBody>
          <a:bodyPr/>
          <a:lstStyle/>
          <a:p>
            <a:r>
              <a:rPr lang="en-US" b="1" dirty="0"/>
              <a:t>Beaver County Bounces Back!!!!! </a:t>
            </a:r>
          </a:p>
        </p:txBody>
      </p:sp>
      <p:sp>
        <p:nvSpPr>
          <p:cNvPr id="3" name="Content Placeholder 2">
            <a:extLst>
              <a:ext uri="{FF2B5EF4-FFF2-40B4-BE49-F238E27FC236}">
                <a16:creationId xmlns:a16="http://schemas.microsoft.com/office/drawing/2014/main" id="{F61B2E55-5C4D-4433-BFD2-12089B50308D}"/>
              </a:ext>
            </a:extLst>
          </p:cNvPr>
          <p:cNvSpPr>
            <a:spLocks noGrp="1"/>
          </p:cNvSpPr>
          <p:nvPr>
            <p:ph idx="1"/>
          </p:nvPr>
        </p:nvSpPr>
        <p:spPr>
          <a:xfrm>
            <a:off x="677334" y="2160589"/>
            <a:ext cx="8596668" cy="4087811"/>
          </a:xfrm>
        </p:spPr>
        <p:txBody>
          <a:bodyPr>
            <a:normAutofit fontScale="70000" lnSpcReduction="20000"/>
          </a:bodyPr>
          <a:lstStyle/>
          <a:p>
            <a:r>
              <a:rPr lang="en-US" sz="3300" b="1" dirty="0"/>
              <a:t>Mental Health Acceptance and Wellness Event!!!!  </a:t>
            </a:r>
          </a:p>
          <a:p>
            <a:endParaRPr lang="en-US" dirty="0"/>
          </a:p>
          <a:p>
            <a:pPr marL="0" indent="0">
              <a:buNone/>
            </a:pPr>
            <a:r>
              <a:rPr lang="en-US" sz="2800" b="1" dirty="0"/>
              <a:t>Mark your calendar!!!!  </a:t>
            </a:r>
          </a:p>
          <a:p>
            <a:pPr marL="0" indent="0">
              <a:buNone/>
            </a:pPr>
            <a:r>
              <a:rPr lang="en-US" sz="2800" dirty="0"/>
              <a:t>Tentatively scheduled for: May 21</a:t>
            </a:r>
            <a:r>
              <a:rPr lang="en-US" sz="2800" baseline="30000" dirty="0"/>
              <a:t>st</a:t>
            </a:r>
            <a:r>
              <a:rPr lang="en-US" sz="2800" dirty="0"/>
              <a:t> from 11am-2pm </a:t>
            </a:r>
          </a:p>
          <a:p>
            <a:pPr marL="0" indent="0">
              <a:buNone/>
            </a:pPr>
            <a:r>
              <a:rPr lang="en-US" sz="2800" dirty="0"/>
              <a:t>Where: Brady’s Run Walking Trail </a:t>
            </a:r>
          </a:p>
          <a:p>
            <a:pPr marL="0" indent="0">
              <a:buNone/>
            </a:pPr>
            <a:endParaRPr lang="en-US" sz="2800" dirty="0"/>
          </a:p>
          <a:p>
            <a:pPr marL="0" indent="0">
              <a:buNone/>
            </a:pPr>
            <a:r>
              <a:rPr lang="en-US" sz="2800" dirty="0"/>
              <a:t>How can you help? </a:t>
            </a:r>
          </a:p>
          <a:p>
            <a:r>
              <a:rPr lang="en-US" sz="2800" dirty="0"/>
              <a:t>	Donate raffle baskets</a:t>
            </a:r>
          </a:p>
          <a:p>
            <a:r>
              <a:rPr lang="en-US" sz="2800" dirty="0"/>
              <a:t>	Sign up to provide a resource and/or vendor tables </a:t>
            </a:r>
          </a:p>
          <a:p>
            <a:r>
              <a:rPr lang="en-US" sz="2800" dirty="0"/>
              <a:t> Help advertise and promote the event</a:t>
            </a:r>
          </a:p>
          <a:p>
            <a:r>
              <a:rPr lang="en-US" sz="2800" dirty="0"/>
              <a:t> Assist with day of activities   </a:t>
            </a:r>
          </a:p>
        </p:txBody>
      </p:sp>
      <p:sp>
        <p:nvSpPr>
          <p:cNvPr id="4" name="Slide Number Placeholder 3">
            <a:extLst>
              <a:ext uri="{FF2B5EF4-FFF2-40B4-BE49-F238E27FC236}">
                <a16:creationId xmlns:a16="http://schemas.microsoft.com/office/drawing/2014/main" id="{F2E7F2A5-267E-4BD5-B439-1CB2072FAAD1}"/>
              </a:ext>
            </a:extLst>
          </p:cNvPr>
          <p:cNvSpPr>
            <a:spLocks noGrp="1"/>
          </p:cNvSpPr>
          <p:nvPr>
            <p:ph type="sldNum" sz="quarter" idx="12"/>
          </p:nvPr>
        </p:nvSpPr>
        <p:spPr/>
        <p:txBody>
          <a:bodyPr/>
          <a:lstStyle/>
          <a:p>
            <a:fld id="{5D7FE806-1C63-4ECA-B0B7-914BA92DD0D1}" type="slidenum">
              <a:rPr lang="en-US" smtClean="0"/>
              <a:t>18</a:t>
            </a:fld>
            <a:endParaRPr lang="en-US" dirty="0"/>
          </a:p>
        </p:txBody>
      </p:sp>
      <p:sp>
        <p:nvSpPr>
          <p:cNvPr id="5" name="TextBox 4">
            <a:extLst>
              <a:ext uri="{FF2B5EF4-FFF2-40B4-BE49-F238E27FC236}">
                <a16:creationId xmlns:a16="http://schemas.microsoft.com/office/drawing/2014/main" id="{C8269F00-BF13-4C02-AF49-17B4C51EC62B}"/>
              </a:ext>
            </a:extLst>
          </p:cNvPr>
          <p:cNvSpPr txBox="1"/>
          <p:nvPr/>
        </p:nvSpPr>
        <p:spPr>
          <a:xfrm rot="20929679">
            <a:off x="7732016" y="2981587"/>
            <a:ext cx="2400631" cy="14773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chemeClr val="accent4">
                <a:lumMod val="50000"/>
              </a:schemeClr>
            </a:solidFill>
          </a:ln>
        </p:spPr>
        <p:txBody>
          <a:bodyPr wrap="square" rtlCol="0">
            <a:spAutoFit/>
          </a:bodyPr>
          <a:lstStyle/>
          <a:p>
            <a:r>
              <a:rPr lang="en-US" dirty="0">
                <a:solidFill>
                  <a:schemeClr val="accent5">
                    <a:lumMod val="50000"/>
                  </a:schemeClr>
                </a:solidFill>
                <a:latin typeface="Comic Sans MS" panose="030F0702030302020204" pitchFamily="66" charset="0"/>
              </a:rPr>
              <a:t>Family fun activities</a:t>
            </a:r>
          </a:p>
          <a:p>
            <a:r>
              <a:rPr lang="en-US" dirty="0">
                <a:solidFill>
                  <a:schemeClr val="accent5">
                    <a:lumMod val="50000"/>
                  </a:schemeClr>
                </a:solidFill>
                <a:latin typeface="Comic Sans MS" panose="030F0702030302020204" pitchFamily="66" charset="0"/>
              </a:rPr>
              <a:t>Games</a:t>
            </a:r>
          </a:p>
          <a:p>
            <a:r>
              <a:rPr lang="en-US" dirty="0">
                <a:solidFill>
                  <a:schemeClr val="accent5">
                    <a:lumMod val="50000"/>
                  </a:schemeClr>
                </a:solidFill>
                <a:latin typeface="Comic Sans MS" panose="030F0702030302020204" pitchFamily="66" charset="0"/>
              </a:rPr>
              <a:t>Food trucks</a:t>
            </a:r>
          </a:p>
          <a:p>
            <a:r>
              <a:rPr lang="en-US" dirty="0">
                <a:solidFill>
                  <a:schemeClr val="accent5">
                    <a:lumMod val="50000"/>
                  </a:schemeClr>
                </a:solidFill>
                <a:latin typeface="Comic Sans MS" panose="030F0702030302020204" pitchFamily="66" charset="0"/>
              </a:rPr>
              <a:t>Resources </a:t>
            </a:r>
          </a:p>
          <a:p>
            <a:r>
              <a:rPr lang="en-US" dirty="0">
                <a:solidFill>
                  <a:schemeClr val="accent5">
                    <a:lumMod val="50000"/>
                  </a:schemeClr>
                </a:solidFill>
                <a:latin typeface="Comic Sans MS" panose="030F0702030302020204" pitchFamily="66" charset="0"/>
              </a:rPr>
              <a:t>Music</a:t>
            </a:r>
          </a:p>
        </p:txBody>
      </p:sp>
    </p:spTree>
    <p:extLst>
      <p:ext uri="{BB962C8B-B14F-4D97-AF65-F5344CB8AC3E}">
        <p14:creationId xmlns:p14="http://schemas.microsoft.com/office/powerpoint/2010/main" val="230019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E038D-DC8E-46ED-8D4D-3AB6675E8F66}"/>
              </a:ext>
            </a:extLst>
          </p:cNvPr>
          <p:cNvSpPr>
            <a:spLocks noGrp="1"/>
          </p:cNvSpPr>
          <p:nvPr>
            <p:ph type="title"/>
          </p:nvPr>
        </p:nvSpPr>
        <p:spPr>
          <a:xfrm>
            <a:off x="677334" y="609600"/>
            <a:ext cx="8596668" cy="765110"/>
          </a:xfrm>
        </p:spPr>
        <p:txBody>
          <a:bodyPr/>
          <a:lstStyle/>
          <a:p>
            <a:r>
              <a:rPr lang="en-US" dirty="0"/>
              <a:t>Upcoming Trainings </a:t>
            </a:r>
          </a:p>
        </p:txBody>
      </p:sp>
      <p:pic>
        <p:nvPicPr>
          <p:cNvPr id="5" name="Content Placeholder 4">
            <a:extLst>
              <a:ext uri="{FF2B5EF4-FFF2-40B4-BE49-F238E27FC236}">
                <a16:creationId xmlns:a16="http://schemas.microsoft.com/office/drawing/2014/main" id="{7011EBE2-785E-44D0-879D-5FCA4DDC970D}"/>
              </a:ext>
            </a:extLst>
          </p:cNvPr>
          <p:cNvPicPr>
            <a:picLocks noGrp="1" noChangeAspect="1"/>
          </p:cNvPicPr>
          <p:nvPr>
            <p:ph idx="1"/>
          </p:nvPr>
        </p:nvPicPr>
        <p:blipFill>
          <a:blip r:embed="rId2"/>
          <a:stretch>
            <a:fillRect/>
          </a:stretch>
        </p:blipFill>
        <p:spPr>
          <a:xfrm>
            <a:off x="762070" y="1522948"/>
            <a:ext cx="4000113" cy="4937760"/>
          </a:xfrm>
          <a:prstGeom prst="rect">
            <a:avLst/>
          </a:prstGeom>
          <a:ln w="22225">
            <a:solidFill>
              <a:schemeClr val="accent1"/>
            </a:solidFill>
          </a:ln>
        </p:spPr>
      </p:pic>
      <p:sp>
        <p:nvSpPr>
          <p:cNvPr id="4" name="Slide Number Placeholder 3">
            <a:extLst>
              <a:ext uri="{FF2B5EF4-FFF2-40B4-BE49-F238E27FC236}">
                <a16:creationId xmlns:a16="http://schemas.microsoft.com/office/drawing/2014/main" id="{F91D4593-0036-4D4A-90C6-28B0461EA026}"/>
              </a:ext>
            </a:extLst>
          </p:cNvPr>
          <p:cNvSpPr>
            <a:spLocks noGrp="1"/>
          </p:cNvSpPr>
          <p:nvPr>
            <p:ph type="sldNum" sz="quarter" idx="12"/>
          </p:nvPr>
        </p:nvSpPr>
        <p:spPr/>
        <p:txBody>
          <a:bodyPr/>
          <a:lstStyle/>
          <a:p>
            <a:fld id="{5D7FE806-1C63-4ECA-B0B7-914BA92DD0D1}" type="slidenum">
              <a:rPr lang="en-US" smtClean="0"/>
              <a:t>19</a:t>
            </a:fld>
            <a:endParaRPr lang="en-US" dirty="0"/>
          </a:p>
        </p:txBody>
      </p:sp>
      <p:sp>
        <p:nvSpPr>
          <p:cNvPr id="6" name="Rectangle 5">
            <a:extLst>
              <a:ext uri="{FF2B5EF4-FFF2-40B4-BE49-F238E27FC236}">
                <a16:creationId xmlns:a16="http://schemas.microsoft.com/office/drawing/2014/main" id="{0AFF4009-40B2-42E0-8862-E7A750BF7961}"/>
              </a:ext>
            </a:extLst>
          </p:cNvPr>
          <p:cNvSpPr/>
          <p:nvPr/>
        </p:nvSpPr>
        <p:spPr>
          <a:xfrm>
            <a:off x="5217127" y="2695821"/>
            <a:ext cx="4736813"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chemeClr val="accent1"/>
            </a:solidFill>
          </a:ln>
        </p:spPr>
        <p:txBody>
          <a:bodyPr wrap="square">
            <a:spAutoFit/>
          </a:bodyPr>
          <a:lstStyle/>
          <a:p>
            <a:r>
              <a:rPr lang="en-US" dirty="0"/>
              <a:t>Additional information and registration information can be found on: </a:t>
            </a:r>
          </a:p>
          <a:p>
            <a:r>
              <a:rPr lang="en-US" dirty="0"/>
              <a:t>http://www.bc-systemofcare.org/training/</a:t>
            </a:r>
          </a:p>
        </p:txBody>
      </p:sp>
    </p:spTree>
    <p:extLst>
      <p:ext uri="{BB962C8B-B14F-4D97-AF65-F5344CB8AC3E}">
        <p14:creationId xmlns:p14="http://schemas.microsoft.com/office/powerpoint/2010/main" val="237299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Today’s Agenda </a:t>
            </a:r>
          </a:p>
        </p:txBody>
      </p:sp>
      <p:sp>
        <p:nvSpPr>
          <p:cNvPr id="10" name="Content Placeholder 9"/>
          <p:cNvSpPr>
            <a:spLocks noGrp="1"/>
          </p:cNvSpPr>
          <p:nvPr>
            <p:ph idx="1"/>
          </p:nvPr>
        </p:nvSpPr>
        <p:spPr>
          <a:xfrm>
            <a:off x="677333" y="1684075"/>
            <a:ext cx="9825203" cy="4886542"/>
          </a:xfrm>
        </p:spPr>
        <p:txBody>
          <a:bodyPr>
            <a:normAutofit lnSpcReduction="10000"/>
          </a:bodyPr>
          <a:lstStyle/>
          <a:p>
            <a:r>
              <a:rPr lang="en-US" sz="2800" dirty="0"/>
              <a:t>Minutes   </a:t>
            </a:r>
          </a:p>
          <a:p>
            <a:r>
              <a:rPr lang="en-US" sz="2800" dirty="0"/>
              <a:t>Community Connect Program </a:t>
            </a:r>
          </a:p>
          <a:p>
            <a:r>
              <a:rPr lang="en-US" sz="2800" dirty="0"/>
              <a:t>Partner Updates </a:t>
            </a:r>
          </a:p>
          <a:p>
            <a:r>
              <a:rPr lang="en-US" sz="2800" dirty="0"/>
              <a:t>GLS Zero Suicide Learning Collaborative </a:t>
            </a:r>
          </a:p>
          <a:p>
            <a:r>
              <a:rPr lang="en-US" sz="2800" dirty="0"/>
              <a:t>May- Mental Health Awareness Month </a:t>
            </a:r>
            <a:endParaRPr lang="en-US" sz="2600" dirty="0"/>
          </a:p>
          <a:p>
            <a:r>
              <a:rPr lang="en-US" sz="2800" dirty="0"/>
              <a:t>Marketing and Community Outreach Team </a:t>
            </a:r>
          </a:p>
          <a:p>
            <a:r>
              <a:rPr lang="en-US" sz="2800" dirty="0"/>
              <a:t>Trainings </a:t>
            </a:r>
          </a:p>
          <a:p>
            <a:r>
              <a:rPr lang="en-US" sz="2800" dirty="0"/>
              <a:t>Next Meeting</a:t>
            </a:r>
          </a:p>
          <a:p>
            <a:r>
              <a:rPr lang="en-US" sz="2800" dirty="0"/>
              <a:t>Resources </a:t>
            </a:r>
          </a:p>
          <a:p>
            <a:pPr marL="0" indent="0">
              <a:buNone/>
            </a:pPr>
            <a:endParaRPr lang="en-US" sz="2800" dirty="0"/>
          </a:p>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2</a:t>
            </a:fld>
            <a:endParaRPr lang="en-US" dirty="0"/>
          </a:p>
        </p:txBody>
      </p:sp>
      <p:pic>
        <p:nvPicPr>
          <p:cNvPr id="7" name="Picture 6"/>
          <p:cNvPicPr>
            <a:picLocks noChangeAspect="1"/>
          </p:cNvPicPr>
          <p:nvPr/>
        </p:nvPicPr>
        <p:blipFill>
          <a:blip r:embed="rId3"/>
          <a:stretch>
            <a:fillRect/>
          </a:stretch>
        </p:blipFill>
        <p:spPr>
          <a:xfrm rot="480000">
            <a:off x="9942061" y="305949"/>
            <a:ext cx="1833428" cy="2756251"/>
          </a:xfrm>
          <a:prstGeom prst="rect">
            <a:avLst/>
          </a:prstGeom>
        </p:spPr>
      </p:pic>
    </p:spTree>
    <p:extLst>
      <p:ext uri="{BB962C8B-B14F-4D97-AF65-F5344CB8AC3E}">
        <p14:creationId xmlns:p14="http://schemas.microsoft.com/office/powerpoint/2010/main" val="396371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FE806-1C63-4ECA-B0B7-914BA92DD0D1}" type="slidenum">
              <a:rPr lang="en-US" smtClean="0"/>
              <a:t>20</a:t>
            </a:fld>
            <a:endParaRPr lang="en-US" dirty="0"/>
          </a:p>
        </p:txBody>
      </p:sp>
      <p:sp>
        <p:nvSpPr>
          <p:cNvPr id="6" name="Title 1"/>
          <p:cNvSpPr>
            <a:spLocks noGrp="1"/>
          </p:cNvSpPr>
          <p:nvPr>
            <p:ph type="title"/>
          </p:nvPr>
        </p:nvSpPr>
        <p:spPr>
          <a:xfrm>
            <a:off x="677333" y="627031"/>
            <a:ext cx="8596668" cy="1170562"/>
          </a:xfrm>
          <a:solidFill>
            <a:schemeClr val="bg1">
              <a:lumMod val="95000"/>
            </a:schemeClr>
          </a:solidFill>
          <a:ln w="28575">
            <a:noFill/>
          </a:ln>
        </p:spPr>
        <p:txBody>
          <a:bodyPr>
            <a:normAutofit/>
          </a:bodyPr>
          <a:lstStyle/>
          <a:p>
            <a:r>
              <a:rPr lang="en-US" b="1" dirty="0"/>
              <a:t>Trainings Available </a:t>
            </a:r>
          </a:p>
        </p:txBody>
      </p:sp>
      <p:pic>
        <p:nvPicPr>
          <p:cNvPr id="8" name="Picture 7"/>
          <p:cNvPicPr>
            <a:picLocks noChangeAspect="1"/>
          </p:cNvPicPr>
          <p:nvPr/>
        </p:nvPicPr>
        <p:blipFill>
          <a:blip r:embed="rId2"/>
          <a:stretch>
            <a:fillRect/>
          </a:stretch>
        </p:blipFill>
        <p:spPr>
          <a:xfrm>
            <a:off x="9476276" y="860026"/>
            <a:ext cx="2170364" cy="1639966"/>
          </a:xfrm>
          <a:prstGeom prst="rect">
            <a:avLst/>
          </a:prstGeom>
        </p:spPr>
      </p:pic>
      <p:pic>
        <p:nvPicPr>
          <p:cNvPr id="9" name="Picture 8"/>
          <p:cNvPicPr>
            <a:picLocks noChangeAspect="1"/>
          </p:cNvPicPr>
          <p:nvPr/>
        </p:nvPicPr>
        <p:blipFill>
          <a:blip r:embed="rId3"/>
          <a:stretch>
            <a:fillRect/>
          </a:stretch>
        </p:blipFill>
        <p:spPr>
          <a:xfrm>
            <a:off x="6260870" y="1428438"/>
            <a:ext cx="1989132" cy="3196991"/>
          </a:xfrm>
          <a:prstGeom prst="rect">
            <a:avLst/>
          </a:prstGeom>
        </p:spPr>
      </p:pic>
      <p:sp>
        <p:nvSpPr>
          <p:cNvPr id="10" name="TextBox 9"/>
          <p:cNvSpPr txBox="1"/>
          <p:nvPr/>
        </p:nvSpPr>
        <p:spPr>
          <a:xfrm>
            <a:off x="3005318" y="5929433"/>
            <a:ext cx="4351742"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algn="ctr"/>
            <a:endParaRPr lang="en-US" b="1" dirty="0">
              <a:hlinkClick r:id="rId4"/>
            </a:endParaRPr>
          </a:p>
          <a:p>
            <a:pPr algn="ctr"/>
            <a:r>
              <a:rPr lang="en-US" sz="2000" dirty="0">
                <a:hlinkClick r:id="rId4"/>
              </a:rPr>
              <a:t>www.bc-systemofcare.org/training/</a:t>
            </a:r>
            <a:endParaRPr lang="en-US" sz="2000" dirty="0"/>
          </a:p>
          <a:p>
            <a:endParaRPr lang="en-US" dirty="0"/>
          </a:p>
        </p:txBody>
      </p:sp>
      <p:pic>
        <p:nvPicPr>
          <p:cNvPr id="11" name="Picture 10"/>
          <p:cNvPicPr>
            <a:picLocks noChangeAspect="1"/>
          </p:cNvPicPr>
          <p:nvPr/>
        </p:nvPicPr>
        <p:blipFill>
          <a:blip r:embed="rId5"/>
          <a:stretch>
            <a:fillRect/>
          </a:stretch>
        </p:blipFill>
        <p:spPr>
          <a:xfrm>
            <a:off x="9438013" y="2798206"/>
            <a:ext cx="2246889" cy="3377819"/>
          </a:xfrm>
          <a:prstGeom prst="rect">
            <a:avLst/>
          </a:prstGeom>
        </p:spPr>
      </p:pic>
      <p:sp>
        <p:nvSpPr>
          <p:cNvPr id="7" name="Content Placeholder 6"/>
          <p:cNvSpPr>
            <a:spLocks noGrp="1"/>
          </p:cNvSpPr>
          <p:nvPr>
            <p:ph idx="1"/>
          </p:nvPr>
        </p:nvSpPr>
        <p:spPr>
          <a:xfrm>
            <a:off x="677334" y="1797593"/>
            <a:ext cx="8596667" cy="4243769"/>
          </a:xfrm>
        </p:spPr>
        <p:txBody>
          <a:bodyPr>
            <a:normAutofit fontScale="85000" lnSpcReduction="10000"/>
          </a:bodyPr>
          <a:lstStyle/>
          <a:p>
            <a:r>
              <a:rPr lang="en-US" dirty="0"/>
              <a:t>QPR (Question, Persuade, and Refer)</a:t>
            </a:r>
          </a:p>
          <a:p>
            <a:pPr lvl="1"/>
            <a:r>
              <a:rPr lang="en-US" dirty="0"/>
              <a:t>Virtual or In-person </a:t>
            </a:r>
          </a:p>
          <a:p>
            <a:r>
              <a:rPr lang="en-US" dirty="0"/>
              <a:t>Youth QPR (Question, Persuade, and Refer)</a:t>
            </a:r>
          </a:p>
          <a:p>
            <a:pPr lvl="1"/>
            <a:r>
              <a:rPr lang="en-US" dirty="0"/>
              <a:t>Virtual or In-person </a:t>
            </a:r>
          </a:p>
          <a:p>
            <a:r>
              <a:rPr lang="en-US" dirty="0"/>
              <a:t>Mental Health First Aid </a:t>
            </a:r>
          </a:p>
          <a:p>
            <a:r>
              <a:rPr lang="en-US" dirty="0"/>
              <a:t>Youth Mental Health First Aid</a:t>
            </a:r>
          </a:p>
          <a:p>
            <a:pPr marL="0" indent="0">
              <a:buNone/>
            </a:pPr>
            <a:r>
              <a:rPr lang="en-US" dirty="0"/>
              <a:t>Archived trainings: </a:t>
            </a:r>
          </a:p>
          <a:p>
            <a:r>
              <a:rPr lang="en-US" dirty="0"/>
              <a:t> BC SOC Youtube:</a:t>
            </a:r>
          </a:p>
          <a:p>
            <a:pPr marL="685800" lvl="1"/>
            <a:r>
              <a:rPr lang="en-US" dirty="0">
                <a:hlinkClick r:id="rId6"/>
              </a:rPr>
              <a:t>https://www.youtube.com/channel/UCDKZZQif0q0YIqfBgkEGc4Q</a:t>
            </a:r>
            <a:r>
              <a:rPr lang="en-US" dirty="0"/>
              <a:t> </a:t>
            </a:r>
          </a:p>
          <a:p>
            <a:r>
              <a:rPr lang="en-US" dirty="0"/>
              <a:t>Beacon: </a:t>
            </a:r>
          </a:p>
          <a:p>
            <a:pPr lvl="1"/>
            <a:r>
              <a:rPr lang="en-US" dirty="0">
                <a:hlinkClick r:id="rId7"/>
              </a:rPr>
              <a:t>https://www.beaconhealthoptions.com/providers/beacon/important-tools/webinars/archive/</a:t>
            </a:r>
            <a:r>
              <a:rPr lang="en-US" dirty="0"/>
              <a:t> </a:t>
            </a:r>
          </a:p>
          <a:p>
            <a:r>
              <a:rPr lang="en-US" dirty="0"/>
              <a:t>Prevent Suicide PA: </a:t>
            </a:r>
          </a:p>
          <a:p>
            <a:pPr lvl="1"/>
            <a:r>
              <a:rPr lang="en-US" dirty="0">
                <a:hlinkClick r:id="rId8"/>
              </a:rPr>
              <a:t>https://www.preventsuicidepa.org/trainings/all-trainings/</a:t>
            </a:r>
            <a:endParaRPr lang="en-US" dirty="0"/>
          </a:p>
          <a:p>
            <a:pPr lvl="1"/>
            <a:endParaRPr lang="en-US" dirty="0"/>
          </a:p>
          <a:p>
            <a:endParaRPr lang="en-US" dirty="0"/>
          </a:p>
        </p:txBody>
      </p:sp>
    </p:spTree>
    <p:extLst>
      <p:ext uri="{BB962C8B-B14F-4D97-AF65-F5344CB8AC3E}">
        <p14:creationId xmlns:p14="http://schemas.microsoft.com/office/powerpoint/2010/main" val="750704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8982"/>
          </a:xfrm>
        </p:spPr>
        <p:txBody>
          <a:bodyPr>
            <a:normAutofit/>
          </a:bodyPr>
          <a:lstStyle/>
          <a:p>
            <a:r>
              <a:rPr lang="en-US" sz="4000" b="1" dirty="0"/>
              <a:t>Next meeting </a:t>
            </a:r>
          </a:p>
        </p:txBody>
      </p:sp>
      <p:sp>
        <p:nvSpPr>
          <p:cNvPr id="3" name="Content Placeholder 2"/>
          <p:cNvSpPr>
            <a:spLocks noGrp="1"/>
          </p:cNvSpPr>
          <p:nvPr>
            <p:ph idx="1"/>
          </p:nvPr>
        </p:nvSpPr>
        <p:spPr>
          <a:xfrm>
            <a:off x="677334" y="1793967"/>
            <a:ext cx="8596668" cy="4247396"/>
          </a:xfrm>
        </p:spPr>
        <p:txBody>
          <a:bodyPr>
            <a:normAutofit/>
          </a:bodyPr>
          <a:lstStyle/>
          <a:p>
            <a:r>
              <a:rPr lang="en-US" sz="3600" b="1" dirty="0"/>
              <a:t>Date: March 25th at 1:30pm  </a:t>
            </a:r>
          </a:p>
          <a:p>
            <a:r>
              <a:rPr lang="en-US" sz="3600" b="1" dirty="0"/>
              <a:t>Zoom link will be sent </a:t>
            </a:r>
          </a:p>
        </p:txBody>
      </p:sp>
      <p:sp>
        <p:nvSpPr>
          <p:cNvPr id="4" name="Slide Number Placeholder 3"/>
          <p:cNvSpPr>
            <a:spLocks noGrp="1"/>
          </p:cNvSpPr>
          <p:nvPr>
            <p:ph type="sldNum" sz="quarter" idx="12"/>
          </p:nvPr>
        </p:nvSpPr>
        <p:spPr/>
        <p:txBody>
          <a:bodyPr/>
          <a:lstStyle/>
          <a:p>
            <a:fld id="{5D7FE806-1C63-4ECA-B0B7-914BA92DD0D1}" type="slidenum">
              <a:rPr lang="en-US" smtClean="0"/>
              <a:t>21</a:t>
            </a:fld>
            <a:endParaRPr lang="en-US" dirty="0"/>
          </a:p>
        </p:txBody>
      </p:sp>
      <p:pic>
        <p:nvPicPr>
          <p:cNvPr id="6" name="Picture 5" descr="Diary School Office - Free vector graphic on Pixabay"/>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13746" y="3221866"/>
            <a:ext cx="4618182" cy="3184621"/>
          </a:xfrm>
          <a:prstGeom prst="rect">
            <a:avLst/>
          </a:prstGeom>
        </p:spPr>
      </p:pic>
      <p:pic>
        <p:nvPicPr>
          <p:cNvPr id="7" name="Picture 6"/>
          <p:cNvPicPr>
            <a:picLocks noChangeAspect="1"/>
          </p:cNvPicPr>
          <p:nvPr/>
        </p:nvPicPr>
        <p:blipFill>
          <a:blip r:embed="rId3"/>
          <a:stretch>
            <a:fillRect/>
          </a:stretch>
        </p:blipFill>
        <p:spPr>
          <a:xfrm rot="3480000">
            <a:off x="6539597" y="3699717"/>
            <a:ext cx="695082" cy="1044939"/>
          </a:xfrm>
          <a:prstGeom prst="rect">
            <a:avLst/>
          </a:prstGeom>
        </p:spPr>
      </p:pic>
    </p:spTree>
    <p:extLst>
      <p:ext uri="{BB962C8B-B14F-4D97-AF65-F5344CB8AC3E}">
        <p14:creationId xmlns:p14="http://schemas.microsoft.com/office/powerpoint/2010/main" val="1589306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ronicles of the ShoeSquirrel: January 20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09" y="671415"/>
            <a:ext cx="3502979" cy="3931920"/>
          </a:xfrm>
          <a:prstGeom prst="rect">
            <a:avLst/>
          </a:prstGeom>
          <a:effectLst>
            <a:softEdge rad="317500"/>
          </a:effectLst>
        </p:spPr>
      </p:pic>
      <p:sp>
        <p:nvSpPr>
          <p:cNvPr id="2" name="Title 1"/>
          <p:cNvSpPr>
            <a:spLocks noGrp="1"/>
          </p:cNvSpPr>
          <p:nvPr>
            <p:ph type="title"/>
          </p:nvPr>
        </p:nvSpPr>
        <p:spPr>
          <a:xfrm>
            <a:off x="3938408" y="1201946"/>
            <a:ext cx="5457514" cy="5204541"/>
          </a:xfrm>
        </p:spPr>
        <p:txBody>
          <a:bodyPr>
            <a:normAutofit fontScale="90000"/>
          </a:bodyPr>
          <a:lstStyle/>
          <a:p>
            <a:r>
              <a:rPr lang="en-US" sz="2800" b="1" dirty="0">
                <a:solidFill>
                  <a:schemeClr val="accent2">
                    <a:lumMod val="50000"/>
                  </a:schemeClr>
                </a:solidFill>
              </a:rPr>
              <a:t>Check out the website:  </a:t>
            </a:r>
            <a:br>
              <a:rPr lang="en-US" sz="2800" b="1" dirty="0">
                <a:solidFill>
                  <a:schemeClr val="accent2">
                    <a:lumMod val="50000"/>
                  </a:schemeClr>
                </a:solidFill>
              </a:rPr>
            </a:br>
            <a:r>
              <a:rPr lang="en-US" sz="2800" b="1" dirty="0">
                <a:solidFill>
                  <a:schemeClr val="accent2">
                    <a:lumMod val="50000"/>
                  </a:schemeClr>
                </a:solidFill>
                <a:hlinkClick r:id="rId4"/>
              </a:rPr>
              <a:t>http://www.bc-systemofcare.org/</a:t>
            </a:r>
            <a:r>
              <a:rPr lang="en-US" sz="2800" b="1" dirty="0">
                <a:solidFill>
                  <a:schemeClr val="accent2">
                    <a:lumMod val="50000"/>
                  </a:schemeClr>
                </a:solidFill>
              </a:rPr>
              <a:t> </a:t>
            </a:r>
            <a:br>
              <a:rPr lang="en-US" sz="2800" b="1" dirty="0">
                <a:solidFill>
                  <a:schemeClr val="accent2">
                    <a:lumMod val="50000"/>
                  </a:schemeClr>
                </a:solidFill>
              </a:rPr>
            </a:br>
            <a:r>
              <a:rPr lang="en-US" sz="2800" b="1" dirty="0">
                <a:solidFill>
                  <a:schemeClr val="accent2">
                    <a:lumMod val="50000"/>
                  </a:schemeClr>
                </a:solidFill>
              </a:rPr>
              <a:t/>
            </a:r>
            <a:br>
              <a:rPr lang="en-US" sz="2800" b="1" dirty="0">
                <a:solidFill>
                  <a:schemeClr val="accent2">
                    <a:lumMod val="50000"/>
                  </a:schemeClr>
                </a:solidFill>
              </a:rPr>
            </a:br>
            <a:r>
              <a:rPr lang="en-US" sz="2800" b="1" dirty="0">
                <a:solidFill>
                  <a:schemeClr val="accent2">
                    <a:lumMod val="50000"/>
                  </a:schemeClr>
                </a:solidFill>
              </a:rPr>
              <a:t>Send updates to: </a:t>
            </a:r>
            <a:r>
              <a:rPr lang="en-US" sz="2800" b="1" dirty="0">
                <a:solidFill>
                  <a:schemeClr val="tx1"/>
                </a:solidFill>
                <a:hlinkClick r:id="rId5"/>
              </a:rPr>
              <a:t>SOCwebmaster@ahci.org</a:t>
            </a:r>
            <a:r>
              <a:rPr lang="en-US" sz="2800" b="1" dirty="0">
                <a:solidFill>
                  <a:schemeClr val="tx1"/>
                </a:solidFill>
              </a:rPr>
              <a:t/>
            </a:r>
            <a:br>
              <a:rPr lang="en-US" sz="2800" b="1" dirty="0">
                <a:solidFill>
                  <a:schemeClr val="tx1"/>
                </a:solidFill>
              </a:rPr>
            </a:br>
            <a:r>
              <a:rPr lang="en-US" sz="2800" b="1" dirty="0">
                <a:solidFill>
                  <a:schemeClr val="tx1"/>
                </a:solidFill>
              </a:rPr>
              <a:t/>
            </a:r>
            <a:br>
              <a:rPr lang="en-US" sz="2800" b="1" dirty="0">
                <a:solidFill>
                  <a:schemeClr val="tx1"/>
                </a:solidFill>
              </a:rPr>
            </a:br>
            <a:r>
              <a:rPr lang="en-US" sz="2800" b="1" dirty="0"/>
              <a:t>SOC YouTube channel: </a:t>
            </a:r>
            <a:r>
              <a:rPr lang="en-US" sz="2800" dirty="0"/>
              <a:t/>
            </a:r>
            <a:br>
              <a:rPr lang="en-US" sz="2800" dirty="0"/>
            </a:br>
            <a:r>
              <a:rPr lang="en-US" sz="2800" u="sng" dirty="0">
                <a:hlinkClick r:id="rId6"/>
              </a:rPr>
              <a:t>https://www.youtube.com/watch?v=GY4rLQJRAcM&amp;list=PL6lF8gWeCfKyHgu4A5RKl1SX7kH2BJrC-&amp;index=2</a:t>
            </a:r>
            <a:r>
              <a:rPr lang="en-US" sz="2800" u="sng" dirty="0"/>
              <a:t/>
            </a:r>
            <a:br>
              <a:rPr lang="en-US" sz="2800" u="sng" dirty="0"/>
            </a:br>
            <a:r>
              <a:rPr lang="en-US" sz="2800" dirty="0"/>
              <a:t/>
            </a:r>
            <a:br>
              <a:rPr lang="en-US" sz="2800" dirty="0"/>
            </a:br>
            <a:r>
              <a:rPr lang="en-US" sz="2800" dirty="0"/>
              <a:t/>
            </a:r>
            <a:br>
              <a:rPr lang="en-US" sz="2800" dirty="0"/>
            </a:br>
            <a:r>
              <a:rPr lang="en-US" sz="2800" b="1" dirty="0">
                <a:solidFill>
                  <a:schemeClr val="tx1"/>
                </a:solidFill>
              </a:rPr>
              <a:t> </a:t>
            </a:r>
          </a:p>
        </p:txBody>
      </p:sp>
      <p:sp>
        <p:nvSpPr>
          <p:cNvPr id="5" name="Slide Number Placeholder 4"/>
          <p:cNvSpPr>
            <a:spLocks noGrp="1"/>
          </p:cNvSpPr>
          <p:nvPr>
            <p:ph type="sldNum" sz="quarter" idx="12"/>
          </p:nvPr>
        </p:nvSpPr>
        <p:spPr/>
        <p:txBody>
          <a:bodyPr/>
          <a:lstStyle/>
          <a:p>
            <a:fld id="{5D7FE806-1C63-4ECA-B0B7-914BA92DD0D1}" type="slidenum">
              <a:rPr lang="en-US" smtClean="0"/>
              <a:t>22</a:t>
            </a:fld>
            <a:endParaRPr lang="en-US" dirty="0"/>
          </a:p>
        </p:txBody>
      </p:sp>
      <p:pic>
        <p:nvPicPr>
          <p:cNvPr id="6" name="Picture 5"/>
          <p:cNvPicPr>
            <a:picLocks noChangeAspect="1"/>
          </p:cNvPicPr>
          <p:nvPr/>
        </p:nvPicPr>
        <p:blipFill>
          <a:blip r:embed="rId7"/>
          <a:stretch>
            <a:fillRect/>
          </a:stretch>
        </p:blipFill>
        <p:spPr>
          <a:xfrm rot="480000">
            <a:off x="10590109" y="5432228"/>
            <a:ext cx="810380" cy="1218269"/>
          </a:xfrm>
          <a:prstGeom prst="rect">
            <a:avLst/>
          </a:prstGeom>
        </p:spPr>
      </p:pic>
      <p:sp>
        <p:nvSpPr>
          <p:cNvPr id="7" name="TextBox 6"/>
          <p:cNvSpPr txBox="1"/>
          <p:nvPr/>
        </p:nvSpPr>
        <p:spPr>
          <a:xfrm>
            <a:off x="313509" y="409805"/>
            <a:ext cx="9406809" cy="523220"/>
          </a:xfrm>
          <a:prstGeom prst="rect">
            <a:avLst/>
          </a:prstGeom>
          <a:noFill/>
        </p:spPr>
        <p:txBody>
          <a:bodyPr wrap="square" rtlCol="0">
            <a:spAutoFit/>
          </a:bodyPr>
          <a:lstStyle/>
          <a:p>
            <a:r>
              <a:rPr lang="en-US" sz="2800" dirty="0"/>
              <a:t> </a:t>
            </a:r>
          </a:p>
        </p:txBody>
      </p:sp>
    </p:spTree>
    <p:extLst>
      <p:ext uri="{BB962C8B-B14F-4D97-AF65-F5344CB8AC3E}">
        <p14:creationId xmlns:p14="http://schemas.microsoft.com/office/powerpoint/2010/main" val="1575944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877735" y="150026"/>
            <a:ext cx="5396268" cy="6466507"/>
          </a:xfrm>
          <a:prstGeom prst="rect">
            <a:avLst/>
          </a:prstGeom>
        </p:spPr>
      </p:pic>
      <p:sp>
        <p:nvSpPr>
          <p:cNvPr id="4" name="Slide Number Placeholder 3"/>
          <p:cNvSpPr>
            <a:spLocks noGrp="1"/>
          </p:cNvSpPr>
          <p:nvPr>
            <p:ph type="sldNum" sz="quarter" idx="12"/>
          </p:nvPr>
        </p:nvSpPr>
        <p:spPr/>
        <p:txBody>
          <a:bodyPr/>
          <a:lstStyle/>
          <a:p>
            <a:fld id="{5D7FE806-1C63-4ECA-B0B7-914BA92DD0D1}" type="slidenum">
              <a:rPr lang="en-US" smtClean="0"/>
              <a:t>23</a:t>
            </a:fld>
            <a:endParaRPr lang="en-US" dirty="0"/>
          </a:p>
        </p:txBody>
      </p:sp>
      <p:pic>
        <p:nvPicPr>
          <p:cNvPr id="2050" name="Picture 2" descr="5 steps to self-care for parents in the New Year - WHY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4" y="18288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lf-Care Resources – COVID-19 Resource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337560"/>
            <a:ext cx="3101340" cy="3383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0452627" y="5361394"/>
            <a:ext cx="932769" cy="1268078"/>
          </a:xfrm>
          <a:prstGeom prst="rect">
            <a:avLst/>
          </a:prstGeom>
        </p:spPr>
      </p:pic>
    </p:spTree>
    <p:extLst>
      <p:ext uri="{BB962C8B-B14F-4D97-AF65-F5344CB8AC3E}">
        <p14:creationId xmlns:p14="http://schemas.microsoft.com/office/powerpoint/2010/main" val="212344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FE806-1C63-4ECA-B0B7-914BA92DD0D1}" type="slidenum">
              <a:rPr lang="en-US" smtClean="0"/>
              <a:t>24</a:t>
            </a:fld>
            <a:endParaRPr lang="en-US" dirty="0"/>
          </a:p>
        </p:txBody>
      </p:sp>
      <p:sp>
        <p:nvSpPr>
          <p:cNvPr id="5" name="Rectangle 4"/>
          <p:cNvSpPr/>
          <p:nvPr/>
        </p:nvSpPr>
        <p:spPr>
          <a:xfrm>
            <a:off x="537882" y="872134"/>
            <a:ext cx="9287436" cy="1015663"/>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Resources </a:t>
            </a:r>
          </a:p>
        </p:txBody>
      </p:sp>
      <p:pic>
        <p:nvPicPr>
          <p:cNvPr id="1026" name="Picture 2" descr="How to Share WordPress Post Drafts Using Temporary Links | Elegant Themes  Blo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9291" y="2838440"/>
            <a:ext cx="5991723"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15406" y="3086655"/>
            <a:ext cx="2510118" cy="224676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n-US" sz="2800" dirty="0">
                <a:solidFill>
                  <a:schemeClr val="accent2"/>
                </a:solidFill>
              </a:rPr>
              <a:t>Please share the following resources with anyone who can benefit </a:t>
            </a:r>
          </a:p>
        </p:txBody>
      </p:sp>
    </p:spTree>
    <p:extLst>
      <p:ext uri="{BB962C8B-B14F-4D97-AF65-F5344CB8AC3E}">
        <p14:creationId xmlns:p14="http://schemas.microsoft.com/office/powerpoint/2010/main" val="3062509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body" idx="1"/>
          </p:nvPr>
        </p:nvSpPr>
        <p:spPr>
          <a:xfrm>
            <a:off x="575008" y="361576"/>
            <a:ext cx="8751872" cy="57866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US" sz="2400" b="1" dirty="0"/>
              <a:t>Food Resources </a:t>
            </a:r>
            <a:endParaRPr dirty="0"/>
          </a:p>
          <a:p>
            <a:pPr marL="342900" lvl="0" indent="-342900" algn="l" rtl="0">
              <a:spcBef>
                <a:spcPts val="1000"/>
              </a:spcBef>
              <a:spcAft>
                <a:spcPts val="0"/>
              </a:spcAft>
              <a:buSzPts val="1440"/>
              <a:buChar char="►"/>
            </a:pPr>
            <a:r>
              <a:rPr lang="en-US" u="sng" dirty="0">
                <a:solidFill>
                  <a:schemeClr val="hlink"/>
                </a:solidFill>
                <a:hlinkClick r:id="rId3"/>
              </a:rPr>
              <a:t>https://www.agriculture.pa.gov/Food_Security/Pages/Resources.aspx</a:t>
            </a:r>
            <a:endParaRPr dirty="0"/>
          </a:p>
          <a:p>
            <a:pPr marL="0" lvl="0" indent="0" algn="l" rtl="0">
              <a:spcBef>
                <a:spcPts val="1000"/>
              </a:spcBef>
              <a:spcAft>
                <a:spcPts val="0"/>
              </a:spcAft>
              <a:buSzPts val="1920"/>
              <a:buNone/>
            </a:pPr>
            <a:r>
              <a:rPr lang="en-US" sz="2400" b="1" dirty="0"/>
              <a:t>Mental Health Resources </a:t>
            </a:r>
            <a:endParaRPr dirty="0"/>
          </a:p>
          <a:p>
            <a:pPr marL="342900" lvl="0" indent="-342900" algn="l" rtl="0">
              <a:spcBef>
                <a:spcPts val="1000"/>
              </a:spcBef>
              <a:spcAft>
                <a:spcPts val="0"/>
              </a:spcAft>
              <a:buSzPts val="1440"/>
              <a:buChar char="►"/>
            </a:pPr>
            <a:r>
              <a:rPr lang="en-US" u="sng" dirty="0">
                <a:solidFill>
                  <a:schemeClr val="hlink"/>
                </a:solidFill>
                <a:hlinkClick r:id="rId4"/>
              </a:rPr>
              <a:t>https://www.pa.gov/guides/mental-health/</a:t>
            </a:r>
            <a:endParaRPr dirty="0"/>
          </a:p>
          <a:p>
            <a:pPr marL="0" lvl="0" indent="0" algn="l" rtl="0">
              <a:spcBef>
                <a:spcPts val="1000"/>
              </a:spcBef>
              <a:spcAft>
                <a:spcPts val="0"/>
              </a:spcAft>
              <a:buSzPts val="1920"/>
              <a:buNone/>
            </a:pPr>
            <a:r>
              <a:rPr lang="en-US" sz="2400" b="1" dirty="0"/>
              <a:t>Unemployment Benefits</a:t>
            </a:r>
            <a:endParaRPr sz="2400" b="1" dirty="0"/>
          </a:p>
          <a:p>
            <a:pPr marL="342900" lvl="0" indent="-342900" algn="l" rtl="0">
              <a:spcBef>
                <a:spcPts val="1000"/>
              </a:spcBef>
              <a:spcAft>
                <a:spcPts val="0"/>
              </a:spcAft>
              <a:buSzPts val="1440"/>
              <a:buChar char="►"/>
            </a:pPr>
            <a:r>
              <a:rPr lang="en-US" u="sng" dirty="0">
                <a:solidFill>
                  <a:schemeClr val="hlink"/>
                </a:solidFill>
                <a:hlinkClick r:id="rId5"/>
              </a:rPr>
              <a:t>https://www.pa.gov/guides/unemployment-benefits/</a:t>
            </a:r>
            <a:endParaRPr dirty="0"/>
          </a:p>
          <a:p>
            <a:pPr marL="0" lvl="0" indent="0" algn="l" rtl="0">
              <a:spcBef>
                <a:spcPts val="1000"/>
              </a:spcBef>
              <a:spcAft>
                <a:spcPts val="0"/>
              </a:spcAft>
              <a:buSzPts val="1920"/>
              <a:buNone/>
            </a:pPr>
            <a:r>
              <a:rPr lang="en-US" sz="2400" b="1" dirty="0"/>
              <a:t>COVID Testing</a:t>
            </a:r>
            <a:endParaRPr dirty="0"/>
          </a:p>
          <a:p>
            <a:pPr marL="342900" lvl="0" indent="-342900" algn="l" rtl="0">
              <a:spcBef>
                <a:spcPts val="1000"/>
              </a:spcBef>
              <a:spcAft>
                <a:spcPts val="0"/>
              </a:spcAft>
              <a:buSzPts val="1440"/>
              <a:buChar char="►"/>
            </a:pPr>
            <a:r>
              <a:rPr lang="en-US" u="sng" dirty="0">
                <a:solidFill>
                  <a:schemeClr val="hlink"/>
                </a:solidFill>
                <a:hlinkClick r:id="rId6"/>
              </a:rPr>
              <a:t>https://pema.maps.arcgis.com/apps/webappviewer/index.html?id=1a4c139769d646839e1549bcb6a668f1</a:t>
            </a:r>
            <a:endParaRPr dirty="0"/>
          </a:p>
          <a:p>
            <a:pPr marL="0" lvl="0" indent="0" algn="l" rtl="0">
              <a:spcBef>
                <a:spcPts val="1000"/>
              </a:spcBef>
              <a:spcAft>
                <a:spcPts val="0"/>
              </a:spcAft>
              <a:buSzPts val="1920"/>
              <a:buNone/>
            </a:pPr>
            <a:r>
              <a:rPr lang="en-US" sz="2400" b="1" dirty="0"/>
              <a:t>COVID Guidance and Resources </a:t>
            </a:r>
            <a:endParaRPr sz="2400" b="1" dirty="0"/>
          </a:p>
          <a:p>
            <a:pPr marL="342900" lvl="0" indent="-342900" algn="l" rtl="0">
              <a:spcBef>
                <a:spcPts val="1000"/>
              </a:spcBef>
              <a:spcAft>
                <a:spcPts val="0"/>
              </a:spcAft>
              <a:buSzPts val="1440"/>
              <a:buChar char="►"/>
            </a:pPr>
            <a:r>
              <a:rPr lang="en-US" u="sng" dirty="0">
                <a:solidFill>
                  <a:schemeClr val="hlink"/>
                </a:solidFill>
                <a:hlinkClick r:id="rId7"/>
              </a:rPr>
              <a:t>https://www.pa.gov/guides/responding-to-covid-19/</a:t>
            </a:r>
            <a:r>
              <a:rPr lang="en-US" dirty="0"/>
              <a:t> </a:t>
            </a:r>
          </a:p>
          <a:p>
            <a:pPr marL="0" lvl="0" indent="0">
              <a:buSzPts val="1920"/>
              <a:buNone/>
            </a:pPr>
            <a:r>
              <a:rPr lang="en-US" sz="2400" b="1" dirty="0"/>
              <a:t>Help for Homeowners / Landlords / Renters</a:t>
            </a:r>
          </a:p>
          <a:p>
            <a:pPr lvl="0">
              <a:buSzPts val="1440"/>
              <a:buChar char="►"/>
            </a:pPr>
            <a:r>
              <a:rPr lang="en-US" u="sng" dirty="0">
                <a:solidFill>
                  <a:schemeClr val="hlink"/>
                </a:solidFill>
              </a:rPr>
              <a:t>https://www.consumerfinance.gov/coronavirus/mortgage-and-housing-assistance/renter-protections/find-help-with-rent-and-utilities/?utm_source=vanity&amp;utm_medium=outreach&amp;utm_campaign=renthelp</a:t>
            </a:r>
            <a:endParaRPr dirty="0"/>
          </a:p>
          <a:p>
            <a:pPr marL="342900" lvl="0" indent="-251459" algn="l" rtl="0">
              <a:spcBef>
                <a:spcPts val="1000"/>
              </a:spcBef>
              <a:spcAft>
                <a:spcPts val="0"/>
              </a:spcAft>
              <a:buSzPts val="1440"/>
              <a:buNone/>
            </a:pPr>
            <a:endParaRPr dirty="0"/>
          </a:p>
          <a:p>
            <a:pPr marL="0" lvl="0" indent="0" algn="l" rtl="0">
              <a:spcBef>
                <a:spcPts val="1000"/>
              </a:spcBef>
              <a:spcAft>
                <a:spcPts val="0"/>
              </a:spcAft>
              <a:buSzPts val="1440"/>
              <a:buNone/>
            </a:pPr>
            <a:endParaRPr dirty="0"/>
          </a:p>
          <a:p>
            <a:pPr marL="342900" lvl="0" indent="-251459" algn="l" rtl="0">
              <a:spcBef>
                <a:spcPts val="1000"/>
              </a:spcBef>
              <a:spcAft>
                <a:spcPts val="0"/>
              </a:spcAft>
              <a:buSzPts val="1440"/>
              <a:buNone/>
            </a:pPr>
            <a:endParaRPr dirty="0"/>
          </a:p>
        </p:txBody>
      </p:sp>
      <p:pic>
        <p:nvPicPr>
          <p:cNvPr id="4" name="Picture 3"/>
          <p:cNvPicPr>
            <a:picLocks noChangeAspect="1"/>
          </p:cNvPicPr>
          <p:nvPr/>
        </p:nvPicPr>
        <p:blipFill>
          <a:blip r:embed="rId8"/>
          <a:stretch>
            <a:fillRect/>
          </a:stretch>
        </p:blipFill>
        <p:spPr>
          <a:xfrm>
            <a:off x="10452627" y="5361394"/>
            <a:ext cx="932769" cy="1268078"/>
          </a:xfrm>
          <a:prstGeom prst="rect">
            <a:avLst/>
          </a:prstGeom>
        </p:spPr>
      </p:pic>
      <p:sp>
        <p:nvSpPr>
          <p:cNvPr id="246" name="Google Shape;246;p33"/>
          <p:cNvSpPr txBox="1"/>
          <p:nvPr/>
        </p:nvSpPr>
        <p:spPr>
          <a:xfrm>
            <a:off x="6884290" y="1500588"/>
            <a:ext cx="3690852" cy="1754326"/>
          </a:xfrm>
          <a:prstGeom prst="rect">
            <a:avLst/>
          </a:prstGeom>
          <a:solidFill>
            <a:schemeClr val="bg1"/>
          </a:solidFill>
          <a:ln w="41275" cmpd="sng">
            <a:solidFill>
              <a:schemeClr val="accent4">
                <a:lumMod val="75000"/>
              </a:schemeClr>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dirty="0">
                <a:solidFill>
                  <a:schemeClr val="dk1"/>
                </a:solidFill>
                <a:latin typeface="Trebuchet MS"/>
                <a:ea typeface="Trebuchet MS"/>
                <a:cs typeface="Trebuchet MS"/>
                <a:sym typeface="Trebuchet MS"/>
              </a:rPr>
              <a:t>PA COVID Resources </a:t>
            </a:r>
            <a:endParaRPr sz="5400" b="1"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261475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a:xfrm>
            <a:off x="677334" y="1310640"/>
            <a:ext cx="9655386" cy="5364480"/>
          </a:xfrm>
        </p:spPr>
        <p:txBody>
          <a:bodyPr>
            <a:normAutofit fontScale="85000" lnSpcReduction="10000"/>
          </a:bodyPr>
          <a:lstStyle/>
          <a:p>
            <a:pPr marL="0" indent="0">
              <a:buNone/>
            </a:pPr>
            <a:r>
              <a:rPr lang="en-US" sz="2400" b="1" u="sng" dirty="0"/>
              <a:t>The Mental Health Support Line </a:t>
            </a:r>
          </a:p>
          <a:p>
            <a:r>
              <a:rPr lang="en-US" sz="2400" dirty="0"/>
              <a:t>Developed on April 1</a:t>
            </a:r>
            <a:r>
              <a:rPr lang="en-US" sz="2400" baseline="30000" dirty="0"/>
              <a:t>st</a:t>
            </a:r>
            <a:r>
              <a:rPr lang="en-US" sz="2400" dirty="0"/>
              <a:t> </a:t>
            </a:r>
          </a:p>
          <a:p>
            <a:r>
              <a:rPr lang="en-US" sz="2400" dirty="0"/>
              <a:t>Can be reached toll-free, 24/7 at 1-855-284-2494 from anywhere in PA.</a:t>
            </a:r>
          </a:p>
          <a:p>
            <a:pPr marL="0" indent="0">
              <a:buNone/>
            </a:pPr>
            <a:r>
              <a:rPr lang="en-US" sz="2400" b="1" u="sng" dirty="0"/>
              <a:t>Crisis Text Line </a:t>
            </a:r>
          </a:p>
          <a:p>
            <a:r>
              <a:rPr lang="en-US" sz="2400" dirty="0"/>
              <a:t>Text PA to 741-741 </a:t>
            </a:r>
          </a:p>
          <a:p>
            <a:pPr marL="0" indent="0">
              <a:buNone/>
            </a:pPr>
            <a:r>
              <a:rPr lang="en-US" sz="2400" b="1" u="sng" dirty="0"/>
              <a:t>PA Get Help Now Helpline </a:t>
            </a:r>
          </a:p>
          <a:p>
            <a:r>
              <a:rPr lang="en-US" sz="2400" dirty="0"/>
              <a:t>Can be reached toll-free at 1-800-662-HELP (4357).</a:t>
            </a:r>
          </a:p>
          <a:p>
            <a:r>
              <a:rPr lang="en-US" sz="2400" dirty="0"/>
              <a:t>A live chat option is also available online or via text message at 717-216-0905</a:t>
            </a:r>
          </a:p>
          <a:p>
            <a:pPr marL="0" indent="0" fontAlgn="base">
              <a:buNone/>
            </a:pPr>
            <a:r>
              <a:rPr lang="en-US" sz="2400" b="1" u="sng" dirty="0"/>
              <a:t>Warmline of Beaver County </a:t>
            </a:r>
          </a:p>
          <a:p>
            <a:pPr fontAlgn="base"/>
            <a:r>
              <a:rPr lang="en-US" sz="2400" dirty="0"/>
              <a:t>Can be reached at 1-877-775-WARM (9276) </a:t>
            </a:r>
          </a:p>
          <a:p>
            <a:pPr fontAlgn="base"/>
            <a:r>
              <a:rPr lang="en-US" sz="2400" dirty="0"/>
              <a:t>Hours of operation 6pm-9pm  </a:t>
            </a:r>
          </a:p>
          <a:p>
            <a:pPr marL="0" indent="0" fontAlgn="base">
              <a:buNone/>
            </a:pPr>
            <a:r>
              <a:rPr lang="en-US" sz="2400" b="1" u="sng" dirty="0"/>
              <a:t>UPMC Beaver County Crisis</a:t>
            </a:r>
          </a:p>
          <a:p>
            <a:pPr fontAlgn="base"/>
            <a:r>
              <a:rPr lang="en-US" sz="2400" dirty="0"/>
              <a:t>Can be reached toll-free, 24/7 at 1-800-400-6180</a:t>
            </a:r>
          </a:p>
          <a:p>
            <a:pPr fontAlgn="base"/>
            <a:endParaRPr lang="en-US" dirty="0"/>
          </a:p>
          <a:p>
            <a:endParaRPr lang="en-US" b="1" dirty="0"/>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26</a:t>
            </a:fld>
            <a:endParaRPr lang="en-US" dirty="0"/>
          </a:p>
        </p:txBody>
      </p:sp>
      <p:pic>
        <p:nvPicPr>
          <p:cNvPr id="6" name="Picture 5"/>
          <p:cNvPicPr>
            <a:picLocks noChangeAspect="1"/>
          </p:cNvPicPr>
          <p:nvPr/>
        </p:nvPicPr>
        <p:blipFill>
          <a:blip r:embed="rId3"/>
          <a:stretch>
            <a:fillRect/>
          </a:stretch>
        </p:blipFill>
        <p:spPr>
          <a:xfrm rot="480000">
            <a:off x="9837269" y="5354650"/>
            <a:ext cx="772505" cy="1161331"/>
          </a:xfrm>
          <a:prstGeom prst="rect">
            <a:avLst/>
          </a:prstGeom>
        </p:spPr>
      </p:pic>
    </p:spTree>
    <p:extLst>
      <p:ext uri="{BB962C8B-B14F-4D97-AF65-F5344CB8AC3E}">
        <p14:creationId xmlns:p14="http://schemas.microsoft.com/office/powerpoint/2010/main" val="1560001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Resources </a:t>
            </a:r>
          </a:p>
        </p:txBody>
      </p:sp>
      <p:sp>
        <p:nvSpPr>
          <p:cNvPr id="3" name="Content Placeholder 2"/>
          <p:cNvSpPr>
            <a:spLocks noGrp="1"/>
          </p:cNvSpPr>
          <p:nvPr>
            <p:ph idx="1"/>
          </p:nvPr>
        </p:nvSpPr>
        <p:spPr>
          <a:xfrm>
            <a:off x="372534" y="1360714"/>
            <a:ext cx="9000066" cy="5268685"/>
          </a:xfrm>
        </p:spPr>
        <p:txBody>
          <a:bodyPr>
            <a:normAutofit/>
          </a:bodyPr>
          <a:lstStyle/>
          <a:p>
            <a:pPr marL="0" indent="0">
              <a:buNone/>
            </a:pPr>
            <a:r>
              <a:rPr lang="en-US" sz="2400" dirty="0"/>
              <a:t>Many other resources also remain available to Pennsylvanians in need of support, including:</a:t>
            </a:r>
          </a:p>
          <a:p>
            <a:pPr lvl="1"/>
            <a:r>
              <a:rPr lang="en-US" sz="2400" dirty="0"/>
              <a:t>National Suicide Prevention Lifeline: 1-800-273-TALK (8255)</a:t>
            </a:r>
          </a:p>
          <a:p>
            <a:pPr lvl="1"/>
            <a:r>
              <a:rPr lang="en-US" sz="2400" dirty="0"/>
              <a:t>Línea Nacional de Prevención del Suicidio: 1-888-628-9454</a:t>
            </a:r>
          </a:p>
          <a:p>
            <a:pPr lvl="1"/>
            <a:r>
              <a:rPr lang="en-US" sz="2400" dirty="0"/>
              <a:t>Crisis Text Line: Text “PA” to 741-741</a:t>
            </a:r>
          </a:p>
          <a:p>
            <a:pPr lvl="1"/>
            <a:r>
              <a:rPr lang="en-US" sz="2400" dirty="0"/>
              <a:t>Safe2Say: 1-844-723-2729 or </a:t>
            </a:r>
            <a:r>
              <a:rPr lang="en-US" sz="2400" u="sng" dirty="0">
                <a:hlinkClick r:id="rId3"/>
              </a:rPr>
              <a:t>www.safe2saypa.org</a:t>
            </a:r>
            <a:r>
              <a:rPr lang="en-US" sz="2400" dirty="0"/>
              <a:t> </a:t>
            </a:r>
          </a:p>
          <a:p>
            <a:pPr lvl="1"/>
            <a:r>
              <a:rPr lang="en-US" sz="2400" dirty="0"/>
              <a:t>Veteran Crisis Line: 1-800-273-TALK (8255) (Press 1)</a:t>
            </a:r>
          </a:p>
          <a:p>
            <a:pPr lvl="1"/>
            <a:r>
              <a:rPr lang="en-US" sz="2400" dirty="0"/>
              <a:t>Disaster Distress Helpline: 1-800-985-5990</a:t>
            </a:r>
          </a:p>
          <a:p>
            <a:pPr lvl="1"/>
            <a:r>
              <a:rPr lang="en-US" sz="2400" dirty="0"/>
              <a:t>Get Help Now Hotline (for substance use disorders): </a:t>
            </a:r>
          </a:p>
          <a:p>
            <a:pPr marL="457200" lvl="1" indent="0">
              <a:buNone/>
            </a:pPr>
            <a:r>
              <a:rPr lang="en-US" sz="2400" dirty="0"/>
              <a:t>1-800-662-4357</a:t>
            </a:r>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27</a:t>
            </a:fld>
            <a:endParaRPr lang="en-US" dirty="0"/>
          </a:p>
        </p:txBody>
      </p:sp>
      <p:pic>
        <p:nvPicPr>
          <p:cNvPr id="6" name="Picture 5"/>
          <p:cNvPicPr>
            <a:picLocks noChangeAspect="1"/>
          </p:cNvPicPr>
          <p:nvPr/>
        </p:nvPicPr>
        <p:blipFill>
          <a:blip r:embed="rId4"/>
          <a:stretch>
            <a:fillRect/>
          </a:stretch>
        </p:blipFill>
        <p:spPr>
          <a:xfrm rot="480000">
            <a:off x="8887749" y="5292175"/>
            <a:ext cx="772505" cy="1161331"/>
          </a:xfrm>
          <a:prstGeom prst="rect">
            <a:avLst/>
          </a:prstGeom>
        </p:spPr>
      </p:pic>
    </p:spTree>
    <p:extLst>
      <p:ext uri="{BB962C8B-B14F-4D97-AF65-F5344CB8AC3E}">
        <p14:creationId xmlns:p14="http://schemas.microsoft.com/office/powerpoint/2010/main" val="2919672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to help?</a:t>
            </a:r>
          </a:p>
        </p:txBody>
      </p:sp>
      <p:sp>
        <p:nvSpPr>
          <p:cNvPr id="3" name="Content Placeholder 2"/>
          <p:cNvSpPr>
            <a:spLocks noGrp="1"/>
          </p:cNvSpPr>
          <p:nvPr>
            <p:ph idx="1"/>
          </p:nvPr>
        </p:nvSpPr>
        <p:spPr>
          <a:xfrm>
            <a:off x="677334" y="1546167"/>
            <a:ext cx="8596668" cy="4738255"/>
          </a:xfrm>
        </p:spPr>
        <p:txBody>
          <a:bodyPr>
            <a:noAutofit/>
          </a:bodyPr>
          <a:lstStyle/>
          <a:p>
            <a:pPr marL="0" indent="0">
              <a:buNone/>
            </a:pPr>
            <a:r>
              <a:rPr lang="en-US" sz="3200" u="sng" dirty="0"/>
              <a:t>E-mail us</a:t>
            </a:r>
            <a:r>
              <a:rPr lang="en-US" sz="3200" dirty="0"/>
              <a:t>:</a:t>
            </a:r>
          </a:p>
          <a:p>
            <a:r>
              <a:rPr lang="en-US" sz="2400" dirty="0"/>
              <a:t>Elisia Majors </a:t>
            </a:r>
          </a:p>
          <a:p>
            <a:r>
              <a:rPr lang="en-US" sz="2400" dirty="0">
                <a:hlinkClick r:id="rId3"/>
              </a:rPr>
              <a:t>emajors@bcbh.org</a:t>
            </a:r>
            <a:endParaRPr lang="en-US" sz="2400" dirty="0"/>
          </a:p>
          <a:p>
            <a:endParaRPr lang="en-US" sz="2400" dirty="0"/>
          </a:p>
          <a:p>
            <a:r>
              <a:rPr lang="en-US" sz="2400" dirty="0"/>
              <a:t>Stephanie Santoro</a:t>
            </a:r>
          </a:p>
          <a:p>
            <a:r>
              <a:rPr lang="en-US" sz="2400" dirty="0">
                <a:hlinkClick r:id="rId4"/>
              </a:rPr>
              <a:t>ssantoro@ahci.org</a:t>
            </a:r>
            <a:r>
              <a:rPr lang="en-US" sz="2400" dirty="0"/>
              <a:t> </a:t>
            </a:r>
          </a:p>
          <a:p>
            <a:endParaRPr lang="en-US" sz="2400" dirty="0"/>
          </a:p>
          <a:p>
            <a:r>
              <a:rPr lang="en-US" sz="2400" dirty="0"/>
              <a:t>Bonnie Palmieri </a:t>
            </a:r>
          </a:p>
          <a:p>
            <a:r>
              <a:rPr lang="en-US" sz="2400" dirty="0">
                <a:hlinkClick r:id="rId5"/>
              </a:rPr>
              <a:t>bpalmieri@ahci.org</a:t>
            </a:r>
            <a:r>
              <a:rPr lang="en-US" sz="2400" dirty="0"/>
              <a:t> </a:t>
            </a:r>
          </a:p>
        </p:txBody>
      </p:sp>
      <p:sp>
        <p:nvSpPr>
          <p:cNvPr id="6" name="Slide Number Placeholder 5"/>
          <p:cNvSpPr>
            <a:spLocks noGrp="1"/>
          </p:cNvSpPr>
          <p:nvPr>
            <p:ph type="sldNum" sz="quarter" idx="12"/>
          </p:nvPr>
        </p:nvSpPr>
        <p:spPr/>
        <p:txBody>
          <a:bodyPr/>
          <a:lstStyle/>
          <a:p>
            <a:fld id="{5D7FE806-1C63-4ECA-B0B7-914BA92DD0D1}" type="slidenum">
              <a:rPr lang="en-US" smtClean="0"/>
              <a:t>28</a:t>
            </a:fld>
            <a:endParaRPr lang="en-US" dirty="0"/>
          </a:p>
        </p:txBody>
      </p:sp>
      <p:pic>
        <p:nvPicPr>
          <p:cNvPr id="4" name="Picture 3" descr="Raise a Green Dog!: Little things you can do to help the ..."/>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01127" y="738152"/>
            <a:ext cx="3177830" cy="5161957"/>
          </a:xfrm>
          <a:prstGeom prst="rect">
            <a:avLst/>
          </a:prstGeom>
          <a:effectLst>
            <a:softEdge rad="317500"/>
          </a:effectLst>
          <a:scene3d>
            <a:camera prst="orthographicFront">
              <a:rot lat="0" lon="0" rev="20699999"/>
            </a:camera>
            <a:lightRig rig="threePt" dir="t"/>
          </a:scene3d>
        </p:spPr>
      </p:pic>
      <p:pic>
        <p:nvPicPr>
          <p:cNvPr id="7" name="Picture 6"/>
          <p:cNvPicPr>
            <a:picLocks noChangeAspect="1"/>
          </p:cNvPicPr>
          <p:nvPr/>
        </p:nvPicPr>
        <p:blipFill>
          <a:blip r:embed="rId7"/>
          <a:stretch>
            <a:fillRect/>
          </a:stretch>
        </p:blipFill>
        <p:spPr>
          <a:xfrm rot="1200000">
            <a:off x="6425149" y="3469824"/>
            <a:ext cx="1046317" cy="15729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78057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Vandenberg observes Suicide Prevention Awareness Mon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865" y="130655"/>
            <a:ext cx="5198426" cy="672734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57585" y="1820426"/>
            <a:ext cx="8596668" cy="2531165"/>
          </a:xfrm>
        </p:spPr>
        <p:txBody>
          <a:bodyPr>
            <a:prstTxWarp prst="textArchUp">
              <a:avLst/>
            </a:prstTxWarp>
            <a:normAutofit/>
          </a:bodyPr>
          <a:lstStyle/>
          <a:p>
            <a:r>
              <a:rPr lang="en-US" sz="4400" b="1" dirty="0">
                <a:ln w="22225">
                  <a:solidFill>
                    <a:schemeClr val="accent2"/>
                  </a:solidFill>
                  <a:prstDash val="solid"/>
                </a:ln>
                <a:solidFill>
                  <a:schemeClr val="accent2">
                    <a:lumMod val="40000"/>
                    <a:lumOff val="60000"/>
                  </a:schemeClr>
                </a:solidFill>
              </a:rPr>
              <a:t>Thank you!! </a:t>
            </a:r>
            <a:br>
              <a:rPr lang="en-US" sz="4400" b="1" dirty="0">
                <a:ln w="22225">
                  <a:solidFill>
                    <a:schemeClr val="accent2"/>
                  </a:solidFill>
                  <a:prstDash val="solid"/>
                </a:ln>
                <a:solidFill>
                  <a:schemeClr val="accent2">
                    <a:lumMod val="40000"/>
                    <a:lumOff val="60000"/>
                  </a:schemeClr>
                </a:solidFill>
              </a:rPr>
            </a:br>
            <a:r>
              <a:rPr lang="en-US" sz="4400" b="1" dirty="0">
                <a:ln w="22225">
                  <a:solidFill>
                    <a:schemeClr val="accent2"/>
                  </a:solidFill>
                  <a:prstDash val="solid"/>
                </a:ln>
                <a:solidFill>
                  <a:schemeClr val="accent2">
                    <a:lumMod val="40000"/>
                    <a:lumOff val="60000"/>
                  </a:schemeClr>
                </a:solidFill>
              </a:rPr>
              <a:t>Stay Well!   </a:t>
            </a:r>
            <a:r>
              <a:rPr lang="en-US" dirty="0"/>
              <a:t/>
            </a:r>
            <a:br>
              <a:rPr lang="en-US" dirty="0"/>
            </a:br>
            <a:r>
              <a:rPr lang="en-US" dirty="0"/>
              <a:t/>
            </a:r>
            <a:br>
              <a:rPr lang="en-US" dirty="0"/>
            </a:br>
            <a:r>
              <a:rPr lang="en-US" dirty="0"/>
              <a:t> </a:t>
            </a:r>
          </a:p>
        </p:txBody>
      </p:sp>
      <p:pic>
        <p:nvPicPr>
          <p:cNvPr id="4102" name="Picture 6" descr="May - Mental Health Awareness Month — Village Center for Holistic ..."/>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074706" y="2735492"/>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D7FE806-1C63-4ECA-B0B7-914BA92DD0D1}" type="slidenum">
              <a:rPr lang="en-US" smtClean="0"/>
              <a:t>29</a:t>
            </a:fld>
            <a:endParaRPr lang="en-US" dirty="0"/>
          </a:p>
        </p:txBody>
      </p:sp>
      <p:pic>
        <p:nvPicPr>
          <p:cNvPr id="9218" name="Picture 2" descr="Vandenberg observes Suicide Prevention Awareness Month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5087600"/>
            <a:ext cx="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41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FE806-1C63-4ECA-B0B7-914BA92DD0D1}" type="slidenum">
              <a:rPr lang="en-US" smtClean="0"/>
              <a:t>3</a:t>
            </a:fld>
            <a:endParaRPr lang="en-US" dirty="0"/>
          </a:p>
        </p:txBody>
      </p:sp>
      <p:pic>
        <p:nvPicPr>
          <p:cNvPr id="6" name="Picture 5"/>
          <p:cNvPicPr>
            <a:picLocks noChangeAspect="1"/>
          </p:cNvPicPr>
          <p:nvPr/>
        </p:nvPicPr>
        <p:blipFill>
          <a:blip r:embed="rId3"/>
          <a:stretch>
            <a:fillRect/>
          </a:stretch>
        </p:blipFill>
        <p:spPr>
          <a:xfrm>
            <a:off x="7467218" y="611557"/>
            <a:ext cx="2246889" cy="3377819"/>
          </a:xfrm>
          <a:prstGeom prst="rect">
            <a:avLst/>
          </a:prstGeom>
        </p:spPr>
      </p:pic>
      <p:pic>
        <p:nvPicPr>
          <p:cNvPr id="2" name="Picture 1"/>
          <p:cNvPicPr>
            <a:picLocks noChangeAspect="1"/>
          </p:cNvPicPr>
          <p:nvPr/>
        </p:nvPicPr>
        <p:blipFill>
          <a:blip r:embed="rId4"/>
          <a:stretch>
            <a:fillRect/>
          </a:stretch>
        </p:blipFill>
        <p:spPr>
          <a:xfrm>
            <a:off x="811493" y="5767018"/>
            <a:ext cx="7779170" cy="816935"/>
          </a:xfrm>
          <a:prstGeom prst="rect">
            <a:avLst/>
          </a:prstGeom>
        </p:spPr>
      </p:pic>
      <p:pic>
        <p:nvPicPr>
          <p:cNvPr id="7" name="Picture 6"/>
          <p:cNvPicPr>
            <a:picLocks noChangeAspect="1"/>
          </p:cNvPicPr>
          <p:nvPr/>
        </p:nvPicPr>
        <p:blipFill>
          <a:blip r:embed="rId5"/>
          <a:stretch>
            <a:fillRect/>
          </a:stretch>
        </p:blipFill>
        <p:spPr>
          <a:xfrm>
            <a:off x="8722266" y="5863896"/>
            <a:ext cx="1103472" cy="542591"/>
          </a:xfrm>
          <a:prstGeom prst="rect">
            <a:avLst/>
          </a:prstGeom>
        </p:spPr>
      </p:pic>
      <p:sp>
        <p:nvSpPr>
          <p:cNvPr id="12" name="Text Box 2"/>
          <p:cNvSpPr txBox="1">
            <a:spLocks noChangeArrowheads="1"/>
          </p:cNvSpPr>
          <p:nvPr/>
        </p:nvSpPr>
        <p:spPr bwMode="auto">
          <a:xfrm>
            <a:off x="7467217" y="4169230"/>
            <a:ext cx="2246889" cy="12772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100" b="1" dirty="0">
                <a:solidFill>
                  <a:srgbClr val="000000"/>
                </a:solidFill>
                <a:latin typeface="Calibri" panose="020F0502020204030204" pitchFamily="34" charset="0"/>
                <a:ea typeface="Calibri" panose="020F0502020204030204" pitchFamily="34" charset="0"/>
              </a:rPr>
              <a:t>1.28.22 </a:t>
            </a:r>
            <a:r>
              <a:rPr lang="en-US" sz="1100" b="1" kern="1200" dirty="0">
                <a:solidFill>
                  <a:srgbClr val="000000"/>
                </a:solidFill>
                <a:effectLst/>
                <a:latin typeface="Calibri" panose="020F0502020204030204" pitchFamily="34" charset="0"/>
                <a:ea typeface="Calibri" panose="020F0502020204030204" pitchFamily="34" charset="0"/>
              </a:rPr>
              <a:t>PowerPoint</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u="sng" kern="1200" dirty="0">
                <a:solidFill>
                  <a:srgbClr val="7030A0"/>
                </a:solidFill>
                <a:effectLst/>
                <a:latin typeface="Vijaya" panose="020B0604020202020204" pitchFamily="34" charset="0"/>
                <a:ea typeface="Calibri" panose="020F0502020204030204" pitchFamily="34" charset="0"/>
                <a:cs typeface="Times New Roman" panose="02020603050405020304" pitchFamily="18" charset="0"/>
                <a:hlinkClick r:id="rId6"/>
              </a:rPr>
              <a:t>http://www.bc-systemofcare.org/zero-suicide/</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rPr>
              <a:t>Please use this PowerPoint as the minutes from last meeting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kern="1200" dirty="0">
                <a:solidFill>
                  <a:srgbClr val="000000"/>
                </a:solidFill>
                <a:effectLst/>
                <a:latin typeface="Vijaya" panose="020B0604020202020204" pitchFamily="34"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4" name="TextBox 3"/>
          <p:cNvSpPr txBox="1"/>
          <p:nvPr/>
        </p:nvSpPr>
        <p:spPr>
          <a:xfrm>
            <a:off x="811493" y="611557"/>
            <a:ext cx="6442747" cy="4833210"/>
          </a:xfrm>
          <a:prstGeom prst="rect">
            <a:avLst/>
          </a:prstGeom>
          <a:noFill/>
          <a:ln w="57150">
            <a:solidFill>
              <a:srgbClr val="26BCC2"/>
            </a:solidFill>
          </a:ln>
        </p:spPr>
        <p:txBody>
          <a:bodyPr wrap="square" rtlCol="0">
            <a:spAutoFit/>
          </a:bodyPr>
          <a:lstStyle/>
          <a:p>
            <a:endParaRPr lang="en-US" dirty="0"/>
          </a:p>
        </p:txBody>
      </p:sp>
      <p:pic>
        <p:nvPicPr>
          <p:cNvPr id="5" name="Picture 4"/>
          <p:cNvPicPr>
            <a:picLocks noChangeAspect="1"/>
          </p:cNvPicPr>
          <p:nvPr/>
        </p:nvPicPr>
        <p:blipFill>
          <a:blip r:embed="rId7"/>
          <a:stretch>
            <a:fillRect/>
          </a:stretch>
        </p:blipFill>
        <p:spPr>
          <a:xfrm>
            <a:off x="1079411" y="664738"/>
            <a:ext cx="5906910" cy="4726847"/>
          </a:xfrm>
          <a:prstGeom prst="rect">
            <a:avLst/>
          </a:prstGeom>
        </p:spPr>
      </p:pic>
    </p:spTree>
    <p:extLst>
      <p:ext uri="{BB962C8B-B14F-4D97-AF65-F5344CB8AC3E}">
        <p14:creationId xmlns:p14="http://schemas.microsoft.com/office/powerpoint/2010/main" val="49539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50" y="1749897"/>
            <a:ext cx="8596668" cy="4474027"/>
          </a:xfrm>
        </p:spPr>
        <p:txBody>
          <a:bodyPr>
            <a:prstTxWarp prst="textArchUp">
              <a:avLst/>
            </a:prstTxWarp>
            <a:normAutofit/>
          </a:bodyPr>
          <a:lstStyle/>
          <a:p>
            <a:pPr algn="ctr"/>
            <a:r>
              <a:rPr lang="en-US" sz="8000" dirty="0"/>
              <a:t>Welcome MHA </a:t>
            </a:r>
          </a:p>
        </p:txBody>
      </p:sp>
      <p:sp>
        <p:nvSpPr>
          <p:cNvPr id="4" name="Slide Number Placeholder 3"/>
          <p:cNvSpPr>
            <a:spLocks noGrp="1"/>
          </p:cNvSpPr>
          <p:nvPr>
            <p:ph type="sldNum" sz="quarter" idx="12"/>
          </p:nvPr>
        </p:nvSpPr>
        <p:spPr/>
        <p:txBody>
          <a:bodyPr/>
          <a:lstStyle/>
          <a:p>
            <a:fld id="{5D7FE806-1C63-4ECA-B0B7-914BA92DD0D1}" type="slidenum">
              <a:rPr lang="en-US" smtClean="0"/>
              <a:t>4</a:t>
            </a:fld>
            <a:endParaRPr lang="en-US" dirty="0"/>
          </a:p>
        </p:txBody>
      </p:sp>
      <p:pic>
        <p:nvPicPr>
          <p:cNvPr id="5" name="Picture 4"/>
          <p:cNvPicPr>
            <a:picLocks noChangeAspect="1"/>
          </p:cNvPicPr>
          <p:nvPr/>
        </p:nvPicPr>
        <p:blipFill>
          <a:blip r:embed="rId3"/>
          <a:stretch>
            <a:fillRect/>
          </a:stretch>
        </p:blipFill>
        <p:spPr>
          <a:xfrm>
            <a:off x="9130434" y="4315702"/>
            <a:ext cx="1330048" cy="1999503"/>
          </a:xfrm>
          <a:prstGeom prst="rect">
            <a:avLst/>
          </a:prstGeom>
        </p:spPr>
      </p:pic>
      <p:sp>
        <p:nvSpPr>
          <p:cNvPr id="3" name="TextBox 2">
            <a:extLst>
              <a:ext uri="{FF2B5EF4-FFF2-40B4-BE49-F238E27FC236}">
                <a16:creationId xmlns:a16="http://schemas.microsoft.com/office/drawing/2014/main" id="{D7DD2BDE-E96B-4F78-AD4D-2E5B2694FFD9}"/>
              </a:ext>
            </a:extLst>
          </p:cNvPr>
          <p:cNvSpPr txBox="1"/>
          <p:nvPr/>
        </p:nvSpPr>
        <p:spPr>
          <a:xfrm>
            <a:off x="2704700" y="3199189"/>
            <a:ext cx="5306424" cy="310854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accent1"/>
            </a:solidFill>
          </a:ln>
        </p:spPr>
        <p:txBody>
          <a:bodyPr wrap="square" rtlCol="0">
            <a:spAutoFit/>
          </a:bodyPr>
          <a:lstStyle/>
          <a:p>
            <a:pPr algn="ctr"/>
            <a:r>
              <a:rPr lang="en-US" sz="2800" dirty="0"/>
              <a:t>Dennis Thunberg</a:t>
            </a:r>
          </a:p>
          <a:p>
            <a:pPr algn="ctr"/>
            <a:r>
              <a:rPr lang="en-US" sz="2800" b="1" dirty="0">
                <a:solidFill>
                  <a:schemeClr val="accent6">
                    <a:lumMod val="75000"/>
                  </a:schemeClr>
                </a:solidFill>
              </a:rPr>
              <a:t>Community Connect Coordinator</a:t>
            </a:r>
          </a:p>
          <a:p>
            <a:pPr algn="ctr"/>
            <a:r>
              <a:rPr lang="en-US" sz="2800" dirty="0"/>
              <a:t>Mental Health Association</a:t>
            </a:r>
          </a:p>
          <a:p>
            <a:pPr algn="ctr"/>
            <a:r>
              <a:rPr lang="en-US" sz="2800" dirty="0"/>
              <a:t>105 Brighton Avenue</a:t>
            </a:r>
          </a:p>
          <a:p>
            <a:pPr algn="ctr"/>
            <a:r>
              <a:rPr lang="en-US" sz="2800" dirty="0"/>
              <a:t>Rochester, PA. 15074</a:t>
            </a:r>
          </a:p>
          <a:p>
            <a:pPr algn="ctr"/>
            <a:r>
              <a:rPr lang="en-US" sz="2800" dirty="0"/>
              <a:t>Phone: 724-775-4165</a:t>
            </a:r>
          </a:p>
        </p:txBody>
      </p:sp>
    </p:spTree>
    <p:extLst>
      <p:ext uri="{BB962C8B-B14F-4D97-AF65-F5344CB8AC3E}">
        <p14:creationId xmlns:p14="http://schemas.microsoft.com/office/powerpoint/2010/main" val="35941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77" y="334983"/>
            <a:ext cx="9185856" cy="591127"/>
          </a:xfrm>
          <a:ln w="38100">
            <a:solidFill>
              <a:schemeClr val="accent6">
                <a:lumMod val="75000"/>
              </a:schemeClr>
            </a:solidFill>
          </a:ln>
        </p:spPr>
        <p:txBody>
          <a:bodyPr>
            <a:normAutofit fontScale="90000"/>
          </a:bodyPr>
          <a:lstStyle/>
          <a:p>
            <a:pPr algn="ctr"/>
            <a:r>
              <a:rPr lang="en-US" sz="3200" dirty="0">
                <a:solidFill>
                  <a:schemeClr val="accent6">
                    <a:lumMod val="75000"/>
                  </a:schemeClr>
                </a:solidFill>
              </a:rPr>
              <a:t>COMMUNITY CONNECT TRANSPORTATION PROGRAM</a:t>
            </a:r>
          </a:p>
        </p:txBody>
      </p:sp>
      <p:sp>
        <p:nvSpPr>
          <p:cNvPr id="3" name="Content Placeholder 2"/>
          <p:cNvSpPr>
            <a:spLocks noGrp="1"/>
          </p:cNvSpPr>
          <p:nvPr>
            <p:ph idx="1"/>
          </p:nvPr>
        </p:nvSpPr>
        <p:spPr>
          <a:xfrm>
            <a:off x="8529204" y="1346237"/>
            <a:ext cx="3496253" cy="2531461"/>
          </a:xfrm>
          <a:solidFill>
            <a:schemeClr val="accent3">
              <a:lumMod val="20000"/>
              <a:lumOff val="80000"/>
            </a:schemeClr>
          </a:solidFill>
          <a:ln w="57150">
            <a:solidFill>
              <a:schemeClr val="accent3">
                <a:lumMod val="75000"/>
              </a:schemeClr>
            </a:solidFill>
          </a:ln>
        </p:spPr>
        <p:txBody>
          <a:bodyPr>
            <a:normAutofit fontScale="92500" lnSpcReduction="20000"/>
          </a:bodyPr>
          <a:lstStyle/>
          <a:p>
            <a:pPr marL="0" indent="0" algn="ctr">
              <a:buNone/>
            </a:pPr>
            <a:r>
              <a:rPr lang="en-US" b="1" u="sng" dirty="0" smtClean="0">
                <a:solidFill>
                  <a:schemeClr val="accent3">
                    <a:lumMod val="75000"/>
                  </a:schemeClr>
                </a:solidFill>
              </a:rPr>
              <a:t>Transportation</a:t>
            </a:r>
            <a:r>
              <a:rPr lang="en-US" dirty="0" smtClean="0">
                <a:solidFill>
                  <a:schemeClr val="accent3">
                    <a:lumMod val="75000"/>
                  </a:schemeClr>
                </a:solidFill>
              </a:rPr>
              <a:t> </a:t>
            </a:r>
            <a:r>
              <a:rPr lang="en-US" dirty="0">
                <a:solidFill>
                  <a:schemeClr val="accent3">
                    <a:lumMod val="75000"/>
                  </a:schemeClr>
                </a:solidFill>
              </a:rPr>
              <a:t>touches many aspects of a person’s life, making adequate and reliable transportation services fundamental to healthy lives and strong communities. Community Connect helps individuals and families by helping to resolve transportation barriers that hinders the accessing of vital care and basic life necessities</a:t>
            </a:r>
            <a:r>
              <a:rPr lang="en-US" dirty="0" smtClean="0">
                <a:solidFill>
                  <a:schemeClr val="accent3">
                    <a:lumMod val="75000"/>
                  </a:schemeClr>
                </a:solidFill>
              </a:rPr>
              <a:t>.</a:t>
            </a:r>
          </a:p>
        </p:txBody>
      </p:sp>
      <p:sp>
        <p:nvSpPr>
          <p:cNvPr id="4" name="Slide Number Placeholder 3"/>
          <p:cNvSpPr>
            <a:spLocks noGrp="1"/>
          </p:cNvSpPr>
          <p:nvPr>
            <p:ph type="sldNum" sz="quarter" idx="12"/>
          </p:nvPr>
        </p:nvSpPr>
        <p:spPr>
          <a:xfrm>
            <a:off x="7595689" y="4057047"/>
            <a:ext cx="3925751" cy="2584385"/>
          </a:xfrm>
          <a:solidFill>
            <a:schemeClr val="accent1">
              <a:lumMod val="20000"/>
              <a:lumOff val="80000"/>
            </a:schemeClr>
          </a:solidFill>
          <a:ln w="57150">
            <a:solidFill>
              <a:schemeClr val="accent6">
                <a:lumMod val="75000"/>
              </a:schemeClr>
            </a:solidFill>
          </a:ln>
        </p:spPr>
        <p:txBody>
          <a:bodyPr anchor="t"/>
          <a:lstStyle/>
          <a:p>
            <a:pPr algn="l"/>
            <a:r>
              <a:rPr lang="en-US" sz="1600" b="1" dirty="0">
                <a:solidFill>
                  <a:schemeClr val="tx1"/>
                </a:solidFill>
              </a:rPr>
              <a:t>Community Connects </a:t>
            </a:r>
            <a:r>
              <a:rPr lang="en-US" sz="1600" b="1" u="sng" dirty="0">
                <a:solidFill>
                  <a:schemeClr val="tx1"/>
                </a:solidFill>
              </a:rPr>
              <a:t>is NOT</a:t>
            </a:r>
            <a:r>
              <a:rPr lang="en-US" sz="1600" b="1" dirty="0">
                <a:solidFill>
                  <a:schemeClr val="tx1"/>
                </a:solidFill>
              </a:rPr>
              <a:t>: </a:t>
            </a:r>
          </a:p>
          <a:p>
            <a:pPr algn="l"/>
            <a:r>
              <a:rPr lang="en-US" sz="1600" dirty="0">
                <a:solidFill>
                  <a:schemeClr val="tx1"/>
                </a:solidFill>
              </a:rPr>
              <a:t>• 24 -hour a day on-demand ride service. </a:t>
            </a:r>
          </a:p>
          <a:p>
            <a:pPr algn="l"/>
            <a:r>
              <a:rPr lang="en-US" sz="1600" dirty="0">
                <a:solidFill>
                  <a:schemeClr val="tx1"/>
                </a:solidFill>
              </a:rPr>
              <a:t>• A public transportation service. It is a program funded by Beaver County Behavioral Health. </a:t>
            </a:r>
          </a:p>
          <a:p>
            <a:pPr algn="l"/>
            <a:r>
              <a:rPr lang="en-US" sz="1600" dirty="0">
                <a:solidFill>
                  <a:schemeClr val="tx1"/>
                </a:solidFill>
              </a:rPr>
              <a:t>• Meant to replace other viable transportation options such as: MATP/ Dart, BCTA service, or transportation provided through medical insurance. </a:t>
            </a:r>
          </a:p>
          <a:p>
            <a:fld id="{5D7FE806-1C63-4ECA-B0B7-914BA92DD0D1}" type="slidenum">
              <a:rPr lang="en-US" smtClean="0"/>
              <a:t>5</a:t>
            </a:fld>
            <a:endParaRPr lang="en-US" dirty="0"/>
          </a:p>
        </p:txBody>
      </p:sp>
      <p:pic>
        <p:nvPicPr>
          <p:cNvPr id="5" name="Picture 4" descr="The Factors that Determine Car Insurance Rat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829" y="1235580"/>
            <a:ext cx="3391596" cy="2642119"/>
          </a:xfrm>
          <a:prstGeom prst="rect">
            <a:avLst/>
          </a:prstGeom>
          <a:ln w="57150">
            <a:solidFill>
              <a:schemeClr val="accent1">
                <a:lumMod val="75000"/>
              </a:schemeClr>
            </a:solidFill>
          </a:ln>
        </p:spPr>
      </p:pic>
      <p:sp>
        <p:nvSpPr>
          <p:cNvPr id="6" name="TextBox 5"/>
          <p:cNvSpPr txBox="1"/>
          <p:nvPr/>
        </p:nvSpPr>
        <p:spPr>
          <a:xfrm>
            <a:off x="5034013" y="4057047"/>
            <a:ext cx="2149081" cy="2585323"/>
          </a:xfrm>
          <a:prstGeom prst="rect">
            <a:avLst/>
          </a:prstGeom>
          <a:solidFill>
            <a:schemeClr val="accent3">
              <a:lumMod val="20000"/>
              <a:lumOff val="80000"/>
            </a:schemeClr>
          </a:solidFill>
          <a:ln w="57150">
            <a:solidFill>
              <a:schemeClr val="accent4">
                <a:lumMod val="75000"/>
              </a:schemeClr>
            </a:solidFill>
          </a:ln>
        </p:spPr>
        <p:txBody>
          <a:bodyPr wrap="square" rtlCol="0">
            <a:spAutoFit/>
          </a:bodyPr>
          <a:lstStyle/>
          <a:p>
            <a:pPr algn="ctr"/>
            <a:r>
              <a:rPr lang="en-US" b="1" dirty="0">
                <a:solidFill>
                  <a:schemeClr val="accent4">
                    <a:lumMod val="75000"/>
                  </a:schemeClr>
                </a:solidFill>
              </a:rPr>
              <a:t>This service is provided at NO COST to you. TO CONTACT THE COMMUNITY CONNECT COORIDINATOR CALL </a:t>
            </a:r>
            <a:endParaRPr lang="en-US" b="1" dirty="0" smtClean="0">
              <a:solidFill>
                <a:schemeClr val="accent4">
                  <a:lumMod val="75000"/>
                </a:schemeClr>
              </a:solidFill>
            </a:endParaRPr>
          </a:p>
          <a:p>
            <a:pPr algn="ctr"/>
            <a:r>
              <a:rPr lang="en-US" b="1" dirty="0" smtClean="0">
                <a:solidFill>
                  <a:schemeClr val="accent4">
                    <a:lumMod val="75000"/>
                  </a:schemeClr>
                </a:solidFill>
              </a:rPr>
              <a:t>724-775-4165</a:t>
            </a:r>
            <a:r>
              <a:rPr lang="en-US" b="1" dirty="0">
                <a:solidFill>
                  <a:schemeClr val="accent4">
                    <a:lumMod val="75000"/>
                  </a:schemeClr>
                </a:solidFill>
              </a:rPr>
              <a:t>.</a:t>
            </a:r>
            <a:endParaRPr lang="en-US" b="1" dirty="0">
              <a:solidFill>
                <a:schemeClr val="accent4">
                  <a:lumMod val="75000"/>
                </a:schemeClr>
              </a:solidFill>
            </a:endParaRPr>
          </a:p>
        </p:txBody>
      </p:sp>
      <p:sp>
        <p:nvSpPr>
          <p:cNvPr id="9" name="TextBox 8"/>
          <p:cNvSpPr txBox="1"/>
          <p:nvPr/>
        </p:nvSpPr>
        <p:spPr>
          <a:xfrm>
            <a:off x="294508" y="1346237"/>
            <a:ext cx="4410023" cy="5062924"/>
          </a:xfrm>
          <a:prstGeom prst="rect">
            <a:avLst/>
          </a:prstGeom>
          <a:solidFill>
            <a:schemeClr val="accent1">
              <a:lumMod val="20000"/>
              <a:lumOff val="80000"/>
            </a:schemeClr>
          </a:solidFill>
          <a:ln w="57150">
            <a:solidFill>
              <a:schemeClr val="accent6">
                <a:lumMod val="75000"/>
              </a:schemeClr>
            </a:solidFill>
          </a:ln>
        </p:spPr>
        <p:txBody>
          <a:bodyPr wrap="square" rtlCol="0">
            <a:spAutoFit/>
          </a:bodyPr>
          <a:lstStyle/>
          <a:p>
            <a:r>
              <a:rPr lang="en-US" sz="1900" b="1" dirty="0"/>
              <a:t>How Community Connect works: </a:t>
            </a:r>
          </a:p>
          <a:p>
            <a:r>
              <a:rPr lang="en-US" sz="1900" dirty="0"/>
              <a:t>• Transportation requests are made through behavioral health providers. If you do not have a case manager or treatment team, call us directly. </a:t>
            </a:r>
          </a:p>
          <a:p>
            <a:r>
              <a:rPr lang="en-US" sz="1900" dirty="0"/>
              <a:t>• The Community Connect Coordinator will verify name, address, phone number, as well as the date, time, and location where transport is needed. </a:t>
            </a:r>
          </a:p>
          <a:p>
            <a:r>
              <a:rPr lang="en-US" sz="1900" dirty="0"/>
              <a:t>• 24-hour notice is required to ensure ride availability. Last minute requests will be considered, but not guaranteed. </a:t>
            </a:r>
          </a:p>
          <a:p>
            <a:r>
              <a:rPr lang="en-US" sz="1900" dirty="0"/>
              <a:t>• Transportation is provided to grocery stores, medical appointments, court hearings, and other community sites. All requests will be considered. </a:t>
            </a:r>
          </a:p>
        </p:txBody>
      </p:sp>
    </p:spTree>
    <p:extLst>
      <p:ext uri="{BB962C8B-B14F-4D97-AF65-F5344CB8AC3E}">
        <p14:creationId xmlns:p14="http://schemas.microsoft.com/office/powerpoint/2010/main" val="2334803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50" y="1749897"/>
            <a:ext cx="8596668" cy="4474027"/>
          </a:xfrm>
        </p:spPr>
        <p:txBody>
          <a:bodyPr>
            <a:prstTxWarp prst="textArchUp">
              <a:avLst/>
            </a:prstTxWarp>
            <a:normAutofit/>
          </a:bodyPr>
          <a:lstStyle/>
          <a:p>
            <a:pPr algn="ctr"/>
            <a:r>
              <a:rPr lang="en-US" sz="8000" dirty="0"/>
              <a:t>PARTNER UPDATES</a:t>
            </a:r>
          </a:p>
        </p:txBody>
      </p:sp>
      <p:sp>
        <p:nvSpPr>
          <p:cNvPr id="4" name="Slide Number Placeholder 3"/>
          <p:cNvSpPr>
            <a:spLocks noGrp="1"/>
          </p:cNvSpPr>
          <p:nvPr>
            <p:ph type="sldNum" sz="quarter" idx="12"/>
          </p:nvPr>
        </p:nvSpPr>
        <p:spPr/>
        <p:txBody>
          <a:bodyPr/>
          <a:lstStyle/>
          <a:p>
            <a:fld id="{5D7FE806-1C63-4ECA-B0B7-914BA92DD0D1}" type="slidenum">
              <a:rPr lang="en-US" smtClean="0"/>
              <a:t>6</a:t>
            </a:fld>
            <a:endParaRPr lang="en-US" dirty="0"/>
          </a:p>
        </p:txBody>
      </p:sp>
      <p:pic>
        <p:nvPicPr>
          <p:cNvPr id="5" name="Picture 4"/>
          <p:cNvPicPr>
            <a:picLocks noChangeAspect="1"/>
          </p:cNvPicPr>
          <p:nvPr/>
        </p:nvPicPr>
        <p:blipFill>
          <a:blip r:embed="rId3"/>
          <a:stretch>
            <a:fillRect/>
          </a:stretch>
        </p:blipFill>
        <p:spPr>
          <a:xfrm>
            <a:off x="4161039" y="2541923"/>
            <a:ext cx="2246889" cy="3377819"/>
          </a:xfrm>
          <a:prstGeom prst="rect">
            <a:avLst/>
          </a:prstGeom>
        </p:spPr>
      </p:pic>
    </p:spTree>
    <p:extLst>
      <p:ext uri="{BB962C8B-B14F-4D97-AF65-F5344CB8AC3E}">
        <p14:creationId xmlns:p14="http://schemas.microsoft.com/office/powerpoint/2010/main" val="310040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336" y="609600"/>
            <a:ext cx="2114666" cy="1320800"/>
          </a:xfrm>
        </p:spPr>
        <p:txBody>
          <a:bodyPr>
            <a:normAutofit/>
          </a:bodyPr>
          <a:lstStyle/>
          <a:p>
            <a:r>
              <a:rPr lang="en-US" dirty="0"/>
              <a:t> </a:t>
            </a:r>
          </a:p>
        </p:txBody>
      </p:sp>
      <p:sp>
        <p:nvSpPr>
          <p:cNvPr id="4" name="Slide Number Placeholder 3"/>
          <p:cNvSpPr>
            <a:spLocks noGrp="1"/>
          </p:cNvSpPr>
          <p:nvPr>
            <p:ph type="sldNum" sz="quarter" idx="12"/>
          </p:nvPr>
        </p:nvSpPr>
        <p:spPr/>
        <p:txBody>
          <a:bodyPr/>
          <a:lstStyle/>
          <a:p>
            <a:fld id="{5D7FE806-1C63-4ECA-B0B7-914BA92DD0D1}" type="slidenum">
              <a:rPr lang="en-US" smtClean="0"/>
              <a:t>7</a:t>
            </a:fld>
            <a:endParaRPr lang="en-US" dirty="0"/>
          </a:p>
        </p:txBody>
      </p:sp>
      <p:pic>
        <p:nvPicPr>
          <p:cNvPr id="11" name="Picture 7" descr="veterans-crisis-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786" y="2795363"/>
            <a:ext cx="1943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385880" y="3979948"/>
            <a:ext cx="1794998" cy="1938992"/>
          </a:xfrm>
          <a:prstGeom prst="rect">
            <a:avLst/>
          </a:prstGeom>
          <a:solidFill>
            <a:schemeClr val="bg1"/>
          </a:solidFill>
          <a:ln w="38100">
            <a:solidFill>
              <a:schemeClr val="accent6">
                <a:lumMod val="60000"/>
                <a:lumOff val="40000"/>
              </a:schemeClr>
            </a:solidFill>
          </a:ln>
        </p:spPr>
        <p:txBody>
          <a:bodyPr wrap="square">
            <a:spAutoFit/>
          </a:bodyPr>
          <a:lstStyle/>
          <a:p>
            <a:pPr algn="ctr"/>
            <a:r>
              <a:rPr lang="en-US"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VA Pittsburgh Health Care System </a:t>
            </a:r>
          </a:p>
          <a:p>
            <a:pPr algn="ctr"/>
            <a:r>
              <a:rPr lang="en-US" sz="2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Suicide Prevention Program </a:t>
            </a:r>
            <a:endParaRPr lang="en-US"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553956" y="263740"/>
            <a:ext cx="5431208" cy="6335334"/>
          </a:xfrm>
          <a:prstGeom prst="rect">
            <a:avLst/>
          </a:prstGeom>
        </p:spPr>
      </p:pic>
      <p:pic>
        <p:nvPicPr>
          <p:cNvPr id="9" name="Picture 8"/>
          <p:cNvPicPr>
            <a:picLocks noChangeAspect="1"/>
          </p:cNvPicPr>
          <p:nvPr/>
        </p:nvPicPr>
        <p:blipFill>
          <a:blip r:embed="rId5"/>
          <a:stretch>
            <a:fillRect/>
          </a:stretch>
        </p:blipFill>
        <p:spPr>
          <a:xfrm>
            <a:off x="6494312" y="270248"/>
            <a:ext cx="1330048" cy="1999503"/>
          </a:xfrm>
          <a:prstGeom prst="rect">
            <a:avLst/>
          </a:prstGeom>
        </p:spPr>
      </p:pic>
    </p:spTree>
    <p:extLst>
      <p:ext uri="{BB962C8B-B14F-4D97-AF65-F5344CB8AC3E}">
        <p14:creationId xmlns:p14="http://schemas.microsoft.com/office/powerpoint/2010/main" val="361185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336" y="609600"/>
            <a:ext cx="2114666" cy="1320800"/>
          </a:xfrm>
        </p:spPr>
        <p:txBody>
          <a:bodyPr>
            <a:normAutofit/>
          </a:bodyPr>
          <a:lstStyle/>
          <a:p>
            <a:r>
              <a:rPr lang="en-US" dirty="0"/>
              <a:t> </a:t>
            </a:r>
          </a:p>
        </p:txBody>
      </p:sp>
      <p:sp>
        <p:nvSpPr>
          <p:cNvPr id="4" name="Slide Number Placeholder 3"/>
          <p:cNvSpPr>
            <a:spLocks noGrp="1"/>
          </p:cNvSpPr>
          <p:nvPr>
            <p:ph type="sldNum" sz="quarter" idx="12"/>
          </p:nvPr>
        </p:nvSpPr>
        <p:spPr/>
        <p:txBody>
          <a:bodyPr/>
          <a:lstStyle/>
          <a:p>
            <a:fld id="{5D7FE806-1C63-4ECA-B0B7-914BA92DD0D1}" type="slidenum">
              <a:rPr lang="en-US" smtClean="0"/>
              <a:t>8</a:t>
            </a:fld>
            <a:endParaRPr lang="en-US" dirty="0"/>
          </a:p>
        </p:txBody>
      </p:sp>
      <p:sp>
        <p:nvSpPr>
          <p:cNvPr id="10" name="Rectangle 9"/>
          <p:cNvSpPr/>
          <p:nvPr/>
        </p:nvSpPr>
        <p:spPr>
          <a:xfrm>
            <a:off x="846603" y="255657"/>
            <a:ext cx="1804233" cy="2677656"/>
          </a:xfrm>
          <a:prstGeom prst="rect">
            <a:avLst/>
          </a:prstGeom>
          <a:solidFill>
            <a:schemeClr val="bg1"/>
          </a:solidFill>
          <a:ln w="38100">
            <a:solidFill>
              <a:schemeClr val="bg1"/>
            </a:solidFill>
          </a:ln>
        </p:spPr>
        <p:txBody>
          <a:bodyPr wrap="square">
            <a:spAutoFit/>
          </a:bodyPr>
          <a:lstStyle/>
          <a:p>
            <a:pPr algn="ctr"/>
            <a:r>
              <a:rPr lang="en-US"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VA Pittsburgh </a:t>
            </a:r>
            <a:endParaRPr lang="en-US" sz="2400" dirty="0" smtClean="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smtClean="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Health </a:t>
            </a:r>
            <a:r>
              <a:rPr lang="en-US"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Care System </a:t>
            </a:r>
          </a:p>
          <a:p>
            <a:pPr algn="ctr"/>
            <a:r>
              <a:rPr lang="en-US"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Suicide Prevention Program </a:t>
            </a:r>
            <a:endParaRPr lang="en-US"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7F7C92CE-9225-4429-9169-1CB7126B5AEA}"/>
              </a:ext>
            </a:extLst>
          </p:cNvPr>
          <p:cNvGraphicFramePr>
            <a:graphicFrameLocks noGrp="1"/>
          </p:cNvGraphicFramePr>
          <p:nvPr>
            <p:ph idx="1"/>
            <p:extLst>
              <p:ext uri="{D42A27DB-BD31-4B8C-83A1-F6EECF244321}">
                <p14:modId xmlns:p14="http://schemas.microsoft.com/office/powerpoint/2010/main" val="3331266668"/>
              </p:ext>
            </p:extLst>
          </p:nvPr>
        </p:nvGraphicFramePr>
        <p:xfrm>
          <a:off x="3097283" y="184727"/>
          <a:ext cx="5835049" cy="6326910"/>
        </p:xfrm>
        <a:graphic>
          <a:graphicData uri="http://schemas.openxmlformats.org/drawingml/2006/table">
            <a:tbl>
              <a:tblPr/>
              <a:tblGrid>
                <a:gridCol w="5835049">
                  <a:extLst>
                    <a:ext uri="{9D8B030D-6E8A-4147-A177-3AD203B41FA5}">
                      <a16:colId xmlns:a16="http://schemas.microsoft.com/office/drawing/2014/main" val="1743562317"/>
                    </a:ext>
                  </a:extLst>
                </a:gridCol>
              </a:tblGrid>
              <a:tr h="199651">
                <a:tc>
                  <a:txBody>
                    <a:bodyPr/>
                    <a:lstStyle/>
                    <a:p>
                      <a:endParaRPr lang="en-US" sz="1000"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799647"/>
                  </a:ext>
                </a:extLst>
              </a:tr>
              <a:tr h="6127259">
                <a:tc>
                  <a:txBody>
                    <a:bodyPr/>
                    <a:lstStyle/>
                    <a:p>
                      <a:pPr marL="0" marR="0" algn="ctr">
                        <a:spcAft>
                          <a:spcPts val="750"/>
                        </a:spcAft>
                      </a:pPr>
                      <a:r>
                        <a:rPr lang="en-US" sz="1400" b="1" dirty="0">
                          <a:solidFill>
                            <a:srgbClr val="000000"/>
                          </a:solidFill>
                          <a:effectLst/>
                          <a:latin typeface="Calibri" panose="020F0502020204030204" pitchFamily="34" charset="0"/>
                        </a:rPr>
                        <a:t>Preventing Suicide Through Safety Planning and Lethal Means Safety</a:t>
                      </a:r>
                      <a:endParaRPr lang="en-US" sz="1400" b="1" dirty="0">
                        <a:effectLst/>
                        <a:latin typeface="Calibri" panose="020F0502020204030204" pitchFamily="34" charset="0"/>
                      </a:endParaRPr>
                    </a:p>
                    <a:p>
                      <a:pPr marL="0" marR="0">
                        <a:spcAft>
                          <a:spcPts val="750"/>
                        </a:spcAft>
                      </a:pPr>
                      <a:r>
                        <a:rPr lang="en-US" sz="1400" b="1" dirty="0">
                          <a:solidFill>
                            <a:srgbClr val="000000"/>
                          </a:solidFill>
                          <a:effectLst/>
                          <a:latin typeface="Calibri" panose="020F0502020204030204" pitchFamily="34" charset="0"/>
                        </a:rPr>
                        <a:t>Program Description:</a:t>
                      </a:r>
                      <a:endParaRPr lang="en-US" sz="1400" b="1" dirty="0">
                        <a:effectLst/>
                        <a:latin typeface="Calibri" panose="020F0502020204030204" pitchFamily="34" charset="0"/>
                      </a:endParaRPr>
                    </a:p>
                    <a:p>
                      <a:pPr marL="0" marR="0">
                        <a:spcAft>
                          <a:spcPts val="750"/>
                        </a:spcAft>
                      </a:pPr>
                      <a:r>
                        <a:rPr lang="en-US" sz="1400" dirty="0">
                          <a:solidFill>
                            <a:srgbClr val="000000"/>
                          </a:solidFill>
                          <a:effectLst/>
                          <a:latin typeface="Times New Roman" panose="02020603050405020304" pitchFamily="18" charset="0"/>
                        </a:rPr>
                        <a:t>The purpose of this recorded, knowledge-based training is to provide health care teams with key data and research updates on the national problem of Veteran suicide. This training will provide clinical resources and tools providers can use to implement lethal means safety counseling and suicide prevention safety plans when working with Veterans, along with identifying the most common lethal means of suicide within the Veteran population. </a:t>
                      </a:r>
                      <a:endParaRPr lang="en-US" sz="1400" dirty="0">
                        <a:effectLst/>
                        <a:latin typeface="Times New Roman" panose="02020603050405020304" pitchFamily="18" charset="0"/>
                      </a:endParaRPr>
                    </a:p>
                    <a:p>
                      <a:pPr marL="0" marR="0">
                        <a:spcAft>
                          <a:spcPts val="750"/>
                        </a:spcAft>
                      </a:pPr>
                      <a:r>
                        <a:rPr lang="en-US" sz="1400" b="1" dirty="0">
                          <a:solidFill>
                            <a:srgbClr val="000000"/>
                          </a:solidFill>
                          <a:effectLst/>
                          <a:latin typeface="Calibri" panose="020F0502020204030204" pitchFamily="34" charset="0"/>
                        </a:rPr>
                        <a:t>Location:</a:t>
                      </a:r>
                      <a:r>
                        <a:rPr lang="en-US" sz="1400" dirty="0">
                          <a:solidFill>
                            <a:srgbClr val="000000"/>
                          </a:solidFill>
                          <a:effectLst/>
                          <a:latin typeface="Calibri" panose="020F0502020204030204" pitchFamily="34" charset="0"/>
                        </a:rPr>
                        <a:t> VHA TRAIN</a:t>
                      </a:r>
                      <a:endParaRPr lang="en-US" sz="1400" dirty="0">
                        <a:effectLst/>
                        <a:latin typeface="Calibri" panose="020F0502020204030204" pitchFamily="34" charset="0"/>
                      </a:endParaRPr>
                    </a:p>
                    <a:p>
                      <a:pPr marL="0" marR="0">
                        <a:spcAft>
                          <a:spcPts val="750"/>
                        </a:spcAft>
                      </a:pPr>
                      <a:r>
                        <a:rPr lang="en-US" sz="1400" b="1" dirty="0">
                          <a:solidFill>
                            <a:srgbClr val="000000"/>
                          </a:solidFill>
                          <a:effectLst/>
                          <a:latin typeface="Calibri" panose="020F0502020204030204" pitchFamily="34" charset="0"/>
                        </a:rPr>
                        <a:t>Access links: </a:t>
                      </a:r>
                      <a:r>
                        <a:rPr lang="en-US" sz="1400" dirty="0">
                          <a:solidFill>
                            <a:srgbClr val="000000"/>
                          </a:solidFill>
                          <a:effectLst/>
                          <a:latin typeface="Calibri" panose="020F0502020204030204" pitchFamily="34" charset="0"/>
                        </a:rPr>
                        <a:t>Non-VA employees click </a:t>
                      </a:r>
                      <a:r>
                        <a:rPr lang="en-US" sz="1400" dirty="0">
                          <a:solidFill>
                            <a:srgbClr val="0000EE"/>
                          </a:solidFill>
                          <a:effectLst/>
                          <a:latin typeface="Calibri" panose="020F0502020204030204" pitchFamily="34" charset="0"/>
                          <a:hlinkClick r:id="rId2"/>
                        </a:rPr>
                        <a:t>here</a:t>
                      </a:r>
                      <a:r>
                        <a:rPr lang="en-US" sz="1400" dirty="0">
                          <a:solidFill>
                            <a:srgbClr val="000000"/>
                          </a:solidFill>
                          <a:effectLst/>
                          <a:latin typeface="Calibri" panose="020F0502020204030204" pitchFamily="34" charset="0"/>
                        </a:rPr>
                        <a:t>. VA employees click </a:t>
                      </a:r>
                      <a:r>
                        <a:rPr lang="en-US" sz="1400" dirty="0">
                          <a:solidFill>
                            <a:srgbClr val="0000EE"/>
                          </a:solidFill>
                          <a:effectLst/>
                          <a:latin typeface="Calibri" panose="020F0502020204030204" pitchFamily="34" charset="0"/>
                          <a:hlinkClick r:id="rId3"/>
                        </a:rPr>
                        <a:t>here</a:t>
                      </a:r>
                      <a:r>
                        <a:rPr lang="en-US" sz="1400" dirty="0">
                          <a:solidFill>
                            <a:srgbClr val="000000"/>
                          </a:solidFill>
                          <a:effectLst/>
                          <a:latin typeface="Calibri" panose="020F0502020204030204" pitchFamily="34" charset="0"/>
                        </a:rPr>
                        <a:t>.</a:t>
                      </a:r>
                      <a:endParaRPr lang="en-US" sz="1400" dirty="0">
                        <a:effectLst/>
                        <a:latin typeface="Calibri" panose="020F0502020204030204" pitchFamily="34" charset="0"/>
                      </a:endParaRPr>
                    </a:p>
                    <a:p>
                      <a:pPr marL="0" marR="0">
                        <a:spcAft>
                          <a:spcPts val="750"/>
                        </a:spcAft>
                      </a:pPr>
                      <a:r>
                        <a:rPr lang="en-US" sz="1400" b="1" dirty="0">
                          <a:solidFill>
                            <a:srgbClr val="000000"/>
                          </a:solidFill>
                          <a:effectLst/>
                          <a:latin typeface="Calibri" panose="020F0502020204030204" pitchFamily="34" charset="0"/>
                        </a:rPr>
                        <a:t>Audience: </a:t>
                      </a:r>
                      <a:r>
                        <a:rPr lang="en-US" sz="1400" dirty="0">
                          <a:solidFill>
                            <a:srgbClr val="000000"/>
                          </a:solidFill>
                          <a:effectLst/>
                          <a:latin typeface="Calibri" panose="020F0502020204030204" pitchFamily="34" charset="0"/>
                        </a:rPr>
                        <a:t>Physicians, psychologists, nurses, social workers, physician assistants and pharmacists</a:t>
                      </a:r>
                      <a:endParaRPr lang="en-US" sz="1400" dirty="0">
                        <a:effectLst/>
                        <a:latin typeface="Calibri" panose="020F0502020204030204" pitchFamily="34" charset="0"/>
                      </a:endParaRPr>
                    </a:p>
                    <a:p>
                      <a:pPr marL="0" marR="0">
                        <a:spcAft>
                          <a:spcPts val="750"/>
                        </a:spcAft>
                      </a:pPr>
                      <a:r>
                        <a:rPr lang="en-US" sz="1400" b="1" dirty="0">
                          <a:solidFill>
                            <a:srgbClr val="000000"/>
                          </a:solidFill>
                          <a:effectLst/>
                          <a:latin typeface="Calibri" panose="020F0502020204030204" pitchFamily="34" charset="0"/>
                        </a:rPr>
                        <a:t>Modality: </a:t>
                      </a:r>
                      <a:r>
                        <a:rPr lang="en-US" sz="1400" dirty="0">
                          <a:solidFill>
                            <a:srgbClr val="000000"/>
                          </a:solidFill>
                          <a:effectLst/>
                          <a:latin typeface="Calibri" panose="020F0502020204030204" pitchFamily="34" charset="0"/>
                        </a:rPr>
                        <a:t>On-demand video       </a:t>
                      </a:r>
                      <a:endParaRPr lang="en-US" sz="1400" dirty="0">
                        <a:effectLst/>
                        <a:latin typeface="Calibri" panose="020F0502020204030204" pitchFamily="34" charset="0"/>
                      </a:endParaRPr>
                    </a:p>
                    <a:p>
                      <a:pPr marL="0" marR="0">
                        <a:spcAft>
                          <a:spcPts val="750"/>
                        </a:spcAft>
                      </a:pPr>
                      <a:r>
                        <a:rPr lang="en-US" sz="1400" b="1" dirty="0">
                          <a:solidFill>
                            <a:srgbClr val="000000"/>
                          </a:solidFill>
                          <a:effectLst/>
                          <a:latin typeface="Calibri" panose="020F0502020204030204" pitchFamily="34" charset="0"/>
                        </a:rPr>
                        <a:t>Credit/hours: </a:t>
                      </a:r>
                      <a:r>
                        <a:rPr lang="en-US" sz="1400" dirty="0">
                          <a:solidFill>
                            <a:srgbClr val="000000"/>
                          </a:solidFill>
                          <a:effectLst/>
                          <a:latin typeface="Calibri" panose="020F0502020204030204" pitchFamily="34" charset="0"/>
                        </a:rPr>
                        <a:t>1</a:t>
                      </a:r>
                      <a:endParaRPr lang="en-US" sz="1400" dirty="0">
                        <a:effectLst/>
                        <a:latin typeface="Calibri" panose="020F0502020204030204" pitchFamily="34" charset="0"/>
                      </a:endParaRPr>
                    </a:p>
                    <a:p>
                      <a:pPr marL="0" marR="0">
                        <a:spcAft>
                          <a:spcPts val="750"/>
                        </a:spcAft>
                      </a:pPr>
                      <a:r>
                        <a:rPr lang="en-US" sz="1400" b="1" dirty="0">
                          <a:solidFill>
                            <a:srgbClr val="000000"/>
                          </a:solidFill>
                          <a:effectLst/>
                          <a:latin typeface="Calibri" panose="020F0502020204030204" pitchFamily="34" charset="0"/>
                        </a:rPr>
                        <a:t>Accreditations: </a:t>
                      </a:r>
                      <a:r>
                        <a:rPr lang="en-US" sz="1400" dirty="0">
                          <a:solidFill>
                            <a:srgbClr val="000000"/>
                          </a:solidFill>
                          <a:effectLst/>
                          <a:latin typeface="Calibri" panose="020F0502020204030204" pitchFamily="34" charset="0"/>
                        </a:rPr>
                        <a:t>AAPA, ACCME, ACCME-NP, ACPE, ANCC, APA, ASWB, JA IPCE, NYSED SW,</a:t>
                      </a:r>
                      <a:br>
                        <a:rPr lang="en-US" sz="1400" dirty="0">
                          <a:solidFill>
                            <a:srgbClr val="000000"/>
                          </a:solidFill>
                          <a:effectLst/>
                          <a:latin typeface="Calibri" panose="020F0502020204030204" pitchFamily="34" charset="0"/>
                        </a:rPr>
                      </a:br>
                      <a:r>
                        <a:rPr lang="en-US" sz="1400" dirty="0">
                          <a:solidFill>
                            <a:srgbClr val="000000"/>
                          </a:solidFill>
                          <a:effectLst/>
                          <a:latin typeface="Calibri" panose="020F0502020204030204" pitchFamily="34" charset="0"/>
                        </a:rPr>
                        <a:t>NYSED-P</a:t>
                      </a:r>
                      <a:endParaRPr lang="en-US" sz="1400" dirty="0">
                        <a:effectLst/>
                        <a:latin typeface="Calibri" panose="020F0502020204030204" pitchFamily="34" charset="0"/>
                      </a:endParaRPr>
                    </a:p>
                    <a:p>
                      <a:pPr marL="0" marR="0">
                        <a:spcAft>
                          <a:spcPts val="750"/>
                        </a:spcAft>
                      </a:pPr>
                      <a:r>
                        <a:rPr lang="en-US" sz="1400" b="1" dirty="0">
                          <a:solidFill>
                            <a:srgbClr val="000000"/>
                          </a:solidFill>
                          <a:effectLst/>
                          <a:latin typeface="Calibri" panose="020F0502020204030204" pitchFamily="34" charset="0"/>
                        </a:rPr>
                        <a:t>Questions?:</a:t>
                      </a:r>
                      <a:r>
                        <a:rPr lang="en-US" sz="1400" dirty="0">
                          <a:solidFill>
                            <a:srgbClr val="000000"/>
                          </a:solidFill>
                          <a:effectLst/>
                          <a:latin typeface="Calibri" panose="020F0502020204030204" pitchFamily="34" charset="0"/>
                        </a:rPr>
                        <a:t> If you require assistance, please contact the VHA TRAIN Help Desk by email at </a:t>
                      </a:r>
                      <a:r>
                        <a:rPr lang="en-US" sz="1400" dirty="0">
                          <a:solidFill>
                            <a:srgbClr val="0000EE"/>
                          </a:solidFill>
                          <a:effectLst/>
                          <a:latin typeface="Calibri" panose="020F0502020204030204" pitchFamily="34" charset="0"/>
                          <a:hlinkClick r:id="rId4"/>
                        </a:rPr>
                        <a:t>VHATRAIN@va.gov</a:t>
                      </a:r>
                      <a:r>
                        <a:rPr lang="en-US" sz="1400" dirty="0">
                          <a:solidFill>
                            <a:srgbClr val="000000"/>
                          </a:solidFill>
                          <a:effectLst/>
                          <a:latin typeface="Calibri" panose="020F0502020204030204" pitchFamily="34" charset="0"/>
                        </a:rPr>
                        <a:t>.</a:t>
                      </a:r>
                      <a:endParaRPr lang="en-US" sz="1400" dirty="0">
                        <a:effectLst/>
                        <a:latin typeface="Calibri" panose="020F0502020204030204" pitchFamily="34" charset="0"/>
                      </a:endParaRPr>
                    </a:p>
                  </a:txBody>
                  <a:tcPr marL="105131" marR="105131" marT="105131" marB="0" anchor="ctr">
                    <a:lnL>
                      <a:noFill/>
                    </a:lnL>
                    <a:lnR>
                      <a:noFill/>
                    </a:lnR>
                    <a:lnT>
                      <a:noFill/>
                    </a:lnT>
                    <a:lnB>
                      <a:noFill/>
                    </a:lnB>
                    <a:solidFill>
                      <a:srgbClr val="FFFFFF"/>
                    </a:solidFill>
                  </a:tcPr>
                </a:tc>
                <a:extLst>
                  <a:ext uri="{0D108BD9-81ED-4DB2-BD59-A6C34878D82A}">
                    <a16:rowId xmlns:a16="http://schemas.microsoft.com/office/drawing/2014/main" val="3182699483"/>
                  </a:ext>
                </a:extLst>
              </a:tr>
            </a:tbl>
          </a:graphicData>
        </a:graphic>
      </p:graphicFrame>
      <p:pic>
        <p:nvPicPr>
          <p:cNvPr id="11" name="Picture 7" descr="veterans-crisis-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294" y="6082637"/>
            <a:ext cx="302086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75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American Foundation for Suicide Prevention </a:t>
            </a:r>
          </a:p>
        </p:txBody>
      </p:sp>
      <p:sp>
        <p:nvSpPr>
          <p:cNvPr id="4" name="Slide Number Placeholder 3"/>
          <p:cNvSpPr>
            <a:spLocks noGrp="1"/>
          </p:cNvSpPr>
          <p:nvPr>
            <p:ph type="sldNum" sz="quarter" idx="12"/>
          </p:nvPr>
        </p:nvSpPr>
        <p:spPr/>
        <p:txBody>
          <a:bodyPr/>
          <a:lstStyle/>
          <a:p>
            <a:fld id="{5D7FE806-1C63-4ECA-B0B7-914BA92DD0D1}" type="slidenum">
              <a:rPr lang="en-US" smtClean="0"/>
              <a:t>9</a:t>
            </a:fld>
            <a:endParaRPr lang="en-US" dirty="0"/>
          </a:p>
        </p:txBody>
      </p:sp>
      <p:sp>
        <p:nvSpPr>
          <p:cNvPr id="6" name="Rectangle 2"/>
          <p:cNvSpPr>
            <a:spLocks noGrp="1" noChangeArrowheads="1"/>
          </p:cNvSpPr>
          <p:nvPr>
            <p:ph idx="1"/>
          </p:nvPr>
        </p:nvSpPr>
        <p:spPr bwMode="auto">
          <a:xfrm>
            <a:off x="677333" y="2402129"/>
            <a:ext cx="925175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 have our State Capitol Day planned as a virtual event for March 21</a:t>
            </a:r>
            <a:r>
              <a:rPr kumimoji="0" lang="en-US" altLang="en-US" sz="2400" b="0" i="0" u="none" strike="noStrike" cap="none" normalizeH="0" baseline="3000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a:t>
            </a: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lvl="1" defTabSz="914400" eaLnBrk="0" fontAlgn="base" hangingPunct="0">
              <a:spcBef>
                <a:spcPct val="0"/>
              </a:spcBef>
              <a:spcAft>
                <a:spcPct val="0"/>
              </a:spcAft>
              <a:buClrTx/>
              <a:buSzTx/>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link to register is:  </a:t>
            </a: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2"/>
              </a:rPr>
              <a:t>https://pastatecapitol2022.attendease.com/</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 also have campus walks coming up starting the first weekend of April at the University of Pittsburgh, Robert Morris University, Chatham University, Waynesburg University, and Duquesne University. </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801749"/>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36B5B2"/>
      </a:accent1>
      <a:accent2>
        <a:srgbClr val="2D9584"/>
      </a:accent2>
      <a:accent3>
        <a:srgbClr val="7030A0"/>
      </a:accent3>
      <a:accent4>
        <a:srgbClr val="A82CD4"/>
      </a:accent4>
      <a:accent5>
        <a:srgbClr val="DBA7E7"/>
      </a:accent5>
      <a:accent6>
        <a:srgbClr val="40A6A6"/>
      </a:accent6>
      <a:hlink>
        <a:srgbClr val="67097D"/>
      </a:hlink>
      <a:folHlink>
        <a:srgbClr val="67097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7830</TotalTime>
  <Words>1524</Words>
  <Application>Microsoft Office PowerPoint</Application>
  <PresentationFormat>Widescreen</PresentationFormat>
  <Paragraphs>245</Paragraphs>
  <Slides>29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Comic Sans MS</vt:lpstr>
      <vt:lpstr>Times New Roman</vt:lpstr>
      <vt:lpstr>Trebuchet MS</vt:lpstr>
      <vt:lpstr>Vijaya</vt:lpstr>
      <vt:lpstr>Wingdings 3</vt:lpstr>
      <vt:lpstr>Facet</vt:lpstr>
      <vt:lpstr>Zero Suicide Team Leaders </vt:lpstr>
      <vt:lpstr>Today’s Agenda </vt:lpstr>
      <vt:lpstr>PowerPoint Presentation</vt:lpstr>
      <vt:lpstr>Welcome MHA </vt:lpstr>
      <vt:lpstr>COMMUNITY CONNECT TRANSPORTATION PROGRAM</vt:lpstr>
      <vt:lpstr>PARTNER UPDATES</vt:lpstr>
      <vt:lpstr> </vt:lpstr>
      <vt:lpstr> </vt:lpstr>
      <vt:lpstr>American Foundation for Suicide Prevention </vt:lpstr>
      <vt:lpstr>YAP (Youth Ambassador Program) </vt:lpstr>
      <vt:lpstr>PowerPoint Presentation</vt:lpstr>
      <vt:lpstr>NAMI </vt:lpstr>
      <vt:lpstr>PowerPoint Presentation</vt:lpstr>
      <vt:lpstr>Other Updates </vt:lpstr>
      <vt:lpstr>Garrett Lee Smith  Youth Suicide Prevention Grant </vt:lpstr>
      <vt:lpstr>May- Mental Health ACCEPTANCE Month </vt:lpstr>
      <vt:lpstr>Marketing and Community Outreach and Education Team </vt:lpstr>
      <vt:lpstr>Beaver County Bounces Back!!!!! </vt:lpstr>
      <vt:lpstr>Upcoming Trainings </vt:lpstr>
      <vt:lpstr>Trainings Available </vt:lpstr>
      <vt:lpstr>Next meeting </vt:lpstr>
      <vt:lpstr>Check out the website:   http://www.bc-systemofcare.org/   Send updates to: SOCwebmaster@ahci.org  SOC YouTube channel:  https://www.youtube.com/watch?v=GY4rLQJRAcM&amp;list=PL6lF8gWeCfKyHgu4A5RKl1SX7kH2BJrC-&amp;index=2    </vt:lpstr>
      <vt:lpstr>PowerPoint Presentation</vt:lpstr>
      <vt:lpstr>PowerPoint Presentation</vt:lpstr>
      <vt:lpstr>PowerPoint Presentation</vt:lpstr>
      <vt:lpstr>Resources </vt:lpstr>
      <vt:lpstr>PA Resources </vt:lpstr>
      <vt:lpstr>What can we do to help?</vt:lpstr>
      <vt:lpstr>Thank you!!  Stay Well!      </vt:lpstr>
    </vt:vector>
  </TitlesOfParts>
  <Company>Beaver County Behavioral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Suicide Team Leaders</dc:title>
  <dc:creator>Majors, Elisia</dc:creator>
  <cp:lastModifiedBy>Santoro, Stephanie</cp:lastModifiedBy>
  <cp:revision>528</cp:revision>
  <dcterms:created xsi:type="dcterms:W3CDTF">2020-05-08T17:48:17Z</dcterms:created>
  <dcterms:modified xsi:type="dcterms:W3CDTF">2022-02-25T17:39:35Z</dcterms:modified>
</cp:coreProperties>
</file>