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406" r:id="rId4"/>
    <p:sldId id="469" r:id="rId5"/>
    <p:sldId id="453" r:id="rId6"/>
    <p:sldId id="491" r:id="rId7"/>
    <p:sldId id="463" r:id="rId8"/>
    <p:sldId id="489" r:id="rId9"/>
    <p:sldId id="488" r:id="rId10"/>
    <p:sldId id="484" r:id="rId11"/>
    <p:sldId id="457" r:id="rId12"/>
    <p:sldId id="392" r:id="rId13"/>
    <p:sldId id="492" r:id="rId14"/>
    <p:sldId id="478" r:id="rId15"/>
    <p:sldId id="461" r:id="rId16"/>
    <p:sldId id="466" r:id="rId17"/>
    <p:sldId id="470" r:id="rId18"/>
    <p:sldId id="467" r:id="rId19"/>
    <p:sldId id="479" r:id="rId20"/>
    <p:sldId id="490" r:id="rId21"/>
    <p:sldId id="468" r:id="rId22"/>
    <p:sldId id="486" r:id="rId23"/>
    <p:sldId id="480" r:id="rId24"/>
    <p:sldId id="487" r:id="rId25"/>
    <p:sldId id="471" r:id="rId26"/>
    <p:sldId id="485" r:id="rId27"/>
    <p:sldId id="482" r:id="rId28"/>
    <p:sldId id="365" r:id="rId29"/>
    <p:sldId id="358" r:id="rId30"/>
    <p:sldId id="355" r:id="rId31"/>
    <p:sldId id="374" r:id="rId32"/>
    <p:sldId id="356" r:id="rId33"/>
    <p:sldId id="259" r:id="rId34"/>
    <p:sldId id="284" r:id="rId35"/>
    <p:sldId id="359" r:id="rId36"/>
    <p:sldId id="272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99FF"/>
    <a:srgbClr val="0066FF"/>
    <a:srgbClr val="FCF711"/>
    <a:srgbClr val="6600CC"/>
    <a:srgbClr val="26BCC2"/>
    <a:srgbClr val="26C6B8"/>
    <a:srgbClr val="20A497"/>
    <a:srgbClr val="B4B4B4"/>
    <a:srgbClr val="26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86356" autoAdjust="0"/>
  </p:normalViewPr>
  <p:slideViewPr>
    <p:cSldViewPr snapToGrid="0">
      <p:cViewPr varScale="1">
        <p:scale>
          <a:sx n="90" d="100"/>
          <a:sy n="90" d="100"/>
        </p:scale>
        <p:origin x="77" y="1046"/>
      </p:cViewPr>
      <p:guideLst/>
    </p:cSldViewPr>
  </p:slideViewPr>
  <p:outlineViewPr>
    <p:cViewPr>
      <p:scale>
        <a:sx n="33" d="100"/>
        <a:sy n="33" d="100"/>
      </p:scale>
      <p:origin x="0" y="-8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notesViewPr>
    <p:cSldViewPr snapToGrid="0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68FAD-13A1-4000-B759-42F78FD28A4D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19D5E-EEFE-42EE-B4FE-7F08D0DF0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9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0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5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2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5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9D5E-EEFE-42EE-B4FE-7F08D0DF0A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594B-09B4-4B0A-9CDA-43C7FEDE7580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9C8-37BC-435D-890E-5B5C4066700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C6A-D427-4C13-8B1F-23445ED1B30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36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0546-B5ED-47D9-BFE4-7FCA8EB5A9B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E5FC-7DCA-4E97-B4CC-21248B95C46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19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3CFE-DCE2-4BAA-B366-1AED4851D40A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5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EF81-1C43-4AFD-8AC0-96A6CF5D9EE1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29A8-A1DC-4399-829C-6DD5B6B45F1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83B3-00E5-40A9-8FFA-C570DC2EB01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F201-4531-49F6-99EE-076516E188F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3CA9-AB5F-4C19-96A4-0B99AD173626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010-16D1-4DEB-8C59-042AA371AC0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6B7-2765-485A-BCA7-57493B2CC61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59F1-E4E0-4D12-94EB-D2F7004FF9C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69C7-45A3-4CBE-859F-211AFB49C956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C4D-49B4-44C3-BE58-6309517880B1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E118-DF0E-48E8-87B8-6A90E5683084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7FE806-1C63-4ECA-B0B7-914BA92DD0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2" Type="http://schemas.openxmlformats.org/officeDocument/2006/relationships/hyperlink" Target="mailto:mscott@crscares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c-systemofcare.us1.list-manage.com/track/click?u=b1c1b1a38d657bf0a234ec2ea&amp;id=75f74b8c74&amp;e=7eb82693e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c-systemofcare.us1.list-manage.com/track/click?u=b1c1b1a38d657bf0a234ec2ea&amp;id=ce8bc1fe04&amp;e=7eb82693e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ZiBAs9d9oQdGj1qUZ4wiKfgxEmA2eEEgfvTGlHPk9M39b9A/viewfor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ventsuicidepa.org/trainings/all-trainings/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beaconhealthoptions.com/providers/beacon/important-tools/webinars/archiv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DKZZQif0q0YIqfBgkEGc4Q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c-systemofcare.org/trainin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Y4rLQJRAcM&amp;list=PL6lF8gWeCfKyHgu4A5RKl1SX7kH2BJrC-&amp;index=2" TargetMode="External"/><Relationship Id="rId5" Type="http://schemas.openxmlformats.org/officeDocument/2006/relationships/hyperlink" Target="mailto:SOCwebmaster@ahci.org" TargetMode="External"/><Relationship Id="rId4" Type="http://schemas.openxmlformats.org/officeDocument/2006/relationships/hyperlink" Target="http://www.bc-systemofcar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c-systemofcare.org/zero-suicid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agriculture.pa.gov/Food_Security/Pages/Resources.aspx" TargetMode="External"/><Relationship Id="rId7" Type="http://schemas.openxmlformats.org/officeDocument/2006/relationships/hyperlink" Target="https://www.pa.gov/guides/responding-to-covid-1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ma.maps.arcgis.com/apps/webappviewer/index.html?id=1a4c139769d646839e1549bcb6a668f1" TargetMode="External"/><Relationship Id="rId5" Type="http://schemas.openxmlformats.org/officeDocument/2006/relationships/hyperlink" Target="https://www.pa.gov/guides/unemployment-benefits/" TargetMode="External"/><Relationship Id="rId4" Type="http://schemas.openxmlformats.org/officeDocument/2006/relationships/hyperlink" Target="https://www.pa.gov/guides/mental-health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1.safelinks.protection.outlook.com/?url=https://u7061146.ct.sendgrid.net/ls/click?upn%3DTeZUXWpUv-2B6TCY38pVLo9gZAlSZj0NxzkXWlczIEGU-2BP-2FADF2fGSkhrvA8DSMBnFvxJk_KZT7OjZ-2B8mnM8VxXGWXmJPmyQdDzyzm5ZSkyxCmJLLHNSMUvwtSCoj98c0NbdMzNaMxm141-2BXEyGB4bFGTFPSbTmw9jBxrWRlioM1BPEg0QCwIGJKXIFGf0XQW7YHaQnWFsyVfellA6JzHr14zzoa-2B5MaiPrv4GLyqG8mPJtR13Sy8CQjI5aazTF2Uc157e7koLYduJEPw4ftCbWXjE6OuwADXyAAz9QC2NiEgR30iKZ1mRFLFjR2CC8Qg5Lsajhhy5zPeCBdel19dvdQBJqJaqNSiWSEKnRfxPYwfTSJf5U5O8N3-2BFEmzEcdt-2FF7-2BAf4AJhN-2B-2BsEQ1Zx9-2B98NCOBQ-3D-3D&amp;data=02|01|jhaubert@pa.gov|42989b1ea70149ab35d508d7f77a3642|418e284101284dd59b6c47fc5a9a1bde|0|0|637249977215133854&amp;sdata=gMNVI7C9yp0gvvqZ89xcSQPoiB86qDJBoEPfX3B%2BHKY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majors@bcbh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mailto:bpalmieri@ahci.org" TargetMode="External"/><Relationship Id="rId4" Type="http://schemas.openxmlformats.org/officeDocument/2006/relationships/hyperlink" Target="mailto:SSantoro@ahci.or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fsp.org/westernp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fpcbeaver.com/fpcbeaver.com/mentalhealthseminar" TargetMode="Externa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25" y="1424744"/>
            <a:ext cx="8667711" cy="1646302"/>
          </a:xfrm>
        </p:spPr>
        <p:txBody>
          <a:bodyPr/>
          <a:lstStyle/>
          <a:p>
            <a:r>
              <a:rPr lang="en-US" dirty="0"/>
              <a:t>Zero Suicide Team Leaders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675" y="4090022"/>
            <a:ext cx="2616530" cy="1096899"/>
          </a:xfrm>
        </p:spPr>
        <p:txBody>
          <a:bodyPr>
            <a:normAutofit/>
          </a:bodyPr>
          <a:lstStyle/>
          <a:p>
            <a:r>
              <a:rPr lang="en-US" sz="2400" dirty="0"/>
              <a:t>Beaver County </a:t>
            </a:r>
          </a:p>
          <a:p>
            <a:r>
              <a:rPr lang="en-US" sz="2400" dirty="0" smtClean="0"/>
              <a:t>3/25/2022</a:t>
            </a:r>
            <a:endParaRPr lang="en-US" sz="2400" dirty="0"/>
          </a:p>
        </p:txBody>
      </p:sp>
      <p:pic>
        <p:nvPicPr>
          <p:cNvPr id="5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90" y="2804160"/>
            <a:ext cx="3320953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98118"/>
              </p:ext>
            </p:extLst>
          </p:nvPr>
        </p:nvGraphicFramePr>
        <p:xfrm>
          <a:off x="886343" y="996094"/>
          <a:ext cx="7768475" cy="586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029101" imgH="3886068" progId="AcroExch.Document.DC">
                  <p:embed/>
                </p:oleObj>
              </mc:Choice>
              <mc:Fallback>
                <p:oleObj name="Acrobat Document" r:id="rId3" imgW="5029101" imgH="38860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343" y="996094"/>
                        <a:ext cx="7768475" cy="586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98763" y="73890"/>
            <a:ext cx="854363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Mental Health Association</a:t>
            </a:r>
          </a:p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Phoenix Drop In Center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6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20" y="153376"/>
            <a:ext cx="7650316" cy="9996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en-US" dirty="0"/>
              <a:t>YAP (Youth Ambassador Program)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7" y="2267243"/>
            <a:ext cx="2936736" cy="3017520"/>
          </a:xfrm>
          <a:prstGeom prst="rect">
            <a:avLst/>
          </a:prstGeom>
          <a:solidFill>
            <a:schemeClr val="bg1"/>
          </a:solidFill>
          <a:ln w="47625" cmpd="sng">
            <a:solidFill>
              <a:srgbClr val="92D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34303" y="1190680"/>
            <a:ext cx="7235085" cy="2862322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YAP </a:t>
            </a:r>
            <a:r>
              <a:rPr lang="en-US" dirty="0"/>
              <a:t>students are presenting at the DOH Health Equity Summit on April 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does YAP address mental health inequities?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YAP county-wide event scheduled April 20</a:t>
            </a:r>
            <a:r>
              <a:rPr lang="en-US" baseline="30000" dirty="0"/>
              <a:t>th</a:t>
            </a:r>
            <a:r>
              <a:rPr lang="en-US" dirty="0"/>
              <a:t>!!!!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Speakers include Listen Lucy and Caring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be seeking county partners to table and share resources with the youth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YAP students are planning MH Awareness and Acceptance events for their school districts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57D263-B25C-4392-A359-25D10632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77" y="3776003"/>
            <a:ext cx="549906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Other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836215"/>
            <a:ext cx="9260993" cy="1320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dirty="0" smtClean="0"/>
              <a:t>Annual Zero Suicide Initiative Survey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1203" y="1868966"/>
            <a:ext cx="4913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Look for the annual survey coming out soon. We will share the link as soon as it’s ready.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Please take the time to complete it in an effort to help support this initiative.  </a:t>
            </a:r>
            <a:endParaRPr lang="en-US" sz="2800" dirty="0"/>
          </a:p>
        </p:txBody>
      </p:sp>
      <p:pic>
        <p:nvPicPr>
          <p:cNvPr id="5" name="Picture 4" descr="Survey Images | Free Vectors, PNGs, Mockups &amp; Background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47" y="1868966"/>
            <a:ext cx="3918757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3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8" y="236557"/>
            <a:ext cx="5319095" cy="647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73" y="236557"/>
            <a:ext cx="5320145" cy="64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13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Garrett Lee Smith </a:t>
            </a:r>
            <a:br>
              <a:rPr lang="en-US" dirty="0"/>
            </a:br>
            <a:r>
              <a:rPr lang="en-US" dirty="0"/>
              <a:t>Youth Suicide Prevention Grant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898" y="1822278"/>
            <a:ext cx="4524994" cy="45842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67B081-0EAC-4150-A614-BA6C5B200BFD}"/>
              </a:ext>
            </a:extLst>
          </p:cNvPr>
          <p:cNvSpPr txBox="1"/>
          <p:nvPr/>
        </p:nvSpPr>
        <p:spPr>
          <a:xfrm>
            <a:off x="5508892" y="1990723"/>
            <a:ext cx="46634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Held on </a:t>
            </a:r>
            <a:r>
              <a:rPr lang="en-US" dirty="0" smtClean="0"/>
              <a:t>March 17th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Focused on the essential element: Lead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Beaver County was well represented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Behavioral Health Providers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Crisis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Vocational Supports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Housing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meeting </a:t>
            </a:r>
            <a:r>
              <a:rPr lang="en-US" dirty="0" smtClean="0"/>
              <a:t>April 21</a:t>
            </a:r>
            <a:r>
              <a:rPr lang="en-US" baseline="30000" dirty="0" smtClean="0"/>
              <a:t>st</a:t>
            </a:r>
            <a:r>
              <a:rPr lang="en-US" dirty="0" smtClean="0"/>
              <a:t> at </a:t>
            </a:r>
            <a:r>
              <a:rPr lang="en-US" dirty="0"/>
              <a:t>12pm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6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3DD81-9A53-4348-BBF9-8C2E64C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May- Mental Health ACCEPTANCE Month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DF8D2-2CAF-4649-B181-001135EE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/>
              <a:t>What is your organization going to do?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26F64-4F6D-477A-BEB1-B5A68BD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FC1CF4-ED7A-4076-B716-FAB7BC0B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11" y="2936422"/>
            <a:ext cx="5090800" cy="31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3DCF1-83C7-4E35-B0B9-7D5DF660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and Community Outreach and Education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D62F0F-5A76-4CD1-A3EA-3C86B441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Plans for May </a:t>
            </a:r>
          </a:p>
          <a:p>
            <a:pPr lvl="1"/>
            <a:r>
              <a:rPr lang="en-US" sz="2800" dirty="0"/>
              <a:t>Posters </a:t>
            </a:r>
          </a:p>
          <a:p>
            <a:pPr lvl="1"/>
            <a:r>
              <a:rPr lang="en-US" sz="2800" dirty="0"/>
              <a:t>Yard Signs </a:t>
            </a:r>
          </a:p>
          <a:p>
            <a:pPr lvl="1"/>
            <a:r>
              <a:rPr lang="en-US" sz="2800" dirty="0"/>
              <a:t>Trainings </a:t>
            </a:r>
          </a:p>
          <a:p>
            <a:pPr lvl="1"/>
            <a:r>
              <a:rPr lang="en-US" sz="2800" dirty="0"/>
              <a:t>Community Event </a:t>
            </a:r>
          </a:p>
          <a:p>
            <a:pPr marL="457200" lvl="1" indent="0">
              <a:buNone/>
            </a:pPr>
            <a:endParaRPr lang="en-US" sz="2800" dirty="0"/>
          </a:p>
          <a:p>
            <a:pPr marL="57150" indent="0">
              <a:buNone/>
            </a:pPr>
            <a:r>
              <a:rPr lang="en-US" sz="3000" dirty="0"/>
              <a:t>Want to join the committee?  </a:t>
            </a:r>
          </a:p>
          <a:p>
            <a:pPr lvl="1"/>
            <a:r>
              <a:rPr lang="en-US" sz="2800" dirty="0"/>
              <a:t>Contact Marcy Scott </a:t>
            </a:r>
            <a:r>
              <a:rPr lang="en-US" sz="2800" dirty="0">
                <a:hlinkClick r:id="rId2"/>
              </a:rPr>
              <a:t>mscott@crscares.org</a:t>
            </a:r>
            <a:r>
              <a:rPr lang="en-US" sz="2800" dirty="0"/>
              <a:t> or Elisia Majors </a:t>
            </a:r>
            <a:r>
              <a:rPr lang="en-US" sz="2800" dirty="0">
                <a:hlinkClick r:id="rId3"/>
              </a:rPr>
              <a:t>emajors@bcbh.org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5D774D-57DB-4F80-8D67-5ED4AFFD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6FAFC-6084-4C45-A52D-01834CB5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540"/>
          </a:xfrm>
        </p:spPr>
        <p:txBody>
          <a:bodyPr/>
          <a:lstStyle/>
          <a:p>
            <a:r>
              <a:rPr lang="en-US" b="1" dirty="0"/>
              <a:t>Beaver County Bounces Back!!!!!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1B2E55-5C4D-4433-BFD2-12089B50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3589"/>
            <a:ext cx="8596668" cy="4087811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Mental Health Acceptance and Wellness Event!!!!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/>
              <a:t>Mark your calendar!!!!  </a:t>
            </a:r>
          </a:p>
          <a:p>
            <a:pPr marL="400050" lvl="1" indent="0">
              <a:buNone/>
            </a:pPr>
            <a:r>
              <a:rPr lang="en-US" sz="2900" dirty="0" smtClean="0"/>
              <a:t>May 14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</a:t>
            </a:r>
            <a:r>
              <a:rPr lang="en-US" sz="2900" dirty="0"/>
              <a:t>from 11am-2pm </a:t>
            </a:r>
          </a:p>
          <a:p>
            <a:pPr marL="400050" lvl="1" indent="0">
              <a:buNone/>
            </a:pPr>
            <a:r>
              <a:rPr lang="en-US" sz="2900" dirty="0" smtClean="0"/>
              <a:t>Brady’s </a:t>
            </a:r>
            <a:r>
              <a:rPr lang="en-US" sz="2900" dirty="0"/>
              <a:t>Run Walking Trail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can you help? </a:t>
            </a:r>
          </a:p>
          <a:p>
            <a:r>
              <a:rPr lang="en-US" sz="2800" dirty="0"/>
              <a:t>	Donate raffle baskets</a:t>
            </a:r>
          </a:p>
          <a:p>
            <a:r>
              <a:rPr lang="en-US" sz="2800" dirty="0"/>
              <a:t>	Sign up to provide a resource and/or vendor tables </a:t>
            </a:r>
          </a:p>
          <a:p>
            <a:r>
              <a:rPr lang="en-US" sz="2800" dirty="0"/>
              <a:t> Help advertise and promote the event</a:t>
            </a:r>
          </a:p>
          <a:p>
            <a:r>
              <a:rPr lang="en-US" sz="2800" dirty="0"/>
              <a:t> Assist with day of activities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2E7F2A5-267E-4BD5-B439-1CB2072F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269F00-BF13-4C02-AF49-17B4C51EC62B}"/>
              </a:ext>
            </a:extLst>
          </p:cNvPr>
          <p:cNvSpPr txBox="1"/>
          <p:nvPr/>
        </p:nvSpPr>
        <p:spPr>
          <a:xfrm rot="20929679">
            <a:off x="7732016" y="2981587"/>
            <a:ext cx="2400631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Family fun activities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Games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Food trucks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Resources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Music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89" y="4510350"/>
            <a:ext cx="1330048" cy="19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20073"/>
            <a:ext cx="6613237" cy="660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608" y="4769176"/>
            <a:ext cx="1150717" cy="1729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4032" y="686411"/>
            <a:ext cx="2225963" cy="369332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SHARE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9350" y="2282091"/>
            <a:ext cx="2225963" cy="369332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PARTICIPATE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9349" y="3801012"/>
            <a:ext cx="2225963" cy="369332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VOLUNTEER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9349" y="5319933"/>
            <a:ext cx="2225963" cy="369332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3" y="1684075"/>
            <a:ext cx="9825203" cy="488654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Minutes   </a:t>
            </a:r>
          </a:p>
          <a:p>
            <a:r>
              <a:rPr lang="en-US" sz="2800" dirty="0" smtClean="0"/>
              <a:t>Crisis Data</a:t>
            </a:r>
            <a:endParaRPr lang="en-US" sz="2800" dirty="0"/>
          </a:p>
          <a:p>
            <a:r>
              <a:rPr lang="en-US" sz="2800" dirty="0"/>
              <a:t>Partner Updates </a:t>
            </a:r>
          </a:p>
          <a:p>
            <a:r>
              <a:rPr lang="en-US" sz="2800" dirty="0"/>
              <a:t>GLS Zero Suicide Learning Collaborative </a:t>
            </a:r>
          </a:p>
          <a:p>
            <a:r>
              <a:rPr lang="en-US" sz="2800" dirty="0"/>
              <a:t>May- Mental Health Awareness Month </a:t>
            </a:r>
            <a:endParaRPr lang="en-US" sz="2600" dirty="0"/>
          </a:p>
          <a:p>
            <a:r>
              <a:rPr lang="en-US" sz="2800" dirty="0"/>
              <a:t>Marketing and Community Outreach Team </a:t>
            </a:r>
          </a:p>
          <a:p>
            <a:r>
              <a:rPr lang="en-US" sz="2800" dirty="0"/>
              <a:t>Trainings </a:t>
            </a:r>
          </a:p>
          <a:p>
            <a:r>
              <a:rPr lang="en-US" sz="2800" dirty="0"/>
              <a:t>Next Meeting</a:t>
            </a:r>
          </a:p>
          <a:p>
            <a:r>
              <a:rPr lang="en-US" sz="2800" dirty="0"/>
              <a:t>Resources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942061" y="305949"/>
            <a:ext cx="1833428" cy="27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6744"/>
            <a:ext cx="8596668" cy="1320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smtClean="0"/>
              <a:t>TRAININGS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6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2E038D-DC8E-46ED-8D4D-3AB6675E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051"/>
            <a:ext cx="8596668" cy="765110"/>
          </a:xfrm>
        </p:spPr>
        <p:txBody>
          <a:bodyPr/>
          <a:lstStyle/>
          <a:p>
            <a:r>
              <a:rPr lang="en-US" dirty="0"/>
              <a:t>Upcoming Trainings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011EBE2-785E-44D0-879D-5FCA4DDC9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102161"/>
            <a:ext cx="5505503" cy="561115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1D4593-0036-4D4A-90C6-28B0461E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FF4009-40B2-42E0-8862-E7A750BF7961}"/>
              </a:ext>
            </a:extLst>
          </p:cNvPr>
          <p:cNvSpPr/>
          <p:nvPr/>
        </p:nvSpPr>
        <p:spPr>
          <a:xfrm>
            <a:off x="5772712" y="1867271"/>
            <a:ext cx="4736813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Additional information and registration information can be found on: </a:t>
            </a:r>
          </a:p>
          <a:p>
            <a:r>
              <a:rPr lang="en-US" dirty="0"/>
              <a:t>http://www.bc-systemofcare.org/training/</a:t>
            </a:r>
          </a:p>
        </p:txBody>
      </p:sp>
    </p:spTree>
    <p:extLst>
      <p:ext uri="{BB962C8B-B14F-4D97-AF65-F5344CB8AC3E}">
        <p14:creationId xmlns:p14="http://schemas.microsoft.com/office/powerpoint/2010/main" val="237299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76" y="416689"/>
            <a:ext cx="3824920" cy="540123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48474" y="-941376"/>
            <a:ext cx="5666880" cy="4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44625" y="1229176"/>
            <a:ext cx="3746038" cy="3813530"/>
          </a:xfrm>
        </p:spPr>
        <p:txBody>
          <a:bodyPr/>
          <a:lstStyle/>
          <a:p>
            <a:r>
              <a:rPr lang="en-US" dirty="0" smtClean="0"/>
              <a:t>Dr. Mandy Fauble will be coming back to the county virtually!  </a:t>
            </a:r>
          </a:p>
          <a:p>
            <a:r>
              <a:rPr lang="en-US" dirty="0" smtClean="0"/>
              <a:t>April 8</a:t>
            </a:r>
            <a:r>
              <a:rPr lang="en-US" baseline="30000" dirty="0" smtClean="0"/>
              <a:t>th</a:t>
            </a:r>
            <a:r>
              <a:rPr lang="en-US" dirty="0" smtClean="0"/>
              <a:t> from 1:30-3:30  </a:t>
            </a:r>
          </a:p>
          <a:p>
            <a:r>
              <a:rPr lang="en-US" dirty="0" smtClean="0"/>
              <a:t>Current data on anxiety and other stress related symptoms </a:t>
            </a:r>
          </a:p>
          <a:p>
            <a:r>
              <a:rPr lang="en-US" dirty="0" smtClean="0"/>
              <a:t>Impact of anxiety on day to day life </a:t>
            </a:r>
          </a:p>
          <a:p>
            <a:r>
              <a:rPr lang="en-US" dirty="0" smtClean="0"/>
              <a:t>Identify tools to manage anxious thoughts and behaviors </a:t>
            </a:r>
          </a:p>
          <a:p>
            <a:r>
              <a:rPr lang="en-US" dirty="0" smtClean="0"/>
              <a:t>Identify to assist other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4659" y="5300594"/>
            <a:ext cx="60960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Click here to register:   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://us02web.zoom.us/meeting/register/tZcldu-prjoqHNcBTTWU8-83GPvpHHAU9pRU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3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7830"/>
            <a:ext cx="6456218" cy="653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887" y="327479"/>
            <a:ext cx="2246889" cy="3377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45728" y="5762259"/>
            <a:ext cx="60960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Click here to register: </a:t>
            </a:r>
            <a:r>
              <a:rPr lang="en-US" dirty="0">
                <a:solidFill>
                  <a:srgbClr val="F2F2F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2F2F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US" u="sng" dirty="0">
                <a:solidFill>
                  <a:srgbClr val="C6D137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https://us02web.zoom.us/meeting/register/tZEkcuGvrz8jGNPUAXJtGTM3Xr4mrm3S0Ogr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62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3" y="1808016"/>
            <a:ext cx="3169226" cy="26081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Upcoming Beacon Health Options   Trainings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014" y="463204"/>
            <a:ext cx="7011400" cy="576072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5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EA9B4A6-BED7-4073-8A81-F637D55ED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99" y="175491"/>
            <a:ext cx="5293791" cy="6383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BAFBF4-D79C-414D-81A4-024953BC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47103D-F142-4F0B-A892-D7E262C0E420}"/>
              </a:ext>
            </a:extLst>
          </p:cNvPr>
          <p:cNvSpPr/>
          <p:nvPr/>
        </p:nvSpPr>
        <p:spPr>
          <a:xfrm>
            <a:off x="6419273" y="1785126"/>
            <a:ext cx="2854730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Register by clicking below link: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docs.google.com/forms/d/e/1FAIpQLSfZiBAs9d9oQdGj1qUZ4wiKfgxEmA2eEEgfvTGlHPk9M39b9A/viewform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8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90" y="189201"/>
            <a:ext cx="6514473" cy="65009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33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627031"/>
            <a:ext cx="8596668" cy="1170562"/>
          </a:xfrm>
          <a:solidFill>
            <a:schemeClr val="bg1">
              <a:lumMod val="95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Trainings Available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276" y="860026"/>
            <a:ext cx="2170364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0" y="1428438"/>
            <a:ext cx="1989132" cy="31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5318" y="5929433"/>
            <a:ext cx="435174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hlinkClick r:id="rId4"/>
            </a:endParaRPr>
          </a:p>
          <a:p>
            <a:pPr algn="ctr"/>
            <a:r>
              <a:rPr lang="en-US" sz="2000" dirty="0">
                <a:hlinkClick r:id="rId4"/>
              </a:rPr>
              <a:t>www.bc-systemofcare.org/training/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013" y="2798206"/>
            <a:ext cx="2246889" cy="337781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797593"/>
            <a:ext cx="8596667" cy="424376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QPR (Question, Persuade, and Refer)</a:t>
            </a:r>
          </a:p>
          <a:p>
            <a:pPr lvl="1"/>
            <a:r>
              <a:rPr lang="en-US" dirty="0"/>
              <a:t>Virtual or In-person </a:t>
            </a:r>
          </a:p>
          <a:p>
            <a:r>
              <a:rPr lang="en-US" dirty="0"/>
              <a:t>Youth QPR (Question, Persuade, and Refer)</a:t>
            </a:r>
          </a:p>
          <a:p>
            <a:pPr lvl="1"/>
            <a:r>
              <a:rPr lang="en-US" dirty="0"/>
              <a:t>Virtual or In-person </a:t>
            </a:r>
          </a:p>
          <a:p>
            <a:r>
              <a:rPr lang="en-US" dirty="0"/>
              <a:t>Mental Health First Aid </a:t>
            </a:r>
          </a:p>
          <a:p>
            <a:r>
              <a:rPr lang="en-US" dirty="0"/>
              <a:t>Youth Mental Health First Aid</a:t>
            </a:r>
          </a:p>
          <a:p>
            <a:pPr marL="0" indent="0">
              <a:buNone/>
            </a:pPr>
            <a:r>
              <a:rPr lang="en-US" dirty="0"/>
              <a:t>Archived trainings: </a:t>
            </a:r>
          </a:p>
          <a:p>
            <a:r>
              <a:rPr lang="en-US" dirty="0"/>
              <a:t> BC SOC Youtube:</a:t>
            </a:r>
          </a:p>
          <a:p>
            <a:pPr marL="685800" lvl="1"/>
            <a:r>
              <a:rPr lang="en-US" dirty="0">
                <a:hlinkClick r:id="rId6"/>
              </a:rPr>
              <a:t>https://www.youtube.com/channel/UCDKZZQif0q0YIqfBgkEGc4Q</a:t>
            </a:r>
            <a:r>
              <a:rPr lang="en-US" dirty="0"/>
              <a:t> </a:t>
            </a:r>
          </a:p>
          <a:p>
            <a:r>
              <a:rPr lang="en-US" dirty="0"/>
              <a:t>Beacon: </a:t>
            </a:r>
          </a:p>
          <a:p>
            <a:pPr lvl="1"/>
            <a:r>
              <a:rPr lang="en-US" dirty="0">
                <a:hlinkClick r:id="rId7"/>
              </a:rPr>
              <a:t>https://www.beaconhealthoptions.com/providers/beacon/important-tools/webinars/archive/</a:t>
            </a:r>
            <a:r>
              <a:rPr lang="en-US" dirty="0"/>
              <a:t> </a:t>
            </a:r>
          </a:p>
          <a:p>
            <a:r>
              <a:rPr lang="en-US" dirty="0"/>
              <a:t>Prevent Suicide PA: </a:t>
            </a:r>
          </a:p>
          <a:p>
            <a:pPr lvl="1"/>
            <a:r>
              <a:rPr lang="en-US" dirty="0">
                <a:hlinkClick r:id="rId8"/>
              </a:rPr>
              <a:t>https://www.preventsuicidepa.org/trainings/all-trainings/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85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/>
          </a:bodyPr>
          <a:lstStyle/>
          <a:p>
            <a:r>
              <a:rPr lang="en-US" sz="4000" b="1" dirty="0"/>
              <a:t>Next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967"/>
            <a:ext cx="8596668" cy="4247396"/>
          </a:xfrm>
        </p:spPr>
        <p:txBody>
          <a:bodyPr>
            <a:normAutofit/>
          </a:bodyPr>
          <a:lstStyle/>
          <a:p>
            <a:r>
              <a:rPr lang="en-US" sz="3600" b="1" dirty="0"/>
              <a:t>Date: </a:t>
            </a:r>
            <a:r>
              <a:rPr lang="en-US" sz="3600" b="1" dirty="0" smtClean="0"/>
              <a:t>April 22nd </a:t>
            </a:r>
            <a:r>
              <a:rPr lang="en-US" sz="3600" b="1" dirty="0"/>
              <a:t>at 1:30pm  </a:t>
            </a:r>
          </a:p>
          <a:p>
            <a:r>
              <a:rPr lang="en-US" sz="3600" b="1" dirty="0"/>
              <a:t>Zoom link will be sent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Diary School Office - Free vector graphic on Pixabay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6" y="3221866"/>
            <a:ext cx="4618182" cy="3184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6539597" y="3699717"/>
            <a:ext cx="695082" cy="10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6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onicles of the ShoeSquirrel: Jan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71415"/>
            <a:ext cx="3502979" cy="3931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08" y="1201946"/>
            <a:ext cx="5457514" cy="520454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Check out the website: 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http://www.bc-systemofcare.org/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Send updates to: </a:t>
            </a:r>
            <a:r>
              <a:rPr lang="en-US" sz="2800" b="1" dirty="0">
                <a:solidFill>
                  <a:schemeClr val="tx1"/>
                </a:solidFill>
                <a:hlinkClick r:id="rId5"/>
              </a:rPr>
              <a:t>SOCwebmaster@ahci.org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SOC YouTube channel: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>
                <a:hlinkClick r:id="rId6"/>
              </a:rPr>
              <a:t>https://www.youtube.com/watch?v=GY4rLQJRAcM&amp;list=PL6lF8gWeCfKyHgu4A5RKl1SX7kH2BJrC-&amp;index=2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10590109" y="5432228"/>
            <a:ext cx="810380" cy="1218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09" y="409805"/>
            <a:ext cx="940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94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218" y="611557"/>
            <a:ext cx="2246889" cy="3377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3" y="5767018"/>
            <a:ext cx="7779170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266" y="5863896"/>
            <a:ext cx="1103472" cy="542591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467217" y="4169230"/>
            <a:ext cx="2246889" cy="12772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02.25.22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PowerPoint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u="sng" kern="1200" dirty="0">
                <a:solidFill>
                  <a:srgbClr val="7030A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http://www.bc-systemofcare.org/zero-suicide/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use this PowerPoint as the minutes from last meeting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Vijay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493" y="611557"/>
            <a:ext cx="6442747" cy="4833210"/>
          </a:xfrm>
          <a:prstGeom prst="rect">
            <a:avLst/>
          </a:prstGeom>
          <a:noFill/>
          <a:ln w="57150">
            <a:solidFill>
              <a:srgbClr val="26BCC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7" y="772642"/>
            <a:ext cx="631821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735" y="150026"/>
            <a:ext cx="5396268" cy="6466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30</a:t>
            </a:fld>
            <a:endParaRPr lang="en-US" dirty="0"/>
          </a:p>
        </p:txBody>
      </p:sp>
      <p:pic>
        <p:nvPicPr>
          <p:cNvPr id="2050" name="Picture 2" descr="5 steps to self-care for parents in the New Year - WHY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Care Resources – COVID-19 Resource 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37560"/>
            <a:ext cx="31013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5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882" y="872134"/>
            <a:ext cx="928743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Resources </a:t>
            </a:r>
          </a:p>
        </p:txBody>
      </p:sp>
      <p:pic>
        <p:nvPicPr>
          <p:cNvPr id="1026" name="Picture 2" descr="How to Share WordPress Post Drafts Using Temporary Links | Elegant Themes 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91" y="2838440"/>
            <a:ext cx="59917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5406" y="3086655"/>
            <a:ext cx="2510118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Please share the following resources with anyone who can benefit </a:t>
            </a:r>
          </a:p>
        </p:txBody>
      </p:sp>
    </p:spTree>
    <p:extLst>
      <p:ext uri="{BB962C8B-B14F-4D97-AF65-F5344CB8AC3E}">
        <p14:creationId xmlns:p14="http://schemas.microsoft.com/office/powerpoint/2010/main" val="3062509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575008" y="361576"/>
            <a:ext cx="8751872" cy="578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Food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https://www.agriculture.pa.gov/Food_Security/Pages/Resources.aspx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Mental Health Resources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https://www.pa.gov/guides/mental-health/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Unemployment Benefits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https://www.pa.gov/guides/unemployment-benefits/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Testing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https://pema.maps.arcgis.com/apps/webappviewer/index.html?id=1a4c139769d646839e1549bcb6a668f1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/>
              <a:t>COVID Guidance and Resources </a:t>
            </a:r>
            <a:endParaRPr sz="24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https://www.pa.gov/guides/responding-to-covid-19/</a:t>
            </a:r>
            <a:r>
              <a:rPr lang="en-US" dirty="0"/>
              <a:t> </a:t>
            </a:r>
          </a:p>
          <a:p>
            <a:pPr marL="0" lvl="0" indent="0">
              <a:buSzPts val="1920"/>
              <a:buNone/>
            </a:pPr>
            <a:r>
              <a:rPr lang="en-US" sz="2400" b="1" dirty="0"/>
              <a:t>Help for Homeowners / Landlords / Renters</a:t>
            </a:r>
          </a:p>
          <a:p>
            <a:pPr lvl="0">
              <a:buSzPts val="1440"/>
              <a:buChar char="►"/>
            </a:pPr>
            <a:r>
              <a:rPr lang="en-US" u="sng" dirty="0">
                <a:solidFill>
                  <a:schemeClr val="hlink"/>
                </a:solidFill>
              </a:rPr>
              <a:t>https://www.consumerfinance.gov/coronavirus/mortgage-and-housing-assistance/renter-protections/find-help-with-rent-and-utilities/?utm_source=vanity&amp;utm_medium=outreach&amp;utm_campaign=renthelp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627" y="5361394"/>
            <a:ext cx="932769" cy="1268078"/>
          </a:xfrm>
          <a:prstGeom prst="rect">
            <a:avLst/>
          </a:prstGeom>
        </p:spPr>
      </p:pic>
      <p:sp>
        <p:nvSpPr>
          <p:cNvPr id="246" name="Google Shape;246;p33"/>
          <p:cNvSpPr txBox="1"/>
          <p:nvPr/>
        </p:nvSpPr>
        <p:spPr>
          <a:xfrm>
            <a:off x="6884290" y="1500588"/>
            <a:ext cx="3690852" cy="1754326"/>
          </a:xfrm>
          <a:prstGeom prst="rect">
            <a:avLst/>
          </a:prstGeom>
          <a:solidFill>
            <a:schemeClr val="bg1"/>
          </a:solidFill>
          <a:ln w="41275" cmpd="sng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 COVID Resources 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475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640"/>
            <a:ext cx="9655386" cy="5364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The Mental Health Support Line </a:t>
            </a:r>
          </a:p>
          <a:p>
            <a:r>
              <a:rPr lang="en-US" sz="2400" dirty="0"/>
              <a:t>Developed on April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r>
              <a:rPr lang="en-US" sz="2400" dirty="0"/>
              <a:t>Can be reached toll-free, 24/7 at 1-855-284-2494 from anywhere in PA.</a:t>
            </a:r>
          </a:p>
          <a:p>
            <a:pPr marL="0" indent="0">
              <a:buNone/>
            </a:pPr>
            <a:r>
              <a:rPr lang="en-US" sz="2400" b="1" u="sng" dirty="0"/>
              <a:t>Crisis Text Line </a:t>
            </a:r>
          </a:p>
          <a:p>
            <a:r>
              <a:rPr lang="en-US" sz="2400" dirty="0"/>
              <a:t>Text PA to 741-741 </a:t>
            </a:r>
          </a:p>
          <a:p>
            <a:pPr marL="0" indent="0">
              <a:buNone/>
            </a:pPr>
            <a:r>
              <a:rPr lang="en-US" sz="2400" b="1" u="sng" dirty="0"/>
              <a:t>PA Get Help Now Helpline </a:t>
            </a:r>
          </a:p>
          <a:p>
            <a:r>
              <a:rPr lang="en-US" sz="2400" dirty="0"/>
              <a:t>Can be reached toll-free at 1-800-662-HELP (4357).</a:t>
            </a:r>
          </a:p>
          <a:p>
            <a:r>
              <a:rPr lang="en-US" sz="2400" dirty="0"/>
              <a:t>A live chat option is also available online or via text message at 717-216-0905</a:t>
            </a:r>
          </a:p>
          <a:p>
            <a:pPr marL="0" indent="0" fontAlgn="base">
              <a:buNone/>
            </a:pPr>
            <a:r>
              <a:rPr lang="en-US" sz="2400" b="1" u="sng" dirty="0"/>
              <a:t>Warmline of Beaver County </a:t>
            </a:r>
          </a:p>
          <a:p>
            <a:pPr fontAlgn="base"/>
            <a:r>
              <a:rPr lang="en-US" sz="2400" dirty="0"/>
              <a:t>Can be reached at 1-877-775-WARM (9276) </a:t>
            </a:r>
          </a:p>
          <a:p>
            <a:pPr fontAlgn="base"/>
            <a:r>
              <a:rPr lang="en-US" sz="2400" dirty="0"/>
              <a:t>Hours of operation 6pm-9pm  </a:t>
            </a:r>
          </a:p>
          <a:p>
            <a:pPr marL="0" indent="0" fontAlgn="base">
              <a:buNone/>
            </a:pPr>
            <a:r>
              <a:rPr lang="en-US" sz="2400" b="1" u="sng" dirty="0"/>
              <a:t>UPMC Beaver County Crisis</a:t>
            </a:r>
          </a:p>
          <a:p>
            <a:pPr fontAlgn="base"/>
            <a:r>
              <a:rPr lang="en-US" sz="2400" dirty="0"/>
              <a:t>Can be reached toll-free, 24/7 at 1-800-400-6180</a:t>
            </a:r>
          </a:p>
          <a:p>
            <a:pPr fontAlgn="base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9837269" y="5354650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1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360714"/>
            <a:ext cx="9000066" cy="52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Many other resources also remain available to Pennsylvanians in need of support, including:</a:t>
            </a:r>
          </a:p>
          <a:p>
            <a:pPr lvl="1"/>
            <a:r>
              <a:rPr lang="en-US" sz="2400" dirty="0"/>
              <a:t>National Suicide Prevention Lifeline: 1-800-273-TALK (8255)</a:t>
            </a:r>
          </a:p>
          <a:p>
            <a:pPr lvl="1"/>
            <a:r>
              <a:rPr lang="en-US" sz="2400" dirty="0"/>
              <a:t>Línea Nacional de Prevención del Suicidio: 1-888-628-9454</a:t>
            </a:r>
          </a:p>
          <a:p>
            <a:pPr lvl="1"/>
            <a:r>
              <a:rPr lang="en-US" sz="2400" dirty="0"/>
              <a:t>Crisis Text Line: Text “PA” to 741-741</a:t>
            </a:r>
          </a:p>
          <a:p>
            <a:pPr lvl="1"/>
            <a:r>
              <a:rPr lang="en-US" sz="2400" dirty="0"/>
              <a:t>Safe2Say: 1-844-723-2729 or </a:t>
            </a:r>
            <a:r>
              <a:rPr lang="en-US" sz="2400" u="sng" dirty="0">
                <a:hlinkClick r:id="rId3"/>
              </a:rPr>
              <a:t>www.safe2saypa.org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Veteran Crisis Line: 1-800-273-TALK (8255) (Press 1)</a:t>
            </a:r>
          </a:p>
          <a:p>
            <a:pPr lvl="1"/>
            <a:r>
              <a:rPr lang="en-US" sz="2400" dirty="0"/>
              <a:t>Disaster Distress Helpline: 1-800-985-5990</a:t>
            </a:r>
          </a:p>
          <a:p>
            <a:pPr lvl="1"/>
            <a:r>
              <a:rPr lang="en-US" sz="2400" dirty="0"/>
              <a:t>Get Help Now Hotline (for substance use disorders): </a:t>
            </a:r>
          </a:p>
          <a:p>
            <a:pPr marL="457200" lvl="1" indent="0">
              <a:buNone/>
            </a:pPr>
            <a:r>
              <a:rPr lang="en-US" sz="2400" dirty="0"/>
              <a:t>1-800-662-4357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8887749" y="5292175"/>
            <a:ext cx="772505" cy="11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2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167"/>
            <a:ext cx="8596668" cy="473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E-mail us</a:t>
            </a:r>
            <a:r>
              <a:rPr lang="en-US" sz="3200" dirty="0"/>
              <a:t>:</a:t>
            </a:r>
          </a:p>
          <a:p>
            <a:r>
              <a:rPr lang="en-US" sz="2400" dirty="0"/>
              <a:t>Elisia Majors </a:t>
            </a:r>
          </a:p>
          <a:p>
            <a:r>
              <a:rPr lang="en-US" sz="2400" dirty="0">
                <a:hlinkClick r:id="rId3"/>
              </a:rPr>
              <a:t>emajors@bcbh.org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Stephanie Santoro</a:t>
            </a:r>
          </a:p>
          <a:p>
            <a:r>
              <a:rPr lang="en-US" sz="2400" dirty="0">
                <a:hlinkClick r:id="rId4"/>
              </a:rPr>
              <a:t>ssantoro@ahci.org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Bonnie Palmieri </a:t>
            </a:r>
          </a:p>
          <a:p>
            <a:r>
              <a:rPr lang="en-US" sz="2400" dirty="0">
                <a:hlinkClick r:id="rId5"/>
              </a:rPr>
              <a:t>bpalmieri@ahci.org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 descr="Raise a Green Dog!: Little things you can do to help the ...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27" y="738152"/>
            <a:ext cx="3177830" cy="5161957"/>
          </a:xfrm>
          <a:prstGeom prst="rect">
            <a:avLst/>
          </a:prstGeom>
          <a:effectLst>
            <a:softEdge rad="317500"/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0000">
            <a:off x="6425149" y="3469824"/>
            <a:ext cx="1046317" cy="1572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8057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andenberg observes Suicide Prevention Awareness Mon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65" y="130655"/>
            <a:ext cx="5198426" cy="67273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85" y="1820426"/>
            <a:ext cx="8596668" cy="253116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 </a:t>
            </a:r>
            <a:b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Well!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102" name="Picture 6" descr="May - Mental Health Awareness Month — Village Center for Holistic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6" y="2735492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36</a:t>
            </a:fld>
            <a:endParaRPr lang="en-US" dirty="0"/>
          </a:p>
        </p:txBody>
      </p:sp>
      <p:pic>
        <p:nvPicPr>
          <p:cNvPr id="9218" name="Picture 2" descr="Vandenberg observes Suicide Prevention Awareness Mon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50876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 smtClean="0"/>
              <a:t>Welcome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434" y="4315702"/>
            <a:ext cx="1330048" cy="1999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DD2BDE-E96B-4F78-AD4D-2E5B2694FFD9}"/>
              </a:ext>
            </a:extLst>
          </p:cNvPr>
          <p:cNvSpPr txBox="1"/>
          <p:nvPr/>
        </p:nvSpPr>
        <p:spPr>
          <a:xfrm>
            <a:off x="2704700" y="3199189"/>
            <a:ext cx="5306424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Maria Townsend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Zero Suicide Initiative</a:t>
            </a:r>
          </a:p>
          <a:p>
            <a:pPr algn="ctr"/>
            <a:r>
              <a:rPr lang="en-US" sz="2800" dirty="0" smtClean="0"/>
              <a:t>Crisis Prevention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1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50" y="1749897"/>
            <a:ext cx="8596668" cy="4474027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8000" dirty="0"/>
              <a:t>PARTNER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2541923"/>
            <a:ext cx="2246889" cy="33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98" y="711200"/>
            <a:ext cx="4679757" cy="729673"/>
          </a:xfrm>
        </p:spPr>
        <p:txBody>
          <a:bodyPr>
            <a:noAutofit/>
          </a:bodyPr>
          <a:lstStyle/>
          <a:p>
            <a:r>
              <a:rPr lang="en-US" sz="4800" dirty="0" smtClean="0"/>
              <a:t>Geneva College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599" y="2715492"/>
            <a:ext cx="8156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Mental Health First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3/19 - great </a:t>
            </a:r>
            <a:r>
              <a:rPr lang="en-US" sz="2000" dirty="0"/>
              <a:t>training </a:t>
            </a:r>
            <a:r>
              <a:rPr lang="en-US" sz="2000" dirty="0" smtClean="0"/>
              <a:t>on </a:t>
            </a:r>
            <a:r>
              <a:rPr lang="en-US" sz="2000" dirty="0"/>
              <a:t>campus. 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trainers </a:t>
            </a:r>
            <a:r>
              <a:rPr lang="en-US" sz="2000" dirty="0"/>
              <a:t>Kim Andrews and Kate </a:t>
            </a:r>
            <a:r>
              <a:rPr lang="en-US" sz="2000" dirty="0" smtClean="0"/>
              <a:t>Lowery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 </a:t>
            </a:r>
            <a:r>
              <a:rPr lang="en-US" sz="2000" dirty="0"/>
              <a:t>in </a:t>
            </a:r>
            <a:r>
              <a:rPr lang="en-US" sz="2000" dirty="0" smtClean="0"/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majority of the attendees were college students and </a:t>
            </a:r>
            <a:r>
              <a:rPr lang="en-US" sz="2000" dirty="0" smtClean="0"/>
              <a:t>4 </a:t>
            </a:r>
            <a:r>
              <a:rPr lang="en-US" sz="2000" dirty="0"/>
              <a:t>staff </a:t>
            </a:r>
            <a:r>
              <a:rPr lang="en-US" sz="2000" dirty="0" smtClean="0"/>
              <a:t>members</a:t>
            </a:r>
          </a:p>
          <a:p>
            <a:endParaRPr lang="en-US" sz="2000" dirty="0"/>
          </a:p>
          <a:p>
            <a:r>
              <a:rPr lang="en-US" sz="2000" dirty="0"/>
              <a:t> </a:t>
            </a:r>
            <a:r>
              <a:rPr lang="en-US" sz="2000" b="1" dirty="0" smtClean="0"/>
              <a:t>QPR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Hannah Broadway </a:t>
            </a:r>
            <a:r>
              <a:rPr lang="en-US" sz="2000" dirty="0" smtClean="0"/>
              <a:t>hosted virtual </a:t>
            </a:r>
            <a:r>
              <a:rPr lang="en-US" sz="2000" dirty="0"/>
              <a:t>QPR trainings this week for </a:t>
            </a:r>
            <a:r>
              <a:rPr lang="en-US" sz="2000" dirty="0" smtClean="0"/>
              <a:t>faculty/staff</a:t>
            </a:r>
            <a:r>
              <a:rPr lang="en-US" sz="2000" dirty="0"/>
              <a:t> 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Sessions were held on 3/22 and 3/24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around </a:t>
            </a:r>
            <a:r>
              <a:rPr lang="en-US" sz="2000" dirty="0"/>
              <a:t>20 registered between the two </a:t>
            </a:r>
            <a:r>
              <a:rPr lang="en-US" sz="2000" dirty="0" smtClean="0"/>
              <a:t>trainings</a:t>
            </a:r>
            <a:endParaRPr lang="en-US" sz="2000" dirty="0"/>
          </a:p>
        </p:txBody>
      </p:sp>
      <p:pic>
        <p:nvPicPr>
          <p:cNvPr id="5" name="Picture 4" descr="Category:Geneva Colleg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969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American Foundation for Suicide Prevention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77333" y="1909688"/>
            <a:ext cx="92517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Walks getting scheduled.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Pittsburgh, Robert Morris University, Chatham University, Waynesburg University, and Duquesne University. </a:t>
            </a:r>
            <a:endParaRPr kumimoji="0" lang="en-US" altLang="en-US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</a:pPr>
            <a:r>
              <a:rPr lang="en-US" altLang="en-US" sz="2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Scheduled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listed at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afsp.org/westernpa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None/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several presentations coming up in schools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Real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Teens and Mental Health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program.  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71" y="1328633"/>
            <a:ext cx="5943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20" y="546501"/>
            <a:ext cx="2951329" cy="8835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/>
              <a:t>MHA 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9621" y="1958756"/>
            <a:ext cx="4074496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or </a:t>
            </a:r>
            <a:r>
              <a:rPr lang="en-US" sz="3200" dirty="0">
                <a:solidFill>
                  <a:schemeClr val="bg1"/>
                </a:solidFill>
              </a:rPr>
              <a:t>Mental Health Acceptance </a:t>
            </a:r>
            <a:r>
              <a:rPr lang="en-US" sz="3200" dirty="0" smtClean="0">
                <a:solidFill>
                  <a:schemeClr val="bg1"/>
                </a:solidFill>
              </a:rPr>
              <a:t>Month: a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special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worship service at FPC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Beaver.   Tentatively scheduled for  5/22 in the evening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431" y="1511516"/>
            <a:ext cx="3965906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nnual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Prom on Wed. evening May 25</a:t>
            </a:r>
            <a:r>
              <a:rPr lang="en-US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from 6-8 PM at </a:t>
            </a:r>
            <a:r>
              <a:rPr lang="en-US" sz="3200" dirty="0"/>
              <a:t>Faith Community United Methodist </a:t>
            </a:r>
            <a:r>
              <a:rPr lang="en-US" sz="3200" dirty="0" smtClean="0"/>
              <a:t>Church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296" y="4171457"/>
            <a:ext cx="370004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April drop-in center calendar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Mystery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Trips are in full-swing.  They fill up fast, so please contact the MHA in early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April.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9441" y="546501"/>
            <a:ext cx="443485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Faith Presbyterian Church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890" y="3306503"/>
            <a:ext cx="1150717" cy="1729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9465" y="5082329"/>
            <a:ext cx="370740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Talk About Mental Health – April 23, 2022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896555" y="6041362"/>
            <a:ext cx="206338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(see next </a:t>
            </a:r>
            <a:r>
              <a:rPr lang="en-US" dirty="0" smtClean="0"/>
              <a:t>2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9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6-1C63-4ECA-B0B7-914BA92DD0D1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11225" y="196850"/>
          <a:ext cx="10006013" cy="643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5029101" imgH="3886068" progId="AcroExch.Document.DC">
                  <p:embed/>
                </p:oleObj>
              </mc:Choice>
              <mc:Fallback>
                <p:oleObj name="Acrobat Document" r:id="rId3" imgW="5029101" imgH="3886068" progId="AcroExch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196850"/>
                        <a:ext cx="10006013" cy="643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9919856" y="2858586"/>
            <a:ext cx="1237672" cy="1108362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" y="5934670"/>
            <a:ext cx="44057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PLEASE REGISTER at: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www.fpcbeaver.com/fpcbeaver.com/mentalhealthseminar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6B5B2"/>
      </a:accent1>
      <a:accent2>
        <a:srgbClr val="2D9584"/>
      </a:accent2>
      <a:accent3>
        <a:srgbClr val="7030A0"/>
      </a:accent3>
      <a:accent4>
        <a:srgbClr val="A82CD4"/>
      </a:accent4>
      <a:accent5>
        <a:srgbClr val="DBA7E7"/>
      </a:accent5>
      <a:accent6>
        <a:srgbClr val="40A6A6"/>
      </a:accent6>
      <a:hlink>
        <a:srgbClr val="67097D"/>
      </a:hlink>
      <a:folHlink>
        <a:srgbClr val="6709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8015</TotalTime>
  <Words>861</Words>
  <Application>Microsoft Office PowerPoint</Application>
  <PresentationFormat>Widescreen</PresentationFormat>
  <Paragraphs>245</Paragraphs>
  <Slides>36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Comic Sans MS</vt:lpstr>
      <vt:lpstr>Helvetica</vt:lpstr>
      <vt:lpstr>Times New Roman</vt:lpstr>
      <vt:lpstr>Trebuchet MS</vt:lpstr>
      <vt:lpstr>Vijaya</vt:lpstr>
      <vt:lpstr>Wingdings</vt:lpstr>
      <vt:lpstr>Wingdings 3</vt:lpstr>
      <vt:lpstr>Facet</vt:lpstr>
      <vt:lpstr>Acrobat Document</vt:lpstr>
      <vt:lpstr>Zero Suicide Team Leaders </vt:lpstr>
      <vt:lpstr>Today’s Agenda </vt:lpstr>
      <vt:lpstr>PowerPoint Presentation</vt:lpstr>
      <vt:lpstr>Welcome</vt:lpstr>
      <vt:lpstr>PARTNER UPDATES</vt:lpstr>
      <vt:lpstr>Geneva College</vt:lpstr>
      <vt:lpstr>American Foundation for Suicide Prevention </vt:lpstr>
      <vt:lpstr>MHA </vt:lpstr>
      <vt:lpstr>PowerPoint Presentation</vt:lpstr>
      <vt:lpstr>PowerPoint Presentation</vt:lpstr>
      <vt:lpstr>YAP (Youth Ambassador Program) </vt:lpstr>
      <vt:lpstr>Other Updates </vt:lpstr>
      <vt:lpstr>Annual Zero Suicide Initiative Survey</vt:lpstr>
      <vt:lpstr>PowerPoint Presentation</vt:lpstr>
      <vt:lpstr>Garrett Lee Smith  Youth Suicide Prevention Grant </vt:lpstr>
      <vt:lpstr>May- Mental Health ACCEPTANCE Month </vt:lpstr>
      <vt:lpstr>Marketing and Community Outreach and Education Team </vt:lpstr>
      <vt:lpstr>Beaver County Bounces Back!!!!! </vt:lpstr>
      <vt:lpstr>PowerPoint Presentation</vt:lpstr>
      <vt:lpstr>TRAININGS</vt:lpstr>
      <vt:lpstr>Upcoming Trainings </vt:lpstr>
      <vt:lpstr>PowerPoint Presentation</vt:lpstr>
      <vt:lpstr>PowerPoint Presentation</vt:lpstr>
      <vt:lpstr>Upcoming Beacon Health Options   Trainings </vt:lpstr>
      <vt:lpstr>PowerPoint Presentation</vt:lpstr>
      <vt:lpstr>PowerPoint Presentation</vt:lpstr>
      <vt:lpstr>Trainings Available </vt:lpstr>
      <vt:lpstr>Next meeting </vt:lpstr>
      <vt:lpstr>Check out the website:   http://www.bc-systemofcare.org/   Send updates to: SOCwebmaster@ahci.org  SOC YouTube channel:  https://www.youtube.com/watch?v=GY4rLQJRAcM&amp;list=PL6lF8gWeCfKyHgu4A5RKl1SX7kH2BJrC-&amp;index=2    </vt:lpstr>
      <vt:lpstr>PowerPoint Presentation</vt:lpstr>
      <vt:lpstr>PowerPoint Presentation</vt:lpstr>
      <vt:lpstr>PowerPoint Presentation</vt:lpstr>
      <vt:lpstr>Resources </vt:lpstr>
      <vt:lpstr>PA Resources </vt:lpstr>
      <vt:lpstr>What can we do to help?</vt:lpstr>
      <vt:lpstr>Thank you!!  Stay Well!      </vt:lpstr>
    </vt:vector>
  </TitlesOfParts>
  <Company>Beaver County Behavioral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Suicide Team Leaders</dc:title>
  <dc:creator>Majors, Elisia</dc:creator>
  <cp:lastModifiedBy>guest_user</cp:lastModifiedBy>
  <cp:revision>547</cp:revision>
  <dcterms:created xsi:type="dcterms:W3CDTF">2020-05-08T17:48:17Z</dcterms:created>
  <dcterms:modified xsi:type="dcterms:W3CDTF">2022-03-25T18:34:40Z</dcterms:modified>
</cp:coreProperties>
</file>