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sldIdLst>
    <p:sldId id="256" r:id="rId2"/>
    <p:sldId id="258" r:id="rId3"/>
    <p:sldId id="406" r:id="rId4"/>
    <p:sldId id="453" r:id="rId5"/>
    <p:sldId id="458" r:id="rId6"/>
    <p:sldId id="463" r:id="rId7"/>
    <p:sldId id="465" r:id="rId8"/>
    <p:sldId id="464" r:id="rId9"/>
    <p:sldId id="449" r:id="rId10"/>
    <p:sldId id="451" r:id="rId11"/>
    <p:sldId id="457" r:id="rId12"/>
    <p:sldId id="392" r:id="rId13"/>
    <p:sldId id="461" r:id="rId14"/>
    <p:sldId id="460" r:id="rId15"/>
    <p:sldId id="456" r:id="rId16"/>
    <p:sldId id="454" r:id="rId17"/>
    <p:sldId id="424" r:id="rId18"/>
    <p:sldId id="459" r:id="rId19"/>
    <p:sldId id="365" r:id="rId20"/>
    <p:sldId id="358" r:id="rId21"/>
    <p:sldId id="355" r:id="rId22"/>
    <p:sldId id="374" r:id="rId23"/>
    <p:sldId id="348" r:id="rId24"/>
    <p:sldId id="356" r:id="rId25"/>
    <p:sldId id="259" r:id="rId26"/>
    <p:sldId id="284" r:id="rId27"/>
    <p:sldId id="299" r:id="rId28"/>
    <p:sldId id="359" r:id="rId29"/>
    <p:sldId id="272"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6699FF"/>
    <a:srgbClr val="0066FF"/>
    <a:srgbClr val="FCF711"/>
    <a:srgbClr val="6600CC"/>
    <a:srgbClr val="26BCC2"/>
    <a:srgbClr val="26C6B8"/>
    <a:srgbClr val="20A497"/>
    <a:srgbClr val="B4B4B4"/>
    <a:srgbClr val="26A8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31" autoAdjust="0"/>
    <p:restoredTop sz="86356" autoAdjust="0"/>
  </p:normalViewPr>
  <p:slideViewPr>
    <p:cSldViewPr snapToGrid="0">
      <p:cViewPr varScale="1">
        <p:scale>
          <a:sx n="86" d="100"/>
          <a:sy n="86" d="100"/>
        </p:scale>
        <p:origin x="96" y="101"/>
      </p:cViewPr>
      <p:guideLst/>
    </p:cSldViewPr>
  </p:slideViewPr>
  <p:outlineViewPr>
    <p:cViewPr>
      <p:scale>
        <a:sx n="33" d="100"/>
        <a:sy n="33" d="100"/>
      </p:scale>
      <p:origin x="0" y="-8564"/>
    </p:cViewPr>
  </p:outlineViewPr>
  <p:notesTextViewPr>
    <p:cViewPr>
      <p:scale>
        <a:sx n="1" d="1"/>
        <a:sy n="1" d="1"/>
      </p:scale>
      <p:origin x="0" y="0"/>
    </p:cViewPr>
  </p:notesTextViewPr>
  <p:sorterViewPr>
    <p:cViewPr>
      <p:scale>
        <a:sx n="100" d="100"/>
        <a:sy n="100" d="100"/>
      </p:scale>
      <p:origin x="0" y="-4048"/>
    </p:cViewPr>
  </p:sorterViewPr>
  <p:notesViewPr>
    <p:cSldViewPr snapToGrid="0">
      <p:cViewPr varScale="1">
        <p:scale>
          <a:sx n="44" d="100"/>
          <a:sy n="44" d="100"/>
        </p:scale>
        <p:origin x="2064"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9168FAD-13A1-4000-B759-42F78FD28A4D}" type="datetimeFigureOut">
              <a:rPr lang="en-US" smtClean="0"/>
              <a:t>2/23/2022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8D19D5E-EEFE-42EE-B4FE-7F08D0DF0ADE}" type="slidenum">
              <a:rPr lang="en-US" smtClean="0"/>
              <a:t>‹#›</a:t>
            </a:fld>
            <a:endParaRPr lang="en-US" dirty="0"/>
          </a:p>
        </p:txBody>
      </p:sp>
    </p:spTree>
    <p:extLst>
      <p:ext uri="{BB962C8B-B14F-4D97-AF65-F5344CB8AC3E}">
        <p14:creationId xmlns:p14="http://schemas.microsoft.com/office/powerpoint/2010/main" val="3927060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1</a:t>
            </a:fld>
            <a:endParaRPr lang="en-US" dirty="0"/>
          </a:p>
        </p:txBody>
      </p:sp>
    </p:spTree>
    <p:extLst>
      <p:ext uri="{BB962C8B-B14F-4D97-AF65-F5344CB8AC3E}">
        <p14:creationId xmlns:p14="http://schemas.microsoft.com/office/powerpoint/2010/main" val="2777029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19D5E-EEFE-42EE-B4FE-7F08D0DF0ADE}" type="slidenum">
              <a:rPr lang="en-US" smtClean="0"/>
              <a:t>27</a:t>
            </a:fld>
            <a:endParaRPr lang="en-US" dirty="0"/>
          </a:p>
        </p:txBody>
      </p:sp>
    </p:spTree>
    <p:extLst>
      <p:ext uri="{BB962C8B-B14F-4D97-AF65-F5344CB8AC3E}">
        <p14:creationId xmlns:p14="http://schemas.microsoft.com/office/powerpoint/2010/main" val="1757071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28</a:t>
            </a:fld>
            <a:endParaRPr lang="en-US" dirty="0"/>
          </a:p>
        </p:txBody>
      </p:sp>
    </p:spTree>
    <p:extLst>
      <p:ext uri="{BB962C8B-B14F-4D97-AF65-F5344CB8AC3E}">
        <p14:creationId xmlns:p14="http://schemas.microsoft.com/office/powerpoint/2010/main" val="686091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29</a:t>
            </a:fld>
            <a:endParaRPr lang="en-US" dirty="0"/>
          </a:p>
        </p:txBody>
      </p:sp>
    </p:spTree>
    <p:extLst>
      <p:ext uri="{BB962C8B-B14F-4D97-AF65-F5344CB8AC3E}">
        <p14:creationId xmlns:p14="http://schemas.microsoft.com/office/powerpoint/2010/main" val="2994348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2</a:t>
            </a:fld>
            <a:endParaRPr lang="en-US" dirty="0"/>
          </a:p>
        </p:txBody>
      </p:sp>
    </p:spTree>
    <p:extLst>
      <p:ext uri="{BB962C8B-B14F-4D97-AF65-F5344CB8AC3E}">
        <p14:creationId xmlns:p14="http://schemas.microsoft.com/office/powerpoint/2010/main" val="651933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3</a:t>
            </a:fld>
            <a:endParaRPr lang="en-US" dirty="0"/>
          </a:p>
        </p:txBody>
      </p:sp>
    </p:spTree>
    <p:extLst>
      <p:ext uri="{BB962C8B-B14F-4D97-AF65-F5344CB8AC3E}">
        <p14:creationId xmlns:p14="http://schemas.microsoft.com/office/powerpoint/2010/main" val="970809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4</a:t>
            </a:fld>
            <a:endParaRPr lang="en-US" dirty="0"/>
          </a:p>
        </p:txBody>
      </p:sp>
    </p:spTree>
    <p:extLst>
      <p:ext uri="{BB962C8B-B14F-4D97-AF65-F5344CB8AC3E}">
        <p14:creationId xmlns:p14="http://schemas.microsoft.com/office/powerpoint/2010/main" val="950998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12</a:t>
            </a:fld>
            <a:endParaRPr lang="en-US" dirty="0"/>
          </a:p>
        </p:txBody>
      </p:sp>
    </p:spTree>
    <p:extLst>
      <p:ext uri="{BB962C8B-B14F-4D97-AF65-F5344CB8AC3E}">
        <p14:creationId xmlns:p14="http://schemas.microsoft.com/office/powerpoint/2010/main" val="3077552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20</a:t>
            </a:fld>
            <a:endParaRPr lang="en-US" dirty="0"/>
          </a:p>
        </p:txBody>
      </p:sp>
    </p:spTree>
    <p:extLst>
      <p:ext uri="{BB962C8B-B14F-4D97-AF65-F5344CB8AC3E}">
        <p14:creationId xmlns:p14="http://schemas.microsoft.com/office/powerpoint/2010/main" val="1673928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2053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25</a:t>
            </a:fld>
            <a:endParaRPr lang="en-US" dirty="0"/>
          </a:p>
        </p:txBody>
      </p:sp>
    </p:spTree>
    <p:extLst>
      <p:ext uri="{BB962C8B-B14F-4D97-AF65-F5344CB8AC3E}">
        <p14:creationId xmlns:p14="http://schemas.microsoft.com/office/powerpoint/2010/main" val="217653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26</a:t>
            </a:fld>
            <a:endParaRPr lang="en-US" dirty="0"/>
          </a:p>
        </p:txBody>
      </p:sp>
    </p:spTree>
    <p:extLst>
      <p:ext uri="{BB962C8B-B14F-4D97-AF65-F5344CB8AC3E}">
        <p14:creationId xmlns:p14="http://schemas.microsoft.com/office/powerpoint/2010/main" val="2124221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8A594B-09B4-4B0A-9CDA-43C7FEDE7580}" type="datetime1">
              <a:rPr lang="en-US" smtClean="0"/>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111519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21B9C8-37BC-435D-890E-5B5C40667008}" type="datetime1">
              <a:rPr lang="en-US" smtClean="0"/>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260333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EA7C6A-D427-4C13-8B1F-23445ED1B30D}" type="datetime1">
              <a:rPr lang="en-US" smtClean="0"/>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99364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1A0546-B5ED-47D9-BFE4-7FCA8EB5A9BD}" type="datetime1">
              <a:rPr lang="en-US" smtClean="0"/>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169783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A9E5FC-7DCA-4E97-B4CC-21248B95C46E}" type="datetime1">
              <a:rPr lang="en-US" smtClean="0"/>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86919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883CFE-DCE2-4BAA-B366-1AED4851D40A}" type="datetime1">
              <a:rPr lang="en-US" smtClean="0"/>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826550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54EF81-1C43-4AFD-8AC0-96A6CF5D9EE1}" type="datetime1">
              <a:rPr lang="en-US" smtClean="0"/>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481453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F429A8-A1DC-4399-829C-6DD5B6B45F17}" type="datetime1">
              <a:rPr lang="en-US" smtClean="0"/>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38109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9383B3-00E5-40A9-8FFA-C570DC2EB017}" type="datetime1">
              <a:rPr lang="en-US" smtClean="0"/>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41196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E3F201-4531-49F6-99EE-076516E188F4}" type="datetime1">
              <a:rPr lang="en-US" smtClean="0"/>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63594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A53CA9-AB5F-4C19-96A4-0B99AD173626}" type="datetime1">
              <a:rPr lang="en-US" smtClean="0"/>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298651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451010-16D1-4DEB-8C59-042AA371AC0F}" type="datetime1">
              <a:rPr lang="en-US" smtClean="0"/>
              <a:t>2/23/2022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698486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0E26B7-2765-485A-BCA7-57493B2CC617}" type="datetime1">
              <a:rPr lang="en-US" smtClean="0"/>
              <a:t>2/23/2022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2193757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259F1-E4E0-4D12-94EB-D2F7004FF9CE}" type="datetime1">
              <a:rPr lang="en-US" smtClean="0"/>
              <a:t>2/23/2022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2568756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8169C7-45A3-4CBE-859F-211AFB49C956}" type="datetime1">
              <a:rPr lang="en-US" smtClean="0"/>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835036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3BEC4D-49B4-44C3-BE58-6309517880B1}" type="datetime1">
              <a:rPr lang="en-US" smtClean="0"/>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2204223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3EE118-DF0E-48E8-87B8-6A90E5683084}" type="datetime1">
              <a:rPr lang="en-US" smtClean="0"/>
              <a:t>2/23/2022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D7FE806-1C63-4ECA-B0B7-914BA92DD0D1}" type="slidenum">
              <a:rPr lang="en-US" smtClean="0"/>
              <a:t>‹#›</a:t>
            </a:fld>
            <a:endParaRPr lang="en-US" dirty="0"/>
          </a:p>
        </p:txBody>
      </p:sp>
    </p:spTree>
    <p:extLst>
      <p:ext uri="{BB962C8B-B14F-4D97-AF65-F5344CB8AC3E}">
        <p14:creationId xmlns:p14="http://schemas.microsoft.com/office/powerpoint/2010/main" val="167988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mailto:emajors@bcbh.org"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hyperlink" Target="https://www.preventsuicidepa.org/trainings/all-trainings/" TargetMode="External"/><Relationship Id="rId3" Type="http://schemas.openxmlformats.org/officeDocument/2006/relationships/image" Target="../media/image22.png"/><Relationship Id="rId7" Type="http://schemas.openxmlformats.org/officeDocument/2006/relationships/hyperlink" Target="https://www.beaconhealthoptions.com/providers/beacon/important-tools/webinars/archive/"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s://www.youtube.com/channel/UCDKZZQif0q0YIqfBgkEGc4Q" TargetMode="External"/><Relationship Id="rId5" Type="http://schemas.openxmlformats.org/officeDocument/2006/relationships/image" Target="../media/image2.png"/><Relationship Id="rId4" Type="http://schemas.openxmlformats.org/officeDocument/2006/relationships/hyperlink" Target="http://www.bc-systemofcare.org/trainin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us02web.zoom.us/meeting/register/tZ0kd-usrD4qH9boAwAZYCuinmbSytsTMOij"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gif"/><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youtube.com/watch?v=GY4rLQJRAcM&amp;list=PL6lF8gWeCfKyHgu4A5RKl1SX7kH2BJrC-&amp;index=2" TargetMode="External"/><Relationship Id="rId5" Type="http://schemas.openxmlformats.org/officeDocument/2006/relationships/hyperlink" Target="mailto:SOCwebmaster@ahci.org" TargetMode="External"/><Relationship Id="rId4" Type="http://schemas.openxmlformats.org/officeDocument/2006/relationships/hyperlink" Target="http://www.bc-systemofcare.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www.agriculture.pa.gov/Food_Security/Pages/Resources.aspx" TargetMode="External"/><Relationship Id="rId7" Type="http://schemas.openxmlformats.org/officeDocument/2006/relationships/hyperlink" Target="https://www.pa.gov/guides/responding-to-covid-1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pema.maps.arcgis.com/apps/webappviewer/index.html?id=1a4c139769d646839e1549bcb6a668f1" TargetMode="External"/><Relationship Id="rId5" Type="http://schemas.openxmlformats.org/officeDocument/2006/relationships/hyperlink" Target="https://www.pa.gov/guides/unemployment-benefits/" TargetMode="External"/><Relationship Id="rId4" Type="http://schemas.openxmlformats.org/officeDocument/2006/relationships/hyperlink" Target="https://www.pa.gov/guides/mental-health/"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gcc01.safelinks.protection.outlook.com/?url=https://u7061146.ct.sendgrid.net/ls/click?upn%3DTeZUXWpUv-2B6TCY38pVLo9gZAlSZj0NxzkXWlczIEGU-2BP-2FADF2fGSkhrvA8DSMBnFvxJk_KZT7OjZ-2B8mnM8VxXGWXmJPmyQdDzyzm5ZSkyxCmJLLHNSMUvwtSCoj98c0NbdMzNaMxm141-2BXEyGB4bFGTFPSbTmw9jBxrWRlioM1BPEg0QCwIGJKXIFGf0XQW7YHaQnWFsyVfellA6JzHr14zzoa-2B5MaiPrv4GLyqG8mPJtR13Sy8CQjI5aazTF2Uc157e7koLYduJEPw4ftCbWXjE6OuwADXyAAz9QC2NiEgR30iKZ1mRFLFjR2CC8Qg5Lsajhhy5zPeCBdel19dvdQBJqJaqNSiWSEKnRfxPYwfTSJf5U5O8N3-2BFEmzEcdt-2FF7-2BAf4AJhN-2B-2BsEQ1Zx9-2B98NCOBQ-3D-3D&amp;data=02|01|jhaubert@pa.gov|42989b1ea70149ab35d508d7f77a3642|418e284101284dd59b6c47fc5a9a1bde|0|0|637249977215133854&amp;sdata=gMNVI7C9yp0gvvqZ89xcSQPoiB86qDJBoEPfX3B%2BHKY%3D&amp;reserved=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www.cdc.gov/coronavirus/2019-ncov/daily-life-coping/managing-stress-anxiety.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psychhub.com/covid-19" TargetMode="External"/><Relationship Id="rId4" Type="http://schemas.openxmlformats.org/officeDocument/2006/relationships/hyperlink" Target="https://mhanational.org/covid19"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emajors@bcbh.org" TargetMode="External"/><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hyperlink" Target="mailto:bpalmieri@ahci.org" TargetMode="External"/><Relationship Id="rId4" Type="http://schemas.openxmlformats.org/officeDocument/2006/relationships/hyperlink" Target="mailto:SSantoro@ahci.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bc-systemofcare.org/zero-suicide/"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mailto:sarah.saucier@va.gov"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nkprotect.cudasvc.com/url?a=https%3a%2f%2fwihc1.attendease.com%2f&amp;c=E,1,oK7qw0QZZWeiReAdMAKRqu1xCDY_kivenqcD-FY5maAAhcgbXeo3d3BB0Umm1ntgAtvg3Ckl88ZS5lbtXweK0AYzhryy0QwT96yiYW_EtTOZ&amp;typo=1" TargetMode="External"/><Relationship Id="rId2" Type="http://schemas.openxmlformats.org/officeDocument/2006/relationships/hyperlink" Target="https://linkprotect.cudasvc.com/url?a=https%3a%2f%2fpastatecapitol2022.attendease.com%2f&amp;c=E,1,AhWtFI6OEVJMrCVF3RtqWwNj3owj06wkHWFnhLQhA3zWxd3jSzYOYMrGLpZgCfv1zDPIsJ9tMzFE4ZHyMt91kvsM2DmXBGS_j026Ti3x&amp;typo=1" TargetMode="External"/><Relationship Id="rId1" Type="http://schemas.openxmlformats.org/officeDocument/2006/relationships/slideLayout" Target="../slideLayouts/slideLayout2.xml"/><Relationship Id="rId5" Type="http://schemas.openxmlformats.org/officeDocument/2006/relationships/hyperlink" Target="https://linkprotect.cudasvc.com/url?a=https%3a%2f%2fafsp.org%2fwesternpa&amp;c=E,1,1hewwDTPwFuDpec0oa4NALhUNXrAPOUVmKmUIt9pKmDfBPptO6Mr0lQgaRk_Ii3bQtH1tpHLrm-hTlTGTmQ1DWJpmOO63bv_mF4_-P83pJpfUQ,,&amp;typo=1" TargetMode="External"/><Relationship Id="rId4" Type="http://schemas.openxmlformats.org/officeDocument/2006/relationships/hyperlink" Target="https://linkprotect.cudasvc.com/url?a=https%3a%2f%2fwpa101vol222.attendease.com%2f&amp;c=E,1,rb_hhPjONFmyAe_t5nvnug5jtIRJJpzqzliLdl-iGhB4YGtvPXH_T65O3OZtT8jRToS0JIGOzgtKB3K09q7CMab-pZqHd4nLuHNZDz6a_q26o-Zh&amp;typo=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info@centerfordairyexcellence.org" TargetMode="External"/><Relationship Id="rId2" Type="http://schemas.openxmlformats.org/officeDocument/2006/relationships/hyperlink" Target="https://protect-us.mimecast.com/s/qgPSCwpEkBHvpQ8g7uVP8Fn?domain=centerfordairyexcellence.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ornerstonebeaver.org/resources/?fbclid=IwAR1d_puq2xkkKu_kuAOJp-Q_87PJr8YRTarwOyR8qMfzJuRfFUECPZx3edk"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0225" y="1424744"/>
            <a:ext cx="8667711" cy="1646302"/>
          </a:xfrm>
        </p:spPr>
        <p:txBody>
          <a:bodyPr/>
          <a:lstStyle/>
          <a:p>
            <a:r>
              <a:rPr lang="en-US" dirty="0"/>
              <a:t>Zero Suicide Team Leaders </a:t>
            </a:r>
          </a:p>
        </p:txBody>
      </p:sp>
      <p:sp>
        <p:nvSpPr>
          <p:cNvPr id="3" name="Subtitle 2"/>
          <p:cNvSpPr>
            <a:spLocks noGrp="1"/>
          </p:cNvSpPr>
          <p:nvPr>
            <p:ph type="subTitle" idx="1"/>
          </p:nvPr>
        </p:nvSpPr>
        <p:spPr>
          <a:xfrm>
            <a:off x="7012675" y="4090022"/>
            <a:ext cx="2616530" cy="1096899"/>
          </a:xfrm>
        </p:spPr>
        <p:txBody>
          <a:bodyPr>
            <a:normAutofit/>
          </a:bodyPr>
          <a:lstStyle/>
          <a:p>
            <a:r>
              <a:rPr lang="en-US" sz="2400" dirty="0"/>
              <a:t>Beaver County </a:t>
            </a:r>
          </a:p>
          <a:p>
            <a:r>
              <a:rPr lang="en-US" sz="2400" dirty="0" smtClean="0"/>
              <a:t>1/28/2022</a:t>
            </a:r>
            <a:endParaRPr lang="en-US" sz="2400" dirty="0"/>
          </a:p>
        </p:txBody>
      </p:sp>
      <p:pic>
        <p:nvPicPr>
          <p:cNvPr id="5" name="Picture 4" descr="Vandenberg observes Suicide Prevention Awareness Month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2990" y="2804160"/>
            <a:ext cx="3320953" cy="429768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82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83" y="409084"/>
            <a:ext cx="8596668" cy="1320800"/>
          </a:xfrm>
        </p:spPr>
        <p:txBody>
          <a:bodyPr/>
          <a:lstStyle/>
          <a:p>
            <a:r>
              <a:rPr lang="en-US" b="1" dirty="0" smtClean="0"/>
              <a:t>Food Resources </a:t>
            </a:r>
            <a:endParaRPr lang="en-US" b="1" dirty="0"/>
          </a:p>
        </p:txBody>
      </p:sp>
      <p:sp>
        <p:nvSpPr>
          <p:cNvPr id="4" name="Slide Number Placeholder 3"/>
          <p:cNvSpPr>
            <a:spLocks noGrp="1"/>
          </p:cNvSpPr>
          <p:nvPr>
            <p:ph type="sldNum" sz="quarter" idx="12"/>
          </p:nvPr>
        </p:nvSpPr>
        <p:spPr/>
        <p:txBody>
          <a:bodyPr/>
          <a:lstStyle/>
          <a:p>
            <a:fld id="{5D7FE806-1C63-4ECA-B0B7-914BA92DD0D1}" type="slidenum">
              <a:rPr lang="en-US" smtClean="0"/>
              <a:t>10</a:t>
            </a:fld>
            <a:endParaRPr lang="en-US" dirty="0"/>
          </a:p>
        </p:txBody>
      </p:sp>
      <p:pic>
        <p:nvPicPr>
          <p:cNvPr id="7" name="Picture 6"/>
          <p:cNvPicPr>
            <a:picLocks noChangeAspect="1"/>
          </p:cNvPicPr>
          <p:nvPr/>
        </p:nvPicPr>
        <p:blipFill>
          <a:blip r:embed="rId2"/>
          <a:stretch>
            <a:fillRect/>
          </a:stretch>
        </p:blipFill>
        <p:spPr>
          <a:xfrm>
            <a:off x="839493" y="1505010"/>
            <a:ext cx="8596105" cy="3883489"/>
          </a:xfrm>
          <a:prstGeom prst="rect">
            <a:avLst/>
          </a:prstGeom>
        </p:spPr>
      </p:pic>
      <p:pic>
        <p:nvPicPr>
          <p:cNvPr id="8" name="Picture 7"/>
          <p:cNvPicPr>
            <a:picLocks noChangeAspect="1"/>
          </p:cNvPicPr>
          <p:nvPr/>
        </p:nvPicPr>
        <p:blipFill>
          <a:blip r:embed="rId3"/>
          <a:stretch>
            <a:fillRect/>
          </a:stretch>
        </p:blipFill>
        <p:spPr>
          <a:xfrm>
            <a:off x="963546" y="1031253"/>
            <a:ext cx="4185503" cy="4568285"/>
          </a:xfrm>
          <a:prstGeom prst="rect">
            <a:avLst/>
          </a:prstGeom>
          <a:ln w="25400">
            <a:solidFill>
              <a:schemeClr val="accent1"/>
            </a:solidFill>
          </a:ln>
        </p:spPr>
      </p:pic>
      <p:pic>
        <p:nvPicPr>
          <p:cNvPr id="9" name="Picture 8"/>
          <p:cNvPicPr>
            <a:picLocks noChangeAspect="1"/>
          </p:cNvPicPr>
          <p:nvPr/>
        </p:nvPicPr>
        <p:blipFill>
          <a:blip r:embed="rId4"/>
          <a:stretch>
            <a:fillRect/>
          </a:stretch>
        </p:blipFill>
        <p:spPr>
          <a:xfrm>
            <a:off x="5500707" y="1031253"/>
            <a:ext cx="3850717" cy="4572000"/>
          </a:xfrm>
          <a:prstGeom prst="rect">
            <a:avLst/>
          </a:prstGeom>
          <a:ln w="34925">
            <a:solidFill>
              <a:schemeClr val="accent1"/>
            </a:solidFill>
          </a:ln>
        </p:spPr>
      </p:pic>
      <p:sp>
        <p:nvSpPr>
          <p:cNvPr id="10" name="Rectangle 9"/>
          <p:cNvSpPr/>
          <p:nvPr/>
        </p:nvSpPr>
        <p:spPr>
          <a:xfrm>
            <a:off x="1447800" y="5760156"/>
            <a:ext cx="6096000"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r>
              <a:rPr lang="en-US" dirty="0" smtClean="0"/>
              <a:t>To print:  http</a:t>
            </a:r>
            <a:r>
              <a:rPr lang="en-US" dirty="0"/>
              <a:t>://www.bc-systemofcare.org/meal-schedule-food-pantries/</a:t>
            </a:r>
          </a:p>
        </p:txBody>
      </p:sp>
    </p:spTree>
    <p:extLst>
      <p:ext uri="{BB962C8B-B14F-4D97-AF65-F5344CB8AC3E}">
        <p14:creationId xmlns:p14="http://schemas.microsoft.com/office/powerpoint/2010/main" val="1437206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9806"/>
          </a:xfrm>
        </p:spPr>
        <p:txBody>
          <a:bodyPr/>
          <a:lstStyle/>
          <a:p>
            <a:r>
              <a:rPr lang="en-US" dirty="0" smtClean="0"/>
              <a:t>YAP (Youth Ambassador Program) </a:t>
            </a:r>
            <a:endParaRPr lang="en-US" dirty="0"/>
          </a:p>
        </p:txBody>
      </p:sp>
      <p:pic>
        <p:nvPicPr>
          <p:cNvPr id="5" name="Content Placeholder 4"/>
          <p:cNvPicPr>
            <a:picLocks noGrp="1" noChangeAspect="1"/>
          </p:cNvPicPr>
          <p:nvPr>
            <p:ph idx="1"/>
          </p:nvPr>
        </p:nvPicPr>
        <p:blipFill>
          <a:blip r:embed="rId2"/>
          <a:stretch>
            <a:fillRect/>
          </a:stretch>
        </p:blipFill>
        <p:spPr>
          <a:xfrm>
            <a:off x="548144" y="1432533"/>
            <a:ext cx="3824851" cy="5120640"/>
          </a:xfrm>
          <a:prstGeom prst="rect">
            <a:avLst/>
          </a:prstGeom>
          <a:ln w="57150" cmpd="sng">
            <a:solidFill>
              <a:srgbClr val="92D050"/>
            </a:solidFill>
          </a:ln>
        </p:spPr>
      </p:pic>
      <p:sp>
        <p:nvSpPr>
          <p:cNvPr id="4" name="Slide Number Placeholder 3"/>
          <p:cNvSpPr>
            <a:spLocks noGrp="1"/>
          </p:cNvSpPr>
          <p:nvPr>
            <p:ph type="sldNum" sz="quarter" idx="12"/>
          </p:nvPr>
        </p:nvSpPr>
        <p:spPr/>
        <p:txBody>
          <a:bodyPr/>
          <a:lstStyle/>
          <a:p>
            <a:fld id="{5D7FE806-1C63-4ECA-B0B7-914BA92DD0D1}" type="slidenum">
              <a:rPr lang="en-US" smtClean="0"/>
              <a:t>11</a:t>
            </a:fld>
            <a:endParaRPr lang="en-US" dirty="0"/>
          </a:p>
        </p:txBody>
      </p:sp>
      <p:pic>
        <p:nvPicPr>
          <p:cNvPr id="7" name="Picture 6"/>
          <p:cNvPicPr>
            <a:picLocks noChangeAspect="1"/>
          </p:cNvPicPr>
          <p:nvPr/>
        </p:nvPicPr>
        <p:blipFill>
          <a:blip r:embed="rId3"/>
          <a:stretch>
            <a:fillRect/>
          </a:stretch>
        </p:blipFill>
        <p:spPr>
          <a:xfrm>
            <a:off x="9107545" y="770500"/>
            <a:ext cx="2936736" cy="3017520"/>
          </a:xfrm>
          <a:prstGeom prst="rect">
            <a:avLst/>
          </a:prstGeom>
          <a:solidFill>
            <a:schemeClr val="bg1"/>
          </a:solidFill>
          <a:ln w="47625" cmpd="sng">
            <a:solidFill>
              <a:srgbClr val="92D050"/>
            </a:solidFill>
          </a:ln>
        </p:spPr>
      </p:pic>
      <p:pic>
        <p:nvPicPr>
          <p:cNvPr id="9" name="Picture 8"/>
          <p:cNvPicPr>
            <a:picLocks noChangeAspect="1"/>
          </p:cNvPicPr>
          <p:nvPr/>
        </p:nvPicPr>
        <p:blipFill>
          <a:blip r:embed="rId4"/>
          <a:stretch>
            <a:fillRect/>
          </a:stretch>
        </p:blipFill>
        <p:spPr>
          <a:xfrm>
            <a:off x="4728457" y="3909726"/>
            <a:ext cx="5499069" cy="2755631"/>
          </a:xfrm>
          <a:prstGeom prst="rect">
            <a:avLst/>
          </a:prstGeom>
        </p:spPr>
      </p:pic>
      <p:sp>
        <p:nvSpPr>
          <p:cNvPr id="10" name="TextBox 9"/>
          <p:cNvSpPr txBox="1"/>
          <p:nvPr/>
        </p:nvSpPr>
        <p:spPr>
          <a:xfrm>
            <a:off x="4681435" y="1357989"/>
            <a:ext cx="4244355" cy="2308324"/>
          </a:xfrm>
          <a:prstGeom prst="rect">
            <a:avLst/>
          </a:prstGeom>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dirty="0" smtClean="0"/>
              <a:t>We has been busy visiting different school districts helping them re-establish YAP</a:t>
            </a:r>
          </a:p>
          <a:p>
            <a:pPr marL="285750" indent="-285750">
              <a:buFont typeface="Arial" panose="020B0604020202020204" pitchFamily="34" charset="0"/>
              <a:buChar char="•"/>
            </a:pPr>
            <a:r>
              <a:rPr lang="en-US" dirty="0" smtClean="0"/>
              <a:t>Meet and greets </a:t>
            </a:r>
          </a:p>
          <a:p>
            <a:pPr marL="285750" indent="-285750">
              <a:buFont typeface="Arial" panose="020B0604020202020204" pitchFamily="34" charset="0"/>
              <a:buChar char="•"/>
            </a:pPr>
            <a:r>
              <a:rPr lang="en-US" dirty="0" smtClean="0"/>
              <a:t>Club meetings </a:t>
            </a:r>
          </a:p>
          <a:p>
            <a:pPr marL="285750" indent="-285750">
              <a:buFont typeface="Arial" panose="020B0604020202020204" pitchFamily="34" charset="0"/>
              <a:buChar char="•"/>
            </a:pPr>
            <a:r>
              <a:rPr lang="en-US" dirty="0" smtClean="0"/>
              <a:t>Listening and planning sessions</a:t>
            </a:r>
          </a:p>
          <a:p>
            <a:pPr marL="285750" indent="-285750">
              <a:buFont typeface="Arial" panose="020B0604020202020204" pitchFamily="34" charset="0"/>
              <a:buChar char="•"/>
            </a:pPr>
            <a:r>
              <a:rPr lang="en-US" dirty="0" smtClean="0"/>
              <a:t>Meetings with school administration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59509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150" y="1749897"/>
            <a:ext cx="8596668" cy="4474027"/>
          </a:xfrm>
        </p:spPr>
        <p:txBody>
          <a:bodyPr>
            <a:prstTxWarp prst="textArchUp">
              <a:avLst/>
            </a:prstTxWarp>
            <a:normAutofit/>
          </a:bodyPr>
          <a:lstStyle/>
          <a:p>
            <a:pPr algn="ctr"/>
            <a:r>
              <a:rPr lang="en-US" sz="8000" dirty="0"/>
              <a:t>Other Updates </a:t>
            </a:r>
          </a:p>
        </p:txBody>
      </p:sp>
      <p:sp>
        <p:nvSpPr>
          <p:cNvPr id="4" name="Slide Number Placeholder 3"/>
          <p:cNvSpPr>
            <a:spLocks noGrp="1"/>
          </p:cNvSpPr>
          <p:nvPr>
            <p:ph type="sldNum" sz="quarter" idx="12"/>
          </p:nvPr>
        </p:nvSpPr>
        <p:spPr/>
        <p:txBody>
          <a:bodyPr/>
          <a:lstStyle/>
          <a:p>
            <a:fld id="{5D7FE806-1C63-4ECA-B0B7-914BA92DD0D1}" type="slidenum">
              <a:rPr lang="en-US" smtClean="0"/>
              <a:t>12</a:t>
            </a:fld>
            <a:endParaRPr lang="en-US" dirty="0"/>
          </a:p>
        </p:txBody>
      </p:sp>
      <p:pic>
        <p:nvPicPr>
          <p:cNvPr id="5" name="Picture 4"/>
          <p:cNvPicPr>
            <a:picLocks noChangeAspect="1"/>
          </p:cNvPicPr>
          <p:nvPr/>
        </p:nvPicPr>
        <p:blipFill>
          <a:blip r:embed="rId3"/>
          <a:stretch>
            <a:fillRect/>
          </a:stretch>
        </p:blipFill>
        <p:spPr>
          <a:xfrm>
            <a:off x="4161039" y="2541923"/>
            <a:ext cx="2246889" cy="3377819"/>
          </a:xfrm>
          <a:prstGeom prst="rect">
            <a:avLst/>
          </a:prstGeom>
        </p:spPr>
      </p:pic>
    </p:spTree>
    <p:extLst>
      <p:ext uri="{BB962C8B-B14F-4D97-AF65-F5344CB8AC3E}">
        <p14:creationId xmlns:p14="http://schemas.microsoft.com/office/powerpoint/2010/main" val="2172895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91391"/>
            <a:ext cx="8596668" cy="1320800"/>
          </a:xfrm>
        </p:spPr>
        <p:txBody>
          <a:bodyPr>
            <a:normAutofit/>
          </a:bodyPr>
          <a:lstStyle/>
          <a:p>
            <a:r>
              <a:rPr lang="en-US" dirty="0" smtClean="0"/>
              <a:t>Garrett Lee Smith </a:t>
            </a:r>
            <a:br>
              <a:rPr lang="en-US" dirty="0" smtClean="0"/>
            </a:br>
            <a:r>
              <a:rPr lang="en-US" dirty="0" smtClean="0"/>
              <a:t>Youth Suicide Prevention Grant </a:t>
            </a:r>
            <a:endParaRPr lang="en-US" dirty="0"/>
          </a:p>
        </p:txBody>
      </p:sp>
      <p:pic>
        <p:nvPicPr>
          <p:cNvPr id="5" name="Content Placeholder 4"/>
          <p:cNvPicPr>
            <a:picLocks noGrp="1" noChangeAspect="1"/>
          </p:cNvPicPr>
          <p:nvPr>
            <p:ph idx="1"/>
          </p:nvPr>
        </p:nvPicPr>
        <p:blipFill>
          <a:blip r:embed="rId2"/>
          <a:stretch>
            <a:fillRect/>
          </a:stretch>
        </p:blipFill>
        <p:spPr>
          <a:xfrm>
            <a:off x="2713171" y="1822278"/>
            <a:ext cx="4524994" cy="4584209"/>
          </a:xfrm>
          <a:prstGeom prst="rect">
            <a:avLst/>
          </a:prstGeom>
        </p:spPr>
      </p:pic>
      <p:sp>
        <p:nvSpPr>
          <p:cNvPr id="4" name="Slide Number Placeholder 3"/>
          <p:cNvSpPr>
            <a:spLocks noGrp="1"/>
          </p:cNvSpPr>
          <p:nvPr>
            <p:ph type="sldNum" sz="quarter" idx="12"/>
          </p:nvPr>
        </p:nvSpPr>
        <p:spPr/>
        <p:txBody>
          <a:bodyPr/>
          <a:lstStyle/>
          <a:p>
            <a:fld id="{5D7FE806-1C63-4ECA-B0B7-914BA92DD0D1}" type="slidenum">
              <a:rPr lang="en-US" smtClean="0"/>
              <a:t>13</a:t>
            </a:fld>
            <a:endParaRPr lang="en-US" dirty="0"/>
          </a:p>
        </p:txBody>
      </p:sp>
    </p:spTree>
    <p:extLst>
      <p:ext uri="{BB962C8B-B14F-4D97-AF65-F5344CB8AC3E}">
        <p14:creationId xmlns:p14="http://schemas.microsoft.com/office/powerpoint/2010/main" val="2342067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Beaver County Statistics  </a:t>
            </a:r>
            <a:endParaRPr lang="en-US" dirty="0"/>
          </a:p>
        </p:txBody>
      </p:sp>
      <p:sp>
        <p:nvSpPr>
          <p:cNvPr id="3" name="Content Placeholder 2"/>
          <p:cNvSpPr>
            <a:spLocks noGrp="1"/>
          </p:cNvSpPr>
          <p:nvPr>
            <p:ph idx="1"/>
          </p:nvPr>
        </p:nvSpPr>
        <p:spPr/>
        <p:txBody>
          <a:bodyPr/>
          <a:lstStyle/>
          <a:p>
            <a:r>
              <a:rPr lang="en-US" dirty="0" smtClean="0"/>
              <a:t>2016-22 deaths by suicide </a:t>
            </a:r>
            <a:endParaRPr lang="en-US" dirty="0"/>
          </a:p>
          <a:p>
            <a:r>
              <a:rPr lang="en-US" dirty="0" smtClean="0"/>
              <a:t>2017-25 deaths by suicide </a:t>
            </a:r>
            <a:endParaRPr lang="en-US" dirty="0"/>
          </a:p>
          <a:p>
            <a:r>
              <a:rPr lang="en-US" dirty="0" smtClean="0"/>
              <a:t>2018-23 deaths by suicide </a:t>
            </a:r>
            <a:endParaRPr lang="en-US" dirty="0"/>
          </a:p>
          <a:p>
            <a:r>
              <a:rPr lang="en-US" dirty="0" smtClean="0"/>
              <a:t>2019-21 deaths by suicide </a:t>
            </a:r>
            <a:endParaRPr lang="en-US" dirty="0"/>
          </a:p>
          <a:p>
            <a:r>
              <a:rPr lang="en-US" dirty="0" smtClean="0"/>
              <a:t>2020-25 deaths by suicide </a:t>
            </a:r>
            <a:endParaRPr lang="en-US" dirty="0"/>
          </a:p>
          <a:p>
            <a:r>
              <a:rPr lang="en-US" dirty="0" smtClean="0"/>
              <a:t>2021-18 deaths by suicide </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5D7FE806-1C63-4ECA-B0B7-914BA92DD0D1}" type="slidenum">
              <a:rPr lang="en-US" smtClean="0"/>
              <a:t>14</a:t>
            </a:fld>
            <a:endParaRPr lang="en-US" dirty="0"/>
          </a:p>
        </p:txBody>
      </p:sp>
    </p:spTree>
    <p:extLst>
      <p:ext uri="{BB962C8B-B14F-4D97-AF65-F5344CB8AC3E}">
        <p14:creationId xmlns:p14="http://schemas.microsoft.com/office/powerpoint/2010/main" val="1657987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 </a:t>
            </a:r>
            <a:r>
              <a:rPr lang="en-US" dirty="0"/>
              <a:t>The provisional number of suicides in 2020 (45,855) was 3% lower than in 2019 (47,511). The provisional age-adjusted suicide rate was also 3% lower in 2020 (13.5 per 100,000) than in 2019 (13.9). </a:t>
            </a:r>
          </a:p>
        </p:txBody>
      </p:sp>
      <p:sp>
        <p:nvSpPr>
          <p:cNvPr id="4" name="Slide Number Placeholder 3"/>
          <p:cNvSpPr>
            <a:spLocks noGrp="1"/>
          </p:cNvSpPr>
          <p:nvPr>
            <p:ph type="sldNum" sz="quarter" idx="12"/>
          </p:nvPr>
        </p:nvSpPr>
        <p:spPr/>
        <p:txBody>
          <a:bodyPr/>
          <a:lstStyle/>
          <a:p>
            <a:fld id="{5D7FE806-1C63-4ECA-B0B7-914BA92DD0D1}" type="slidenum">
              <a:rPr lang="en-US" smtClean="0"/>
              <a:t>15</a:t>
            </a:fld>
            <a:endParaRPr lang="en-US" dirty="0"/>
          </a:p>
        </p:txBody>
      </p:sp>
      <p:pic>
        <p:nvPicPr>
          <p:cNvPr id="5" name="Picture 4"/>
          <p:cNvPicPr>
            <a:picLocks noChangeAspect="1"/>
          </p:cNvPicPr>
          <p:nvPr/>
        </p:nvPicPr>
        <p:blipFill>
          <a:blip r:embed="rId2"/>
          <a:stretch>
            <a:fillRect/>
          </a:stretch>
        </p:blipFill>
        <p:spPr>
          <a:xfrm>
            <a:off x="2051988" y="236682"/>
            <a:ext cx="5676230" cy="1828800"/>
          </a:xfrm>
          <a:prstGeom prst="rect">
            <a:avLst/>
          </a:prstGeom>
          <a:ln w="41275">
            <a:solidFill>
              <a:schemeClr val="accent1"/>
            </a:solidFill>
          </a:ln>
        </p:spPr>
      </p:pic>
      <p:pic>
        <p:nvPicPr>
          <p:cNvPr id="7" name="Picture 6"/>
          <p:cNvPicPr>
            <a:picLocks noChangeAspect="1"/>
          </p:cNvPicPr>
          <p:nvPr/>
        </p:nvPicPr>
        <p:blipFill>
          <a:blip r:embed="rId3"/>
          <a:stretch>
            <a:fillRect/>
          </a:stretch>
        </p:blipFill>
        <p:spPr>
          <a:xfrm>
            <a:off x="358057" y="3119004"/>
            <a:ext cx="4912694" cy="3566160"/>
          </a:xfrm>
          <a:prstGeom prst="rect">
            <a:avLst/>
          </a:prstGeom>
        </p:spPr>
      </p:pic>
      <p:pic>
        <p:nvPicPr>
          <p:cNvPr id="8" name="Picture 7"/>
          <p:cNvPicPr>
            <a:picLocks noChangeAspect="1"/>
          </p:cNvPicPr>
          <p:nvPr/>
        </p:nvPicPr>
        <p:blipFill>
          <a:blip r:embed="rId4"/>
          <a:stretch>
            <a:fillRect/>
          </a:stretch>
        </p:blipFill>
        <p:spPr>
          <a:xfrm>
            <a:off x="5679823" y="3164724"/>
            <a:ext cx="4873012" cy="3474720"/>
          </a:xfrm>
          <a:prstGeom prst="rect">
            <a:avLst/>
          </a:prstGeom>
        </p:spPr>
      </p:pic>
    </p:spTree>
    <p:extLst>
      <p:ext uri="{BB962C8B-B14F-4D97-AF65-F5344CB8AC3E}">
        <p14:creationId xmlns:p14="http://schemas.microsoft.com/office/powerpoint/2010/main" val="3274229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Upcoming Events??  </a:t>
            </a:r>
            <a:endParaRPr lang="en-US" b="1" dirty="0"/>
          </a:p>
        </p:txBody>
      </p:sp>
      <p:sp>
        <p:nvSpPr>
          <p:cNvPr id="3" name="Content Placeholder 2"/>
          <p:cNvSpPr>
            <a:spLocks noGrp="1"/>
          </p:cNvSpPr>
          <p:nvPr>
            <p:ph idx="1"/>
          </p:nvPr>
        </p:nvSpPr>
        <p:spPr>
          <a:xfrm>
            <a:off x="677334" y="1485901"/>
            <a:ext cx="8596668" cy="4555462"/>
          </a:xfrm>
        </p:spPr>
        <p:txBody>
          <a:bodyPr>
            <a:normAutofit/>
          </a:bodyPr>
          <a:lstStyle/>
          <a:p>
            <a:r>
              <a:rPr lang="en-US" dirty="0" smtClean="0"/>
              <a:t>Don’t forget to include suicide prevention materials </a:t>
            </a:r>
          </a:p>
          <a:p>
            <a:pPr lvl="1"/>
            <a:r>
              <a:rPr lang="en-US" sz="1800" dirty="0" smtClean="0"/>
              <a:t>“It’s OK to Not be OK” resource cards </a:t>
            </a:r>
          </a:p>
          <a:p>
            <a:pPr lvl="1"/>
            <a:r>
              <a:rPr lang="en-US" sz="1800" dirty="0" smtClean="0"/>
              <a:t>Crisis cards </a:t>
            </a:r>
          </a:p>
          <a:p>
            <a:pPr lvl="1"/>
            <a:r>
              <a:rPr lang="en-US" sz="1800" dirty="0" smtClean="0"/>
              <a:t>Beaver County Resource Guides </a:t>
            </a:r>
          </a:p>
          <a:p>
            <a:r>
              <a:rPr lang="en-US" dirty="0" smtClean="0"/>
              <a:t>Contact Elisia Majors to make arrangements  </a:t>
            </a:r>
          </a:p>
          <a:p>
            <a:pPr lvl="1"/>
            <a:r>
              <a:rPr lang="en-US" sz="1800" dirty="0" smtClean="0">
                <a:hlinkClick r:id="rId2"/>
              </a:rPr>
              <a:t>emajors@bcbh.org</a:t>
            </a:r>
            <a:r>
              <a:rPr lang="en-US" sz="1800" dirty="0" smtClean="0"/>
              <a:t> </a:t>
            </a:r>
            <a:endParaRPr lang="en-US" sz="1800" dirty="0"/>
          </a:p>
        </p:txBody>
      </p:sp>
      <p:sp>
        <p:nvSpPr>
          <p:cNvPr id="4" name="Slide Number Placeholder 3"/>
          <p:cNvSpPr>
            <a:spLocks noGrp="1"/>
          </p:cNvSpPr>
          <p:nvPr>
            <p:ph type="sldNum" sz="quarter" idx="12"/>
          </p:nvPr>
        </p:nvSpPr>
        <p:spPr/>
        <p:txBody>
          <a:bodyPr/>
          <a:lstStyle/>
          <a:p>
            <a:fld id="{5D7FE806-1C63-4ECA-B0B7-914BA92DD0D1}" type="slidenum">
              <a:rPr lang="en-US" smtClean="0"/>
              <a:t>16</a:t>
            </a:fld>
            <a:endParaRPr lang="en-US" dirty="0"/>
          </a:p>
        </p:txBody>
      </p:sp>
      <p:sp>
        <p:nvSpPr>
          <p:cNvPr id="5" name="TextBox 4"/>
          <p:cNvSpPr txBox="1"/>
          <p:nvPr/>
        </p:nvSpPr>
        <p:spPr>
          <a:xfrm>
            <a:off x="6814602" y="1120777"/>
            <a:ext cx="3229346" cy="3231654"/>
          </a:xfrm>
          <a:prstGeom prst="rect">
            <a:avLst/>
          </a:prstGeom>
          <a:solidFill>
            <a:schemeClr val="accent1">
              <a:lumMod val="20000"/>
              <a:lumOff val="80000"/>
            </a:schemeClr>
          </a:solidFill>
          <a:ln>
            <a:solidFill>
              <a:schemeClr val="accent2">
                <a:lumMod val="75000"/>
              </a:schemeClr>
            </a:solidFill>
          </a:ln>
        </p:spPr>
        <p:txBody>
          <a:bodyPr wrap="none" rtlCol="0">
            <a:spAutoFit/>
          </a:bodyPr>
          <a:lstStyle/>
          <a:p>
            <a:endParaRPr lang="en-US" sz="2400" dirty="0">
              <a:solidFill>
                <a:schemeClr val="accent4">
                  <a:lumMod val="75000"/>
                </a:schemeClr>
              </a:solidFill>
            </a:endParaRPr>
          </a:p>
          <a:p>
            <a:r>
              <a:rPr lang="en-US" sz="2400" dirty="0" smtClean="0">
                <a:solidFill>
                  <a:schemeClr val="accent4">
                    <a:lumMod val="75000"/>
                  </a:schemeClr>
                </a:solidFill>
              </a:rPr>
              <a:t>Holiday meals</a:t>
            </a:r>
          </a:p>
          <a:p>
            <a:r>
              <a:rPr lang="en-US" sz="2400" dirty="0" smtClean="0">
                <a:solidFill>
                  <a:schemeClr val="accent4">
                    <a:lumMod val="75000"/>
                  </a:schemeClr>
                </a:solidFill>
              </a:rPr>
              <a:t>Gift distributions </a:t>
            </a:r>
          </a:p>
          <a:p>
            <a:r>
              <a:rPr lang="en-US" sz="2400" dirty="0" smtClean="0">
                <a:solidFill>
                  <a:schemeClr val="accent4">
                    <a:lumMod val="75000"/>
                  </a:schemeClr>
                </a:solidFill>
              </a:rPr>
              <a:t>Vaccination Clinics </a:t>
            </a:r>
          </a:p>
          <a:p>
            <a:r>
              <a:rPr lang="en-US" sz="2400" dirty="0" smtClean="0">
                <a:solidFill>
                  <a:schemeClr val="accent4">
                    <a:lumMod val="75000"/>
                  </a:schemeClr>
                </a:solidFill>
              </a:rPr>
              <a:t>Open houses</a:t>
            </a:r>
          </a:p>
          <a:p>
            <a:r>
              <a:rPr lang="en-US" sz="2400" dirty="0" smtClean="0">
                <a:solidFill>
                  <a:schemeClr val="accent4">
                    <a:lumMod val="75000"/>
                  </a:schemeClr>
                </a:solidFill>
              </a:rPr>
              <a:t>Trainings </a:t>
            </a:r>
          </a:p>
          <a:p>
            <a:r>
              <a:rPr lang="en-US" sz="2400" dirty="0" smtClean="0">
                <a:solidFill>
                  <a:schemeClr val="accent4">
                    <a:lumMod val="75000"/>
                  </a:schemeClr>
                </a:solidFill>
              </a:rPr>
              <a:t>Winter clothing drives</a:t>
            </a:r>
          </a:p>
          <a:p>
            <a:endParaRPr lang="en-US" dirty="0" smtClean="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461" y="4471624"/>
            <a:ext cx="3016322" cy="201168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2499" y="4471624"/>
            <a:ext cx="3106879" cy="2103120"/>
          </a:xfrm>
          <a:prstGeom prst="rect">
            <a:avLst/>
          </a:prstGeom>
        </p:spPr>
      </p:pic>
    </p:spTree>
    <p:extLst>
      <p:ext uri="{BB962C8B-B14F-4D97-AF65-F5344CB8AC3E}">
        <p14:creationId xmlns:p14="http://schemas.microsoft.com/office/powerpoint/2010/main" val="2454791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7FE806-1C63-4ECA-B0B7-914BA92DD0D1}" type="slidenum">
              <a:rPr lang="en-US" smtClean="0"/>
              <a:t>17</a:t>
            </a:fld>
            <a:endParaRPr lang="en-US" dirty="0"/>
          </a:p>
        </p:txBody>
      </p:sp>
      <p:sp>
        <p:nvSpPr>
          <p:cNvPr id="6" name="Title 1"/>
          <p:cNvSpPr>
            <a:spLocks noGrp="1"/>
          </p:cNvSpPr>
          <p:nvPr>
            <p:ph type="title"/>
          </p:nvPr>
        </p:nvSpPr>
        <p:spPr>
          <a:xfrm>
            <a:off x="677333" y="627031"/>
            <a:ext cx="8596668" cy="1170562"/>
          </a:xfrm>
          <a:solidFill>
            <a:schemeClr val="bg1">
              <a:lumMod val="95000"/>
            </a:schemeClr>
          </a:solidFill>
          <a:ln w="28575">
            <a:noFill/>
          </a:ln>
        </p:spPr>
        <p:txBody>
          <a:bodyPr>
            <a:normAutofit/>
          </a:bodyPr>
          <a:lstStyle/>
          <a:p>
            <a:r>
              <a:rPr lang="en-US" b="1" dirty="0" smtClean="0"/>
              <a:t>Trainings Available </a:t>
            </a:r>
            <a:endParaRPr lang="en-US" b="1" dirty="0"/>
          </a:p>
        </p:txBody>
      </p:sp>
      <p:pic>
        <p:nvPicPr>
          <p:cNvPr id="8" name="Picture 7"/>
          <p:cNvPicPr>
            <a:picLocks noChangeAspect="1"/>
          </p:cNvPicPr>
          <p:nvPr/>
        </p:nvPicPr>
        <p:blipFill>
          <a:blip r:embed="rId2"/>
          <a:stretch>
            <a:fillRect/>
          </a:stretch>
        </p:blipFill>
        <p:spPr>
          <a:xfrm>
            <a:off x="9476276" y="860026"/>
            <a:ext cx="2170364" cy="1639966"/>
          </a:xfrm>
          <a:prstGeom prst="rect">
            <a:avLst/>
          </a:prstGeom>
        </p:spPr>
      </p:pic>
      <p:pic>
        <p:nvPicPr>
          <p:cNvPr id="9" name="Picture 8"/>
          <p:cNvPicPr>
            <a:picLocks noChangeAspect="1"/>
          </p:cNvPicPr>
          <p:nvPr/>
        </p:nvPicPr>
        <p:blipFill>
          <a:blip r:embed="rId3"/>
          <a:stretch>
            <a:fillRect/>
          </a:stretch>
        </p:blipFill>
        <p:spPr>
          <a:xfrm>
            <a:off x="6260870" y="1428438"/>
            <a:ext cx="1989132" cy="3196991"/>
          </a:xfrm>
          <a:prstGeom prst="rect">
            <a:avLst/>
          </a:prstGeom>
        </p:spPr>
      </p:pic>
      <p:sp>
        <p:nvSpPr>
          <p:cNvPr id="10" name="TextBox 9"/>
          <p:cNvSpPr txBox="1"/>
          <p:nvPr/>
        </p:nvSpPr>
        <p:spPr>
          <a:xfrm>
            <a:off x="3005318" y="5929433"/>
            <a:ext cx="4351742" cy="9541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spAutoFit/>
          </a:bodyPr>
          <a:lstStyle/>
          <a:p>
            <a:pPr algn="ctr"/>
            <a:endParaRPr lang="en-US" b="1" dirty="0" smtClean="0">
              <a:hlinkClick r:id="rId4"/>
            </a:endParaRPr>
          </a:p>
          <a:p>
            <a:pPr algn="ctr"/>
            <a:r>
              <a:rPr lang="en-US" sz="2000" dirty="0" smtClean="0">
                <a:hlinkClick r:id="rId4"/>
              </a:rPr>
              <a:t>www.bc-systemofcare.org/training/</a:t>
            </a:r>
            <a:endParaRPr lang="en-US" sz="2000" dirty="0" smtClean="0"/>
          </a:p>
          <a:p>
            <a:endParaRPr lang="en-US" dirty="0"/>
          </a:p>
        </p:txBody>
      </p:sp>
      <p:pic>
        <p:nvPicPr>
          <p:cNvPr id="11" name="Picture 10"/>
          <p:cNvPicPr>
            <a:picLocks noChangeAspect="1"/>
          </p:cNvPicPr>
          <p:nvPr/>
        </p:nvPicPr>
        <p:blipFill>
          <a:blip r:embed="rId5"/>
          <a:stretch>
            <a:fillRect/>
          </a:stretch>
        </p:blipFill>
        <p:spPr>
          <a:xfrm>
            <a:off x="9438013" y="2798206"/>
            <a:ext cx="2246889" cy="3377819"/>
          </a:xfrm>
          <a:prstGeom prst="rect">
            <a:avLst/>
          </a:prstGeom>
        </p:spPr>
      </p:pic>
      <p:sp>
        <p:nvSpPr>
          <p:cNvPr id="7" name="Content Placeholder 6"/>
          <p:cNvSpPr>
            <a:spLocks noGrp="1"/>
          </p:cNvSpPr>
          <p:nvPr>
            <p:ph idx="1"/>
          </p:nvPr>
        </p:nvSpPr>
        <p:spPr>
          <a:xfrm>
            <a:off x="677334" y="1797593"/>
            <a:ext cx="8596667" cy="4243769"/>
          </a:xfrm>
        </p:spPr>
        <p:txBody>
          <a:bodyPr>
            <a:normAutofit fontScale="85000" lnSpcReduction="10000"/>
          </a:bodyPr>
          <a:lstStyle/>
          <a:p>
            <a:r>
              <a:rPr lang="en-US" dirty="0" smtClean="0"/>
              <a:t>QPR (Question, Persuade, and Refer)</a:t>
            </a:r>
          </a:p>
          <a:p>
            <a:pPr lvl="1"/>
            <a:r>
              <a:rPr lang="en-US" dirty="0" smtClean="0"/>
              <a:t>Virtual or In-person </a:t>
            </a:r>
          </a:p>
          <a:p>
            <a:r>
              <a:rPr lang="en-US" dirty="0" smtClean="0"/>
              <a:t>Youth QPR </a:t>
            </a:r>
            <a:r>
              <a:rPr lang="en-US" dirty="0"/>
              <a:t>(Question, Persuade, and Refer)</a:t>
            </a:r>
          </a:p>
          <a:p>
            <a:pPr lvl="1"/>
            <a:r>
              <a:rPr lang="en-US" dirty="0" smtClean="0"/>
              <a:t>Virtual or In-person </a:t>
            </a:r>
          </a:p>
          <a:p>
            <a:r>
              <a:rPr lang="en-US" dirty="0" smtClean="0"/>
              <a:t>Mental Health First Aid </a:t>
            </a:r>
          </a:p>
          <a:p>
            <a:r>
              <a:rPr lang="en-US" dirty="0" smtClean="0"/>
              <a:t>Youth Mental Health First Aid</a:t>
            </a:r>
          </a:p>
          <a:p>
            <a:pPr marL="0" indent="0">
              <a:buNone/>
            </a:pPr>
            <a:r>
              <a:rPr lang="en-US" dirty="0" smtClean="0"/>
              <a:t>Archived trainings: </a:t>
            </a:r>
          </a:p>
          <a:p>
            <a:r>
              <a:rPr lang="en-US" dirty="0" smtClean="0"/>
              <a:t> BC SOC </a:t>
            </a:r>
            <a:r>
              <a:rPr lang="en-US" dirty="0" err="1" smtClean="0"/>
              <a:t>Youtube</a:t>
            </a:r>
            <a:r>
              <a:rPr lang="en-US" dirty="0" smtClean="0"/>
              <a:t>:</a:t>
            </a:r>
          </a:p>
          <a:p>
            <a:pPr marL="685800" lvl="1"/>
            <a:r>
              <a:rPr lang="en-US" dirty="0" smtClean="0">
                <a:hlinkClick r:id="rId6"/>
              </a:rPr>
              <a:t>https</a:t>
            </a:r>
            <a:r>
              <a:rPr lang="en-US" dirty="0">
                <a:hlinkClick r:id="rId6"/>
              </a:rPr>
              <a:t>://</a:t>
            </a:r>
            <a:r>
              <a:rPr lang="en-US" dirty="0" smtClean="0">
                <a:hlinkClick r:id="rId6"/>
              </a:rPr>
              <a:t>www.youtube.com/channel/UCDKZZQif0q0YIqfBgkEGc4Q</a:t>
            </a:r>
            <a:r>
              <a:rPr lang="en-US" dirty="0" smtClean="0"/>
              <a:t> </a:t>
            </a:r>
          </a:p>
          <a:p>
            <a:r>
              <a:rPr lang="en-US" dirty="0" smtClean="0"/>
              <a:t>Beacon: </a:t>
            </a:r>
          </a:p>
          <a:p>
            <a:pPr lvl="1"/>
            <a:r>
              <a:rPr lang="en-US" dirty="0">
                <a:hlinkClick r:id="rId7"/>
              </a:rPr>
              <a:t>https://www.beaconhealthoptions.com/providers/beacon/important-tools/webinars/archive</a:t>
            </a:r>
            <a:r>
              <a:rPr lang="en-US" dirty="0" smtClean="0">
                <a:hlinkClick r:id="rId7"/>
              </a:rPr>
              <a:t>/</a:t>
            </a:r>
            <a:r>
              <a:rPr lang="en-US" dirty="0" smtClean="0"/>
              <a:t> </a:t>
            </a:r>
          </a:p>
          <a:p>
            <a:r>
              <a:rPr lang="en-US" dirty="0" smtClean="0"/>
              <a:t>Prevent Suicide PA: </a:t>
            </a:r>
          </a:p>
          <a:p>
            <a:pPr lvl="1"/>
            <a:r>
              <a:rPr lang="en-US" dirty="0">
                <a:hlinkClick r:id="rId8"/>
              </a:rPr>
              <a:t>https://www.preventsuicidepa.org/trainings/all-trainings</a:t>
            </a:r>
            <a:r>
              <a:rPr lang="en-US" dirty="0" smtClean="0">
                <a:hlinkClick r:id="rId8"/>
              </a:rPr>
              <a:t>/</a:t>
            </a:r>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750704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12950" y="920722"/>
            <a:ext cx="3308540" cy="5120640"/>
          </a:xfrm>
          <a:prstGeom prst="rect">
            <a:avLst/>
          </a:prstGeom>
        </p:spPr>
      </p:pic>
      <p:sp>
        <p:nvSpPr>
          <p:cNvPr id="4" name="Slide Number Placeholder 3"/>
          <p:cNvSpPr>
            <a:spLocks noGrp="1"/>
          </p:cNvSpPr>
          <p:nvPr>
            <p:ph type="sldNum" sz="quarter" idx="12"/>
          </p:nvPr>
        </p:nvSpPr>
        <p:spPr/>
        <p:txBody>
          <a:bodyPr/>
          <a:lstStyle/>
          <a:p>
            <a:fld id="{5D7FE806-1C63-4ECA-B0B7-914BA92DD0D1}" type="slidenum">
              <a:rPr lang="en-US" smtClean="0"/>
              <a:t>18</a:t>
            </a:fld>
            <a:endParaRPr lang="en-US" dirty="0"/>
          </a:p>
        </p:txBody>
      </p:sp>
      <p:sp>
        <p:nvSpPr>
          <p:cNvPr id="6" name="Rectangle 5"/>
          <p:cNvSpPr/>
          <p:nvPr/>
        </p:nvSpPr>
        <p:spPr>
          <a:xfrm>
            <a:off x="4679373" y="2440698"/>
            <a:ext cx="6096000" cy="923330"/>
          </a:xfrm>
          <a:prstGeom prst="rect">
            <a:avLst/>
          </a:prstGeom>
        </p:spPr>
        <p:txBody>
          <a:bodyPr>
            <a:spAutoFit/>
          </a:bodyPr>
          <a:lstStyle/>
          <a:p>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Click here to register: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b="1"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3"/>
              </a:rPr>
              <a:t>https://us02web.zoom.us/meeting/register/tZ0kd-usrD4qH9boAwAZYCuinmbSytsTMOij</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4438835" y="1677880"/>
            <a:ext cx="4051206" cy="369332"/>
          </a:xfrm>
          <a:prstGeom prst="rect">
            <a:avLst/>
          </a:prstGeom>
          <a:noFill/>
        </p:spPr>
        <p:txBody>
          <a:bodyPr wrap="square" rtlCol="0">
            <a:spAutoFit/>
          </a:bodyPr>
          <a:lstStyle/>
          <a:p>
            <a:r>
              <a:rPr lang="en-US" dirty="0" smtClean="0"/>
              <a:t>Upcoming training opportunity:  </a:t>
            </a:r>
            <a:endParaRPr lang="en-US" dirty="0"/>
          </a:p>
        </p:txBody>
      </p:sp>
    </p:spTree>
    <p:extLst>
      <p:ext uri="{BB962C8B-B14F-4D97-AF65-F5344CB8AC3E}">
        <p14:creationId xmlns:p14="http://schemas.microsoft.com/office/powerpoint/2010/main" val="2823761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58982"/>
          </a:xfrm>
        </p:spPr>
        <p:txBody>
          <a:bodyPr>
            <a:normAutofit/>
          </a:bodyPr>
          <a:lstStyle/>
          <a:p>
            <a:r>
              <a:rPr lang="en-US" sz="4000" b="1" dirty="0"/>
              <a:t>Next meeting </a:t>
            </a:r>
          </a:p>
        </p:txBody>
      </p:sp>
      <p:sp>
        <p:nvSpPr>
          <p:cNvPr id="3" name="Content Placeholder 2"/>
          <p:cNvSpPr>
            <a:spLocks noGrp="1"/>
          </p:cNvSpPr>
          <p:nvPr>
            <p:ph idx="1"/>
          </p:nvPr>
        </p:nvSpPr>
        <p:spPr>
          <a:xfrm>
            <a:off x="677334" y="1793967"/>
            <a:ext cx="8596668" cy="4247396"/>
          </a:xfrm>
        </p:spPr>
        <p:txBody>
          <a:bodyPr>
            <a:normAutofit/>
          </a:bodyPr>
          <a:lstStyle/>
          <a:p>
            <a:r>
              <a:rPr lang="en-US" sz="3600" b="1" dirty="0" smtClean="0"/>
              <a:t>Date: January 28</a:t>
            </a:r>
            <a:r>
              <a:rPr lang="en-US" sz="3600" b="1" baseline="30000" dirty="0" smtClean="0"/>
              <a:t>th</a:t>
            </a:r>
            <a:r>
              <a:rPr lang="en-US" sz="3600" b="1" dirty="0" smtClean="0"/>
              <a:t> at 1:30pm  </a:t>
            </a:r>
          </a:p>
          <a:p>
            <a:r>
              <a:rPr lang="en-US" sz="3600" b="1" dirty="0" smtClean="0"/>
              <a:t>Zoom </a:t>
            </a:r>
            <a:r>
              <a:rPr lang="en-US" sz="3600" b="1" dirty="0"/>
              <a:t>link will be sent </a:t>
            </a:r>
          </a:p>
        </p:txBody>
      </p:sp>
      <p:sp>
        <p:nvSpPr>
          <p:cNvPr id="4" name="Slide Number Placeholder 3"/>
          <p:cNvSpPr>
            <a:spLocks noGrp="1"/>
          </p:cNvSpPr>
          <p:nvPr>
            <p:ph type="sldNum" sz="quarter" idx="12"/>
          </p:nvPr>
        </p:nvSpPr>
        <p:spPr/>
        <p:txBody>
          <a:bodyPr/>
          <a:lstStyle/>
          <a:p>
            <a:fld id="{5D7FE806-1C63-4ECA-B0B7-914BA92DD0D1}" type="slidenum">
              <a:rPr lang="en-US" smtClean="0"/>
              <a:t>19</a:t>
            </a:fld>
            <a:endParaRPr lang="en-US" dirty="0"/>
          </a:p>
        </p:txBody>
      </p:sp>
      <p:pic>
        <p:nvPicPr>
          <p:cNvPr id="6" name="Picture 5" descr="Diary School Office - Free vector graphic on Pixabay"/>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13746" y="3221866"/>
            <a:ext cx="4618182" cy="3184621"/>
          </a:xfrm>
          <a:prstGeom prst="rect">
            <a:avLst/>
          </a:prstGeom>
        </p:spPr>
      </p:pic>
      <p:pic>
        <p:nvPicPr>
          <p:cNvPr id="7" name="Picture 6"/>
          <p:cNvPicPr>
            <a:picLocks noChangeAspect="1"/>
          </p:cNvPicPr>
          <p:nvPr/>
        </p:nvPicPr>
        <p:blipFill>
          <a:blip r:embed="rId3"/>
          <a:stretch>
            <a:fillRect/>
          </a:stretch>
        </p:blipFill>
        <p:spPr>
          <a:xfrm rot="3480000">
            <a:off x="6539597" y="3699717"/>
            <a:ext cx="695082" cy="1044939"/>
          </a:xfrm>
          <a:prstGeom prst="rect">
            <a:avLst/>
          </a:prstGeom>
        </p:spPr>
      </p:pic>
    </p:spTree>
    <p:extLst>
      <p:ext uri="{BB962C8B-B14F-4D97-AF65-F5344CB8AC3E}">
        <p14:creationId xmlns:p14="http://schemas.microsoft.com/office/powerpoint/2010/main" val="1589306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Today’s Agenda </a:t>
            </a:r>
          </a:p>
        </p:txBody>
      </p:sp>
      <p:sp>
        <p:nvSpPr>
          <p:cNvPr id="10" name="Content Placeholder 9"/>
          <p:cNvSpPr>
            <a:spLocks noGrp="1"/>
          </p:cNvSpPr>
          <p:nvPr>
            <p:ph idx="1"/>
          </p:nvPr>
        </p:nvSpPr>
        <p:spPr>
          <a:xfrm>
            <a:off x="677333" y="1684075"/>
            <a:ext cx="9825203" cy="4886542"/>
          </a:xfrm>
        </p:spPr>
        <p:txBody>
          <a:bodyPr>
            <a:normAutofit/>
          </a:bodyPr>
          <a:lstStyle/>
          <a:p>
            <a:r>
              <a:rPr lang="en-US" sz="2800" dirty="0"/>
              <a:t>Minutes </a:t>
            </a:r>
            <a:r>
              <a:rPr lang="en-US" sz="2800" dirty="0" smtClean="0"/>
              <a:t>  </a:t>
            </a:r>
          </a:p>
          <a:p>
            <a:r>
              <a:rPr lang="en-US" sz="2800" dirty="0" smtClean="0"/>
              <a:t>Partner Updates </a:t>
            </a:r>
          </a:p>
          <a:p>
            <a:r>
              <a:rPr lang="en-US" sz="2800" dirty="0" smtClean="0"/>
              <a:t>GLS Zero Suicide Learning Collaborative </a:t>
            </a:r>
          </a:p>
          <a:p>
            <a:r>
              <a:rPr lang="en-US" sz="2800" dirty="0" smtClean="0"/>
              <a:t>2020 Data</a:t>
            </a:r>
            <a:endParaRPr lang="en-US" sz="2600" dirty="0"/>
          </a:p>
          <a:p>
            <a:r>
              <a:rPr lang="en-US" sz="2800" dirty="0" smtClean="0"/>
              <a:t>Trainings </a:t>
            </a:r>
            <a:endParaRPr lang="en-US" sz="2800" dirty="0"/>
          </a:p>
          <a:p>
            <a:r>
              <a:rPr lang="en-US" sz="2800" dirty="0" smtClean="0"/>
              <a:t>Next </a:t>
            </a:r>
            <a:r>
              <a:rPr lang="en-US" sz="2800" dirty="0"/>
              <a:t>Meeting</a:t>
            </a:r>
          </a:p>
          <a:p>
            <a:r>
              <a:rPr lang="en-US" sz="2800" dirty="0"/>
              <a:t>Resources </a:t>
            </a:r>
          </a:p>
          <a:p>
            <a:pPr marL="0" indent="0">
              <a:buNone/>
            </a:pPr>
            <a:endParaRPr lang="en-US" sz="2800" dirty="0"/>
          </a:p>
          <a:p>
            <a:endParaRPr lang="en-US" dirty="0"/>
          </a:p>
        </p:txBody>
      </p:sp>
      <p:sp>
        <p:nvSpPr>
          <p:cNvPr id="4" name="Slide Number Placeholder 3"/>
          <p:cNvSpPr>
            <a:spLocks noGrp="1"/>
          </p:cNvSpPr>
          <p:nvPr>
            <p:ph type="sldNum" sz="quarter" idx="12"/>
          </p:nvPr>
        </p:nvSpPr>
        <p:spPr/>
        <p:txBody>
          <a:bodyPr/>
          <a:lstStyle/>
          <a:p>
            <a:fld id="{5D7FE806-1C63-4ECA-B0B7-914BA92DD0D1}" type="slidenum">
              <a:rPr lang="en-US" smtClean="0"/>
              <a:t>2</a:t>
            </a:fld>
            <a:endParaRPr lang="en-US" dirty="0"/>
          </a:p>
        </p:txBody>
      </p:sp>
      <p:pic>
        <p:nvPicPr>
          <p:cNvPr id="7" name="Picture 6"/>
          <p:cNvPicPr>
            <a:picLocks noChangeAspect="1"/>
          </p:cNvPicPr>
          <p:nvPr/>
        </p:nvPicPr>
        <p:blipFill>
          <a:blip r:embed="rId3"/>
          <a:stretch>
            <a:fillRect/>
          </a:stretch>
        </p:blipFill>
        <p:spPr>
          <a:xfrm rot="480000">
            <a:off x="9942061" y="305949"/>
            <a:ext cx="1833428" cy="2756251"/>
          </a:xfrm>
          <a:prstGeom prst="rect">
            <a:avLst/>
          </a:prstGeom>
        </p:spPr>
      </p:pic>
    </p:spTree>
    <p:extLst>
      <p:ext uri="{BB962C8B-B14F-4D97-AF65-F5344CB8AC3E}">
        <p14:creationId xmlns:p14="http://schemas.microsoft.com/office/powerpoint/2010/main" val="3963712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ronicles of the ShoeSquirrel: January 20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09" y="671415"/>
            <a:ext cx="3502979" cy="3931920"/>
          </a:xfrm>
          <a:prstGeom prst="rect">
            <a:avLst/>
          </a:prstGeom>
          <a:effectLst>
            <a:softEdge rad="317500"/>
          </a:effectLst>
        </p:spPr>
      </p:pic>
      <p:sp>
        <p:nvSpPr>
          <p:cNvPr id="2" name="Title 1"/>
          <p:cNvSpPr>
            <a:spLocks noGrp="1"/>
          </p:cNvSpPr>
          <p:nvPr>
            <p:ph type="title"/>
          </p:nvPr>
        </p:nvSpPr>
        <p:spPr>
          <a:xfrm>
            <a:off x="3938408" y="1201946"/>
            <a:ext cx="5457514" cy="5204541"/>
          </a:xfrm>
        </p:spPr>
        <p:txBody>
          <a:bodyPr>
            <a:normAutofit fontScale="90000"/>
          </a:bodyPr>
          <a:lstStyle/>
          <a:p>
            <a:r>
              <a:rPr lang="en-US" sz="2800" b="1" dirty="0">
                <a:solidFill>
                  <a:schemeClr val="accent2">
                    <a:lumMod val="50000"/>
                  </a:schemeClr>
                </a:solidFill>
              </a:rPr>
              <a:t>Check out the website:  </a:t>
            </a:r>
            <a:br>
              <a:rPr lang="en-US" sz="2800" b="1" dirty="0">
                <a:solidFill>
                  <a:schemeClr val="accent2">
                    <a:lumMod val="50000"/>
                  </a:schemeClr>
                </a:solidFill>
              </a:rPr>
            </a:br>
            <a:r>
              <a:rPr lang="en-US" sz="2800" b="1" dirty="0">
                <a:solidFill>
                  <a:schemeClr val="accent2">
                    <a:lumMod val="50000"/>
                  </a:schemeClr>
                </a:solidFill>
                <a:hlinkClick r:id="rId4"/>
              </a:rPr>
              <a:t>http://www.bc-systemofcare.org/</a:t>
            </a:r>
            <a:r>
              <a:rPr lang="en-US" sz="2800" b="1" dirty="0">
                <a:solidFill>
                  <a:schemeClr val="accent2">
                    <a:lumMod val="50000"/>
                  </a:schemeClr>
                </a:solidFill>
              </a:rPr>
              <a:t> </a:t>
            </a:r>
            <a:br>
              <a:rPr lang="en-US" sz="2800" b="1" dirty="0">
                <a:solidFill>
                  <a:schemeClr val="accent2">
                    <a:lumMod val="50000"/>
                  </a:schemeClr>
                </a:solidFill>
              </a:rPr>
            </a:br>
            <a:r>
              <a:rPr lang="en-US" sz="2800" b="1" dirty="0">
                <a:solidFill>
                  <a:schemeClr val="accent2">
                    <a:lumMod val="50000"/>
                  </a:schemeClr>
                </a:solidFill>
              </a:rPr>
              <a:t/>
            </a:r>
            <a:br>
              <a:rPr lang="en-US" sz="2800" b="1" dirty="0">
                <a:solidFill>
                  <a:schemeClr val="accent2">
                    <a:lumMod val="50000"/>
                  </a:schemeClr>
                </a:solidFill>
              </a:rPr>
            </a:br>
            <a:r>
              <a:rPr lang="en-US" sz="2800" b="1" dirty="0">
                <a:solidFill>
                  <a:schemeClr val="accent2">
                    <a:lumMod val="50000"/>
                  </a:schemeClr>
                </a:solidFill>
              </a:rPr>
              <a:t>Send updates to: </a:t>
            </a:r>
            <a:r>
              <a:rPr lang="en-US" sz="2800" b="1" dirty="0">
                <a:solidFill>
                  <a:schemeClr val="tx1"/>
                </a:solidFill>
                <a:hlinkClick r:id="rId5"/>
              </a:rPr>
              <a:t>SOCwebmaster@ahci.org</a:t>
            </a:r>
            <a:r>
              <a:rPr lang="en-US" sz="2800" b="1" dirty="0">
                <a:solidFill>
                  <a:schemeClr val="tx1"/>
                </a:solidFill>
              </a:rPr>
              <a:t/>
            </a:r>
            <a:br>
              <a:rPr lang="en-US" sz="2800" b="1" dirty="0">
                <a:solidFill>
                  <a:schemeClr val="tx1"/>
                </a:solidFill>
              </a:rPr>
            </a:br>
            <a:r>
              <a:rPr lang="en-US" sz="2800" b="1" dirty="0">
                <a:solidFill>
                  <a:schemeClr val="tx1"/>
                </a:solidFill>
              </a:rPr>
              <a:t/>
            </a:r>
            <a:br>
              <a:rPr lang="en-US" sz="2800" b="1" dirty="0">
                <a:solidFill>
                  <a:schemeClr val="tx1"/>
                </a:solidFill>
              </a:rPr>
            </a:br>
            <a:r>
              <a:rPr lang="en-US" sz="2800" b="1" dirty="0"/>
              <a:t>SOC YouTube channel: </a:t>
            </a:r>
            <a:r>
              <a:rPr lang="en-US" sz="2800" dirty="0"/>
              <a:t/>
            </a:r>
            <a:br>
              <a:rPr lang="en-US" sz="2800" dirty="0"/>
            </a:br>
            <a:r>
              <a:rPr lang="en-US" sz="2800" u="sng" dirty="0">
                <a:hlinkClick r:id="rId6"/>
              </a:rPr>
              <a:t>https://www.youtube.com/watch?v=GY4rLQJRAcM&amp;list=PL6lF8gWeCfKyHgu4A5RKl1SX7kH2BJrC-&amp;index=2</a:t>
            </a:r>
            <a:r>
              <a:rPr lang="en-US" sz="2800" u="sng" dirty="0"/>
              <a:t/>
            </a:r>
            <a:br>
              <a:rPr lang="en-US" sz="2800" u="sng" dirty="0"/>
            </a:br>
            <a:r>
              <a:rPr lang="en-US" sz="2800" dirty="0"/>
              <a:t/>
            </a:r>
            <a:br>
              <a:rPr lang="en-US" sz="2800" dirty="0"/>
            </a:br>
            <a:r>
              <a:rPr lang="en-US" sz="2800" dirty="0"/>
              <a:t/>
            </a:r>
            <a:br>
              <a:rPr lang="en-US" sz="2800" dirty="0"/>
            </a:br>
            <a:r>
              <a:rPr lang="en-US" sz="2800" b="1" dirty="0">
                <a:solidFill>
                  <a:schemeClr val="tx1"/>
                </a:solidFill>
              </a:rPr>
              <a:t> </a:t>
            </a:r>
          </a:p>
        </p:txBody>
      </p:sp>
      <p:sp>
        <p:nvSpPr>
          <p:cNvPr id="5" name="Slide Number Placeholder 4"/>
          <p:cNvSpPr>
            <a:spLocks noGrp="1"/>
          </p:cNvSpPr>
          <p:nvPr>
            <p:ph type="sldNum" sz="quarter" idx="12"/>
          </p:nvPr>
        </p:nvSpPr>
        <p:spPr/>
        <p:txBody>
          <a:bodyPr/>
          <a:lstStyle/>
          <a:p>
            <a:fld id="{5D7FE806-1C63-4ECA-B0B7-914BA92DD0D1}" type="slidenum">
              <a:rPr lang="en-US" smtClean="0"/>
              <a:t>20</a:t>
            </a:fld>
            <a:endParaRPr lang="en-US" dirty="0"/>
          </a:p>
        </p:txBody>
      </p:sp>
      <p:pic>
        <p:nvPicPr>
          <p:cNvPr id="6" name="Picture 5"/>
          <p:cNvPicPr>
            <a:picLocks noChangeAspect="1"/>
          </p:cNvPicPr>
          <p:nvPr/>
        </p:nvPicPr>
        <p:blipFill>
          <a:blip r:embed="rId7"/>
          <a:stretch>
            <a:fillRect/>
          </a:stretch>
        </p:blipFill>
        <p:spPr>
          <a:xfrm rot="480000">
            <a:off x="10590109" y="5432228"/>
            <a:ext cx="810380" cy="1218269"/>
          </a:xfrm>
          <a:prstGeom prst="rect">
            <a:avLst/>
          </a:prstGeom>
        </p:spPr>
      </p:pic>
      <p:sp>
        <p:nvSpPr>
          <p:cNvPr id="7" name="TextBox 6"/>
          <p:cNvSpPr txBox="1"/>
          <p:nvPr/>
        </p:nvSpPr>
        <p:spPr>
          <a:xfrm>
            <a:off x="313509" y="409805"/>
            <a:ext cx="9406809" cy="523220"/>
          </a:xfrm>
          <a:prstGeom prst="rect">
            <a:avLst/>
          </a:prstGeom>
          <a:noFill/>
        </p:spPr>
        <p:txBody>
          <a:bodyPr wrap="square" rtlCol="0">
            <a:spAutoFit/>
          </a:bodyPr>
          <a:lstStyle/>
          <a:p>
            <a:r>
              <a:rPr lang="en-US" sz="2800" dirty="0"/>
              <a:t> </a:t>
            </a:r>
          </a:p>
        </p:txBody>
      </p:sp>
    </p:spTree>
    <p:extLst>
      <p:ext uri="{BB962C8B-B14F-4D97-AF65-F5344CB8AC3E}">
        <p14:creationId xmlns:p14="http://schemas.microsoft.com/office/powerpoint/2010/main" val="15759447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877735" y="150026"/>
            <a:ext cx="5396268" cy="6466507"/>
          </a:xfrm>
          <a:prstGeom prst="rect">
            <a:avLst/>
          </a:prstGeom>
        </p:spPr>
      </p:pic>
      <p:sp>
        <p:nvSpPr>
          <p:cNvPr id="4" name="Slide Number Placeholder 3"/>
          <p:cNvSpPr>
            <a:spLocks noGrp="1"/>
          </p:cNvSpPr>
          <p:nvPr>
            <p:ph type="sldNum" sz="quarter" idx="12"/>
          </p:nvPr>
        </p:nvSpPr>
        <p:spPr/>
        <p:txBody>
          <a:bodyPr/>
          <a:lstStyle/>
          <a:p>
            <a:fld id="{5D7FE806-1C63-4ECA-B0B7-914BA92DD0D1}" type="slidenum">
              <a:rPr lang="en-US" smtClean="0"/>
              <a:t>21</a:t>
            </a:fld>
            <a:endParaRPr lang="en-US" dirty="0"/>
          </a:p>
        </p:txBody>
      </p:sp>
      <p:pic>
        <p:nvPicPr>
          <p:cNvPr id="2050" name="Picture 2" descr="5 steps to self-care for parents in the New Year - WHY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334" y="182880"/>
            <a:ext cx="32004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lf-Care Resources – COVID-19 Resource Cen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34" y="3337560"/>
            <a:ext cx="3101340" cy="3383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10452627" y="5361394"/>
            <a:ext cx="932769" cy="1268078"/>
          </a:xfrm>
          <a:prstGeom prst="rect">
            <a:avLst/>
          </a:prstGeom>
        </p:spPr>
      </p:pic>
    </p:spTree>
    <p:extLst>
      <p:ext uri="{BB962C8B-B14F-4D97-AF65-F5344CB8AC3E}">
        <p14:creationId xmlns:p14="http://schemas.microsoft.com/office/powerpoint/2010/main" val="2123445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7FE806-1C63-4ECA-B0B7-914BA92DD0D1}" type="slidenum">
              <a:rPr lang="en-US" smtClean="0"/>
              <a:t>22</a:t>
            </a:fld>
            <a:endParaRPr lang="en-US" dirty="0"/>
          </a:p>
        </p:txBody>
      </p:sp>
      <p:sp>
        <p:nvSpPr>
          <p:cNvPr id="5" name="Rectangle 4"/>
          <p:cNvSpPr/>
          <p:nvPr/>
        </p:nvSpPr>
        <p:spPr>
          <a:xfrm>
            <a:off x="537882" y="872134"/>
            <a:ext cx="9287436" cy="1015663"/>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en-US" sz="6000" b="1" cap="none" spc="0" dirty="0">
                <a:ln w="22225">
                  <a:solidFill>
                    <a:schemeClr val="accent2"/>
                  </a:solidFill>
                  <a:prstDash val="solid"/>
                </a:ln>
                <a:solidFill>
                  <a:schemeClr val="accent2">
                    <a:lumMod val="40000"/>
                    <a:lumOff val="60000"/>
                  </a:schemeClr>
                </a:solidFill>
                <a:effectLst/>
              </a:rPr>
              <a:t>Resources </a:t>
            </a:r>
          </a:p>
        </p:txBody>
      </p:sp>
      <p:pic>
        <p:nvPicPr>
          <p:cNvPr id="1026" name="Picture 2" descr="How to Share WordPress Post Drafts Using Temporary Links | Elegant Themes  Blo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09291" y="2838440"/>
            <a:ext cx="5991723" cy="2743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15406" y="3086655"/>
            <a:ext cx="2510118" cy="224676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rtlCol="0">
            <a:spAutoFit/>
          </a:bodyPr>
          <a:lstStyle/>
          <a:p>
            <a:r>
              <a:rPr lang="en-US" sz="2800" dirty="0">
                <a:solidFill>
                  <a:schemeClr val="accent2"/>
                </a:solidFill>
              </a:rPr>
              <a:t>Please share the following resources with anyone who can benefit </a:t>
            </a:r>
          </a:p>
        </p:txBody>
      </p:sp>
    </p:spTree>
    <p:extLst>
      <p:ext uri="{BB962C8B-B14F-4D97-AF65-F5344CB8AC3E}">
        <p14:creationId xmlns:p14="http://schemas.microsoft.com/office/powerpoint/2010/main" val="3062509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31763" y="293070"/>
            <a:ext cx="4787695" cy="6309360"/>
          </a:xfrm>
          <a:prstGeom prst="rect">
            <a:avLst/>
          </a:prstGeom>
        </p:spPr>
      </p:pic>
      <p:sp>
        <p:nvSpPr>
          <p:cNvPr id="4" name="Slide Number Placeholder 3"/>
          <p:cNvSpPr>
            <a:spLocks noGrp="1"/>
          </p:cNvSpPr>
          <p:nvPr>
            <p:ph type="sldNum" sz="quarter" idx="12"/>
          </p:nvPr>
        </p:nvSpPr>
        <p:spPr/>
        <p:txBody>
          <a:bodyPr/>
          <a:lstStyle/>
          <a:p>
            <a:fld id="{5D7FE806-1C63-4ECA-B0B7-914BA92DD0D1}" type="slidenum">
              <a:rPr lang="en-US" smtClean="0"/>
              <a:t>23</a:t>
            </a:fld>
            <a:endParaRPr lang="en-US" dirty="0"/>
          </a:p>
        </p:txBody>
      </p:sp>
      <p:sp>
        <p:nvSpPr>
          <p:cNvPr id="6" name="TextBox 5"/>
          <p:cNvSpPr txBox="1"/>
          <p:nvPr/>
        </p:nvSpPr>
        <p:spPr>
          <a:xfrm>
            <a:off x="5703691" y="1101786"/>
            <a:ext cx="4159624" cy="4893647"/>
          </a:xfrm>
          <a:prstGeom prst="rect">
            <a:avLst/>
          </a:prstGeom>
          <a:noFill/>
        </p:spPr>
        <p:txBody>
          <a:bodyPr wrap="square" rtlCol="0">
            <a:spAutoFit/>
          </a:bodyPr>
          <a:lstStyle/>
          <a:p>
            <a:r>
              <a:rPr lang="en-US" sz="2400" dirty="0">
                <a:solidFill>
                  <a:schemeClr val="accent3">
                    <a:lumMod val="50000"/>
                  </a:schemeClr>
                </a:solidFill>
              </a:rPr>
              <a:t>Persevere PA Crisis Counseling Program (CCP) provides SAMHSA approved crisis counseling tele-health services, through the Center for Community Resources (CCR), and can be provided to people who need support related to the impacts of COVID-19. CCR provides the 24/7 Support and Referral Line that delivers the crisis counseling services. </a:t>
            </a:r>
          </a:p>
        </p:txBody>
      </p:sp>
      <p:pic>
        <p:nvPicPr>
          <p:cNvPr id="7" name="Picture 6"/>
          <p:cNvPicPr>
            <a:picLocks noChangeAspect="1"/>
          </p:cNvPicPr>
          <p:nvPr/>
        </p:nvPicPr>
        <p:blipFill>
          <a:blip r:embed="rId3"/>
          <a:stretch>
            <a:fillRect/>
          </a:stretch>
        </p:blipFill>
        <p:spPr>
          <a:xfrm>
            <a:off x="10452627" y="5361394"/>
            <a:ext cx="932769" cy="1268078"/>
          </a:xfrm>
          <a:prstGeom prst="rect">
            <a:avLst/>
          </a:prstGeom>
        </p:spPr>
      </p:pic>
    </p:spTree>
    <p:extLst>
      <p:ext uri="{BB962C8B-B14F-4D97-AF65-F5344CB8AC3E}">
        <p14:creationId xmlns:p14="http://schemas.microsoft.com/office/powerpoint/2010/main" val="2425020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3"/>
          <p:cNvSpPr txBox="1">
            <a:spLocks noGrp="1"/>
          </p:cNvSpPr>
          <p:nvPr>
            <p:ph type="body" idx="1"/>
          </p:nvPr>
        </p:nvSpPr>
        <p:spPr>
          <a:xfrm>
            <a:off x="575008" y="361576"/>
            <a:ext cx="8751872" cy="578667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920"/>
              <a:buNone/>
            </a:pPr>
            <a:r>
              <a:rPr lang="en-US" sz="2400" b="1" dirty="0"/>
              <a:t>Food Resources </a:t>
            </a:r>
            <a:endParaRPr dirty="0"/>
          </a:p>
          <a:p>
            <a:pPr marL="342900" lvl="0" indent="-342900" algn="l" rtl="0">
              <a:spcBef>
                <a:spcPts val="1000"/>
              </a:spcBef>
              <a:spcAft>
                <a:spcPts val="0"/>
              </a:spcAft>
              <a:buSzPts val="1440"/>
              <a:buChar char="►"/>
            </a:pPr>
            <a:r>
              <a:rPr lang="en-US" u="sng" dirty="0">
                <a:solidFill>
                  <a:schemeClr val="hlink"/>
                </a:solidFill>
                <a:hlinkClick r:id="rId3"/>
              </a:rPr>
              <a:t>https://www.agriculture.pa.gov/Food_Security/Pages/Resources.aspx</a:t>
            </a:r>
            <a:endParaRPr dirty="0"/>
          </a:p>
          <a:p>
            <a:pPr marL="0" lvl="0" indent="0" algn="l" rtl="0">
              <a:spcBef>
                <a:spcPts val="1000"/>
              </a:spcBef>
              <a:spcAft>
                <a:spcPts val="0"/>
              </a:spcAft>
              <a:buSzPts val="1920"/>
              <a:buNone/>
            </a:pPr>
            <a:r>
              <a:rPr lang="en-US" sz="2400" b="1" dirty="0"/>
              <a:t>Mental Health Resources </a:t>
            </a:r>
            <a:endParaRPr dirty="0"/>
          </a:p>
          <a:p>
            <a:pPr marL="342900" lvl="0" indent="-342900" algn="l" rtl="0">
              <a:spcBef>
                <a:spcPts val="1000"/>
              </a:spcBef>
              <a:spcAft>
                <a:spcPts val="0"/>
              </a:spcAft>
              <a:buSzPts val="1440"/>
              <a:buChar char="►"/>
            </a:pPr>
            <a:r>
              <a:rPr lang="en-US" u="sng" dirty="0">
                <a:solidFill>
                  <a:schemeClr val="hlink"/>
                </a:solidFill>
                <a:hlinkClick r:id="rId4"/>
              </a:rPr>
              <a:t>https://www.pa.gov/guides/mental-health/</a:t>
            </a:r>
            <a:endParaRPr dirty="0"/>
          </a:p>
          <a:p>
            <a:pPr marL="0" lvl="0" indent="0" algn="l" rtl="0">
              <a:spcBef>
                <a:spcPts val="1000"/>
              </a:spcBef>
              <a:spcAft>
                <a:spcPts val="0"/>
              </a:spcAft>
              <a:buSzPts val="1920"/>
              <a:buNone/>
            </a:pPr>
            <a:r>
              <a:rPr lang="en-US" sz="2400" b="1" dirty="0"/>
              <a:t>Unemployment Benefits</a:t>
            </a:r>
            <a:endParaRPr sz="2400" b="1" dirty="0"/>
          </a:p>
          <a:p>
            <a:pPr marL="342900" lvl="0" indent="-342900" algn="l" rtl="0">
              <a:spcBef>
                <a:spcPts val="1000"/>
              </a:spcBef>
              <a:spcAft>
                <a:spcPts val="0"/>
              </a:spcAft>
              <a:buSzPts val="1440"/>
              <a:buChar char="►"/>
            </a:pPr>
            <a:r>
              <a:rPr lang="en-US" u="sng" dirty="0">
                <a:solidFill>
                  <a:schemeClr val="hlink"/>
                </a:solidFill>
                <a:hlinkClick r:id="rId5"/>
              </a:rPr>
              <a:t>https://www.pa.gov/guides/unemployment-benefits/</a:t>
            </a:r>
            <a:endParaRPr dirty="0"/>
          </a:p>
          <a:p>
            <a:pPr marL="0" lvl="0" indent="0" algn="l" rtl="0">
              <a:spcBef>
                <a:spcPts val="1000"/>
              </a:spcBef>
              <a:spcAft>
                <a:spcPts val="0"/>
              </a:spcAft>
              <a:buSzPts val="1920"/>
              <a:buNone/>
            </a:pPr>
            <a:r>
              <a:rPr lang="en-US" sz="2400" b="1" dirty="0"/>
              <a:t>COVID Testing</a:t>
            </a:r>
            <a:endParaRPr dirty="0"/>
          </a:p>
          <a:p>
            <a:pPr marL="342900" lvl="0" indent="-342900" algn="l" rtl="0">
              <a:spcBef>
                <a:spcPts val="1000"/>
              </a:spcBef>
              <a:spcAft>
                <a:spcPts val="0"/>
              </a:spcAft>
              <a:buSzPts val="1440"/>
              <a:buChar char="►"/>
            </a:pPr>
            <a:r>
              <a:rPr lang="en-US" u="sng" dirty="0">
                <a:solidFill>
                  <a:schemeClr val="hlink"/>
                </a:solidFill>
                <a:hlinkClick r:id="rId6"/>
              </a:rPr>
              <a:t>https://pema.maps.arcgis.com/apps/webappviewer/index.html?id=1a4c139769d646839e1549bcb6a668f1</a:t>
            </a:r>
            <a:endParaRPr dirty="0"/>
          </a:p>
          <a:p>
            <a:pPr marL="0" lvl="0" indent="0" algn="l" rtl="0">
              <a:spcBef>
                <a:spcPts val="1000"/>
              </a:spcBef>
              <a:spcAft>
                <a:spcPts val="0"/>
              </a:spcAft>
              <a:buSzPts val="1920"/>
              <a:buNone/>
            </a:pPr>
            <a:r>
              <a:rPr lang="en-US" sz="2400" b="1" dirty="0"/>
              <a:t>COVID Guidance and Resources </a:t>
            </a:r>
            <a:endParaRPr sz="2400" b="1" dirty="0"/>
          </a:p>
          <a:p>
            <a:pPr marL="342900" lvl="0" indent="-342900" algn="l" rtl="0">
              <a:spcBef>
                <a:spcPts val="1000"/>
              </a:spcBef>
              <a:spcAft>
                <a:spcPts val="0"/>
              </a:spcAft>
              <a:buSzPts val="1440"/>
              <a:buChar char="►"/>
            </a:pPr>
            <a:r>
              <a:rPr lang="en-US" u="sng" dirty="0">
                <a:solidFill>
                  <a:schemeClr val="hlink"/>
                </a:solidFill>
                <a:hlinkClick r:id="rId7"/>
              </a:rPr>
              <a:t>https://www.pa.gov/guides/responding-to-covid-19/</a:t>
            </a:r>
            <a:r>
              <a:rPr lang="en-US" dirty="0"/>
              <a:t> </a:t>
            </a:r>
            <a:endParaRPr lang="en-US" dirty="0" smtClean="0"/>
          </a:p>
          <a:p>
            <a:pPr marL="0" lvl="0" indent="0">
              <a:buSzPts val="1920"/>
              <a:buNone/>
            </a:pPr>
            <a:r>
              <a:rPr lang="en-US" sz="2400" b="1" dirty="0" smtClean="0"/>
              <a:t>Help for Homeowners / Landlords / Renters</a:t>
            </a:r>
            <a:endParaRPr lang="en-US" sz="2400" b="1" dirty="0"/>
          </a:p>
          <a:p>
            <a:pPr lvl="0">
              <a:buSzPts val="1440"/>
              <a:buChar char="►"/>
            </a:pPr>
            <a:r>
              <a:rPr lang="en-US" u="sng" dirty="0">
                <a:solidFill>
                  <a:schemeClr val="hlink"/>
                </a:solidFill>
              </a:rPr>
              <a:t>https://www.consumerfinance.gov/coronavirus/mortgage-and-housing-assistance/renter-protections/find-help-with-rent-and-utilities/?utm_source=vanity&amp;utm_medium=outreach&amp;utm_campaign=renthelp</a:t>
            </a:r>
            <a:endParaRPr dirty="0"/>
          </a:p>
          <a:p>
            <a:pPr marL="342900" lvl="0" indent="-251459" algn="l" rtl="0">
              <a:spcBef>
                <a:spcPts val="1000"/>
              </a:spcBef>
              <a:spcAft>
                <a:spcPts val="0"/>
              </a:spcAft>
              <a:buSzPts val="1440"/>
              <a:buNone/>
            </a:pPr>
            <a:endParaRPr dirty="0"/>
          </a:p>
          <a:p>
            <a:pPr marL="0" lvl="0" indent="0" algn="l" rtl="0">
              <a:spcBef>
                <a:spcPts val="1000"/>
              </a:spcBef>
              <a:spcAft>
                <a:spcPts val="0"/>
              </a:spcAft>
              <a:buSzPts val="1440"/>
              <a:buNone/>
            </a:pPr>
            <a:endParaRPr dirty="0"/>
          </a:p>
          <a:p>
            <a:pPr marL="342900" lvl="0" indent="-251459" algn="l" rtl="0">
              <a:spcBef>
                <a:spcPts val="1000"/>
              </a:spcBef>
              <a:spcAft>
                <a:spcPts val="0"/>
              </a:spcAft>
              <a:buSzPts val="1440"/>
              <a:buNone/>
            </a:pPr>
            <a:endParaRPr dirty="0"/>
          </a:p>
        </p:txBody>
      </p:sp>
      <p:pic>
        <p:nvPicPr>
          <p:cNvPr id="4" name="Picture 3"/>
          <p:cNvPicPr>
            <a:picLocks noChangeAspect="1"/>
          </p:cNvPicPr>
          <p:nvPr/>
        </p:nvPicPr>
        <p:blipFill>
          <a:blip r:embed="rId8"/>
          <a:stretch>
            <a:fillRect/>
          </a:stretch>
        </p:blipFill>
        <p:spPr>
          <a:xfrm>
            <a:off x="10452627" y="5361394"/>
            <a:ext cx="932769" cy="1268078"/>
          </a:xfrm>
          <a:prstGeom prst="rect">
            <a:avLst/>
          </a:prstGeom>
        </p:spPr>
      </p:pic>
      <p:sp>
        <p:nvSpPr>
          <p:cNvPr id="246" name="Google Shape;246;p33"/>
          <p:cNvSpPr txBox="1"/>
          <p:nvPr/>
        </p:nvSpPr>
        <p:spPr>
          <a:xfrm>
            <a:off x="6884290" y="1500588"/>
            <a:ext cx="3690852" cy="1754326"/>
          </a:xfrm>
          <a:prstGeom prst="rect">
            <a:avLst/>
          </a:prstGeom>
          <a:solidFill>
            <a:schemeClr val="bg1"/>
          </a:solidFill>
          <a:ln w="41275" cmpd="sng">
            <a:solidFill>
              <a:schemeClr val="accent4">
                <a:lumMod val="75000"/>
              </a:schemeClr>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dirty="0">
                <a:solidFill>
                  <a:schemeClr val="dk1"/>
                </a:solidFill>
                <a:latin typeface="Trebuchet MS"/>
                <a:ea typeface="Trebuchet MS"/>
                <a:cs typeface="Trebuchet MS"/>
                <a:sym typeface="Trebuchet MS"/>
              </a:rPr>
              <a:t>PA COVID Resources </a:t>
            </a:r>
            <a:endParaRPr sz="5400" b="1" dirty="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261475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t>
            </a:r>
          </a:p>
        </p:txBody>
      </p:sp>
      <p:sp>
        <p:nvSpPr>
          <p:cNvPr id="3" name="Content Placeholder 2"/>
          <p:cNvSpPr>
            <a:spLocks noGrp="1"/>
          </p:cNvSpPr>
          <p:nvPr>
            <p:ph idx="1"/>
          </p:nvPr>
        </p:nvSpPr>
        <p:spPr>
          <a:xfrm>
            <a:off x="677334" y="1310640"/>
            <a:ext cx="9655386" cy="5364480"/>
          </a:xfrm>
        </p:spPr>
        <p:txBody>
          <a:bodyPr>
            <a:normAutofit fontScale="85000" lnSpcReduction="10000"/>
          </a:bodyPr>
          <a:lstStyle/>
          <a:p>
            <a:pPr marL="0" indent="0">
              <a:buNone/>
            </a:pPr>
            <a:r>
              <a:rPr lang="en-US" sz="2400" b="1" u="sng" dirty="0"/>
              <a:t>The Mental Health Support Line </a:t>
            </a:r>
          </a:p>
          <a:p>
            <a:r>
              <a:rPr lang="en-US" sz="2400" dirty="0"/>
              <a:t>Developed on April 1</a:t>
            </a:r>
            <a:r>
              <a:rPr lang="en-US" sz="2400" baseline="30000" dirty="0"/>
              <a:t>st</a:t>
            </a:r>
            <a:r>
              <a:rPr lang="en-US" sz="2400" dirty="0"/>
              <a:t> </a:t>
            </a:r>
          </a:p>
          <a:p>
            <a:r>
              <a:rPr lang="en-US" sz="2400" dirty="0"/>
              <a:t>Can be reached toll-free, 24/7 at 1-855-284-2494 from anywhere in PA.</a:t>
            </a:r>
          </a:p>
          <a:p>
            <a:pPr marL="0" indent="0">
              <a:buNone/>
            </a:pPr>
            <a:r>
              <a:rPr lang="en-US" sz="2400" b="1" u="sng" dirty="0"/>
              <a:t>Crisis Text Line </a:t>
            </a:r>
          </a:p>
          <a:p>
            <a:r>
              <a:rPr lang="en-US" sz="2400" dirty="0"/>
              <a:t>Text PA to 741-741 </a:t>
            </a:r>
          </a:p>
          <a:p>
            <a:pPr marL="0" indent="0">
              <a:buNone/>
            </a:pPr>
            <a:r>
              <a:rPr lang="en-US" sz="2400" b="1" u="sng" dirty="0"/>
              <a:t>PA Get Help Now Helpline </a:t>
            </a:r>
          </a:p>
          <a:p>
            <a:r>
              <a:rPr lang="en-US" sz="2400" dirty="0"/>
              <a:t>Can be reached toll-free at 1-800-662-HELP (4357).</a:t>
            </a:r>
          </a:p>
          <a:p>
            <a:r>
              <a:rPr lang="en-US" sz="2400" dirty="0"/>
              <a:t>A live chat option is also available online or via text message at 717-216-0905</a:t>
            </a:r>
          </a:p>
          <a:p>
            <a:pPr marL="0" indent="0" fontAlgn="base">
              <a:buNone/>
            </a:pPr>
            <a:r>
              <a:rPr lang="en-US" sz="2400" b="1" u="sng" dirty="0"/>
              <a:t>Warmline of Beaver County </a:t>
            </a:r>
          </a:p>
          <a:p>
            <a:pPr fontAlgn="base"/>
            <a:r>
              <a:rPr lang="en-US" sz="2400" dirty="0"/>
              <a:t>Can be reached at 1-877-775-WARM (9276) </a:t>
            </a:r>
          </a:p>
          <a:p>
            <a:pPr fontAlgn="base"/>
            <a:r>
              <a:rPr lang="en-US" sz="2400" dirty="0"/>
              <a:t>Hours of operation 6pm-9pm  </a:t>
            </a:r>
          </a:p>
          <a:p>
            <a:pPr marL="0" indent="0" fontAlgn="base">
              <a:buNone/>
            </a:pPr>
            <a:r>
              <a:rPr lang="en-US" sz="2400" b="1" u="sng" dirty="0"/>
              <a:t>UPMC Beaver County Crisis</a:t>
            </a:r>
          </a:p>
          <a:p>
            <a:pPr fontAlgn="base"/>
            <a:r>
              <a:rPr lang="en-US" sz="2400" dirty="0"/>
              <a:t>Can be reached toll-free, 24/7 at 1-800-400-6180</a:t>
            </a:r>
          </a:p>
          <a:p>
            <a:pPr fontAlgn="base"/>
            <a:endParaRPr lang="en-US" dirty="0"/>
          </a:p>
          <a:p>
            <a:endParaRPr lang="en-US" b="1" dirty="0"/>
          </a:p>
          <a:p>
            <a:endParaRPr lang="en-US" dirty="0"/>
          </a:p>
        </p:txBody>
      </p:sp>
      <p:sp>
        <p:nvSpPr>
          <p:cNvPr id="5" name="Slide Number Placeholder 4"/>
          <p:cNvSpPr>
            <a:spLocks noGrp="1"/>
          </p:cNvSpPr>
          <p:nvPr>
            <p:ph type="sldNum" sz="quarter" idx="12"/>
          </p:nvPr>
        </p:nvSpPr>
        <p:spPr/>
        <p:txBody>
          <a:bodyPr/>
          <a:lstStyle/>
          <a:p>
            <a:fld id="{5D7FE806-1C63-4ECA-B0B7-914BA92DD0D1}" type="slidenum">
              <a:rPr lang="en-US" smtClean="0"/>
              <a:t>25</a:t>
            </a:fld>
            <a:endParaRPr lang="en-US" dirty="0"/>
          </a:p>
        </p:txBody>
      </p:sp>
      <p:pic>
        <p:nvPicPr>
          <p:cNvPr id="6" name="Picture 5"/>
          <p:cNvPicPr>
            <a:picLocks noChangeAspect="1"/>
          </p:cNvPicPr>
          <p:nvPr/>
        </p:nvPicPr>
        <p:blipFill>
          <a:blip r:embed="rId3"/>
          <a:stretch>
            <a:fillRect/>
          </a:stretch>
        </p:blipFill>
        <p:spPr>
          <a:xfrm rot="480000">
            <a:off x="9837269" y="5354650"/>
            <a:ext cx="772505" cy="1161331"/>
          </a:xfrm>
          <a:prstGeom prst="rect">
            <a:avLst/>
          </a:prstGeom>
        </p:spPr>
      </p:pic>
    </p:spTree>
    <p:extLst>
      <p:ext uri="{BB962C8B-B14F-4D97-AF65-F5344CB8AC3E}">
        <p14:creationId xmlns:p14="http://schemas.microsoft.com/office/powerpoint/2010/main" val="1560001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 Resources </a:t>
            </a:r>
          </a:p>
        </p:txBody>
      </p:sp>
      <p:sp>
        <p:nvSpPr>
          <p:cNvPr id="3" name="Content Placeholder 2"/>
          <p:cNvSpPr>
            <a:spLocks noGrp="1"/>
          </p:cNvSpPr>
          <p:nvPr>
            <p:ph idx="1"/>
          </p:nvPr>
        </p:nvSpPr>
        <p:spPr>
          <a:xfrm>
            <a:off x="372534" y="1360714"/>
            <a:ext cx="9000066" cy="5268685"/>
          </a:xfrm>
        </p:spPr>
        <p:txBody>
          <a:bodyPr>
            <a:normAutofit/>
          </a:bodyPr>
          <a:lstStyle/>
          <a:p>
            <a:pPr marL="0" indent="0">
              <a:buNone/>
            </a:pPr>
            <a:r>
              <a:rPr lang="en-US" sz="2400" dirty="0"/>
              <a:t>Many other resources also remain available to Pennsylvanians in need of support, including:</a:t>
            </a:r>
          </a:p>
          <a:p>
            <a:pPr lvl="1"/>
            <a:r>
              <a:rPr lang="en-US" sz="2400" dirty="0"/>
              <a:t>National Suicide Prevention Lifeline: 1-800-273-TALK (8255)</a:t>
            </a:r>
          </a:p>
          <a:p>
            <a:pPr lvl="1"/>
            <a:r>
              <a:rPr lang="en-US" sz="2400" dirty="0"/>
              <a:t>Línea Nacional de Prevención del Suicidio: 1-888-628-9454</a:t>
            </a:r>
          </a:p>
          <a:p>
            <a:pPr lvl="1"/>
            <a:r>
              <a:rPr lang="en-US" sz="2400" dirty="0"/>
              <a:t>Crisis Text Line: Text “PA” to 741-741</a:t>
            </a:r>
          </a:p>
          <a:p>
            <a:pPr lvl="1"/>
            <a:r>
              <a:rPr lang="en-US" sz="2400" dirty="0"/>
              <a:t>Safe2Say: 1-844-723-2729 or </a:t>
            </a:r>
            <a:r>
              <a:rPr lang="en-US" sz="2400" u="sng" dirty="0">
                <a:hlinkClick r:id="rId3"/>
              </a:rPr>
              <a:t>www.safe2saypa.org</a:t>
            </a:r>
            <a:r>
              <a:rPr lang="en-US" sz="2400" dirty="0"/>
              <a:t> </a:t>
            </a:r>
          </a:p>
          <a:p>
            <a:pPr lvl="1"/>
            <a:r>
              <a:rPr lang="en-US" sz="2400" dirty="0"/>
              <a:t>Veteran Crisis Line: 1-800-273-TALK (8255) (Press 1)</a:t>
            </a:r>
          </a:p>
          <a:p>
            <a:pPr lvl="1"/>
            <a:r>
              <a:rPr lang="en-US" sz="2400" dirty="0"/>
              <a:t>Disaster Distress Helpline: 1-800-985-5990</a:t>
            </a:r>
          </a:p>
          <a:p>
            <a:pPr lvl="1"/>
            <a:r>
              <a:rPr lang="en-US" sz="2400" dirty="0"/>
              <a:t>Get Help Now Hotline (for substance use disorders): </a:t>
            </a:r>
          </a:p>
          <a:p>
            <a:pPr marL="457200" lvl="1" indent="0">
              <a:buNone/>
            </a:pPr>
            <a:r>
              <a:rPr lang="en-US" sz="2400" dirty="0"/>
              <a:t>1-800-662-4357</a:t>
            </a:r>
          </a:p>
          <a:p>
            <a:endParaRPr lang="en-US" dirty="0"/>
          </a:p>
        </p:txBody>
      </p:sp>
      <p:sp>
        <p:nvSpPr>
          <p:cNvPr id="5" name="Slide Number Placeholder 4"/>
          <p:cNvSpPr>
            <a:spLocks noGrp="1"/>
          </p:cNvSpPr>
          <p:nvPr>
            <p:ph type="sldNum" sz="quarter" idx="12"/>
          </p:nvPr>
        </p:nvSpPr>
        <p:spPr/>
        <p:txBody>
          <a:bodyPr/>
          <a:lstStyle/>
          <a:p>
            <a:fld id="{5D7FE806-1C63-4ECA-B0B7-914BA92DD0D1}" type="slidenum">
              <a:rPr lang="en-US" smtClean="0"/>
              <a:t>26</a:t>
            </a:fld>
            <a:endParaRPr lang="en-US" dirty="0"/>
          </a:p>
        </p:txBody>
      </p:sp>
      <p:pic>
        <p:nvPicPr>
          <p:cNvPr id="6" name="Picture 5"/>
          <p:cNvPicPr>
            <a:picLocks noChangeAspect="1"/>
          </p:cNvPicPr>
          <p:nvPr/>
        </p:nvPicPr>
        <p:blipFill>
          <a:blip r:embed="rId4"/>
          <a:stretch>
            <a:fillRect/>
          </a:stretch>
        </p:blipFill>
        <p:spPr>
          <a:xfrm rot="480000">
            <a:off x="8887749" y="5292175"/>
            <a:ext cx="772505" cy="1161331"/>
          </a:xfrm>
          <a:prstGeom prst="rect">
            <a:avLst/>
          </a:prstGeom>
        </p:spPr>
      </p:pic>
    </p:spTree>
    <p:extLst>
      <p:ext uri="{BB962C8B-B14F-4D97-AF65-F5344CB8AC3E}">
        <p14:creationId xmlns:p14="http://schemas.microsoft.com/office/powerpoint/2010/main" val="2919672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26C6B8"/>
                </a:solidFill>
              </a:rPr>
              <a:t>COVID</a:t>
            </a:r>
            <a:r>
              <a:rPr lang="en-US" b="1" dirty="0">
                <a:solidFill>
                  <a:srgbClr val="92D050"/>
                </a:solidFill>
              </a:rPr>
              <a:t> </a:t>
            </a:r>
            <a:r>
              <a:rPr lang="en-US" b="1" dirty="0">
                <a:solidFill>
                  <a:srgbClr val="26C6B8"/>
                </a:solidFill>
              </a:rPr>
              <a:t>Resources</a:t>
            </a:r>
            <a:r>
              <a:rPr lang="en-US" b="1" dirty="0">
                <a:solidFill>
                  <a:srgbClr val="92D050"/>
                </a:solidFill>
              </a:rPr>
              <a:t> </a:t>
            </a:r>
            <a:r>
              <a:rPr lang="en-US" b="1" dirty="0">
                <a:solidFill>
                  <a:schemeClr val="tx1"/>
                </a:solidFill>
              </a:rPr>
              <a:t/>
            </a:r>
            <a:br>
              <a:rPr lang="en-US" b="1" dirty="0">
                <a:solidFill>
                  <a:schemeClr val="tx1"/>
                </a:solidFill>
              </a:rPr>
            </a:br>
            <a:endParaRPr lang="en-US" dirty="0"/>
          </a:p>
        </p:txBody>
      </p:sp>
      <p:sp>
        <p:nvSpPr>
          <p:cNvPr id="3" name="Content Placeholder 2"/>
          <p:cNvSpPr>
            <a:spLocks noGrp="1"/>
          </p:cNvSpPr>
          <p:nvPr>
            <p:ph idx="1"/>
          </p:nvPr>
        </p:nvSpPr>
        <p:spPr>
          <a:xfrm>
            <a:off x="377663" y="1930400"/>
            <a:ext cx="9196009" cy="3880773"/>
          </a:xfrm>
        </p:spPr>
        <p:txBody>
          <a:bodyPr>
            <a:normAutofit lnSpcReduction="10000"/>
          </a:bodyPr>
          <a:lstStyle/>
          <a:p>
            <a:r>
              <a:rPr lang="en-US" sz="3200" dirty="0">
                <a:solidFill>
                  <a:schemeClr val="tx1"/>
                </a:solidFill>
                <a:hlinkClick r:id="rId3"/>
              </a:rPr>
              <a:t>https://www.cdc.gov/coronavirus/2019-ncov/daily-life-coping/managing-stress-anxiety.html</a:t>
            </a:r>
            <a:r>
              <a:rPr lang="en-US" sz="3200" dirty="0">
                <a:solidFill>
                  <a:schemeClr val="tx1"/>
                </a:solidFill>
              </a:rPr>
              <a:t>   </a:t>
            </a:r>
          </a:p>
          <a:p>
            <a:pPr marL="0" indent="0">
              <a:buNone/>
            </a:pPr>
            <a:endParaRPr lang="en-US" sz="3200" dirty="0">
              <a:solidFill>
                <a:schemeClr val="tx1"/>
              </a:solidFill>
            </a:endParaRPr>
          </a:p>
          <a:p>
            <a:r>
              <a:rPr lang="en-US" sz="3200" dirty="0">
                <a:solidFill>
                  <a:schemeClr val="tx1"/>
                </a:solidFill>
                <a:hlinkClick r:id="rId4"/>
              </a:rPr>
              <a:t>https://mhanational.org/covid19</a:t>
            </a:r>
            <a:endParaRPr lang="en-US" sz="3200" dirty="0">
              <a:solidFill>
                <a:schemeClr val="tx1"/>
              </a:solidFill>
            </a:endParaRPr>
          </a:p>
          <a:p>
            <a:pPr marL="0" indent="0">
              <a:buNone/>
            </a:pPr>
            <a:endParaRPr lang="en-US" sz="3200" dirty="0">
              <a:solidFill>
                <a:schemeClr val="tx1"/>
              </a:solidFill>
            </a:endParaRPr>
          </a:p>
          <a:p>
            <a:r>
              <a:rPr lang="en-US" sz="3200" dirty="0">
                <a:solidFill>
                  <a:schemeClr val="tx1"/>
                </a:solidFill>
                <a:hlinkClick r:id="rId5"/>
              </a:rPr>
              <a:t>https://psychhub.com/covid-19</a:t>
            </a:r>
            <a:r>
              <a:rPr lang="en-US" sz="3200" dirty="0">
                <a:solidFill>
                  <a:schemeClr val="tx1"/>
                </a:solidFill>
              </a:rPr>
              <a:t>  </a:t>
            </a:r>
          </a:p>
          <a:p>
            <a:endParaRPr lang="en-US" dirty="0">
              <a:solidFill>
                <a:schemeClr val="tx1"/>
              </a:solidFill>
            </a:endParaRPr>
          </a:p>
          <a:p>
            <a:endParaRPr lang="en-US" dirty="0"/>
          </a:p>
        </p:txBody>
      </p:sp>
      <p:sp>
        <p:nvSpPr>
          <p:cNvPr id="5" name="Slide Number Placeholder 4"/>
          <p:cNvSpPr>
            <a:spLocks noGrp="1"/>
          </p:cNvSpPr>
          <p:nvPr>
            <p:ph type="sldNum" sz="quarter" idx="12"/>
          </p:nvPr>
        </p:nvSpPr>
        <p:spPr/>
        <p:txBody>
          <a:bodyPr/>
          <a:lstStyle/>
          <a:p>
            <a:fld id="{5D7FE806-1C63-4ECA-B0B7-914BA92DD0D1}" type="slidenum">
              <a:rPr lang="en-US" smtClean="0"/>
              <a:t>27</a:t>
            </a:fld>
            <a:endParaRPr lang="en-US" dirty="0"/>
          </a:p>
        </p:txBody>
      </p:sp>
      <p:pic>
        <p:nvPicPr>
          <p:cNvPr id="6" name="Picture 5"/>
          <p:cNvPicPr>
            <a:picLocks noChangeAspect="1"/>
          </p:cNvPicPr>
          <p:nvPr/>
        </p:nvPicPr>
        <p:blipFill>
          <a:blip r:embed="rId6"/>
          <a:stretch>
            <a:fillRect/>
          </a:stretch>
        </p:blipFill>
        <p:spPr>
          <a:xfrm rot="480000">
            <a:off x="9650726" y="5230507"/>
            <a:ext cx="772505" cy="1161331"/>
          </a:xfrm>
          <a:prstGeom prst="rect">
            <a:avLst/>
          </a:prstGeom>
        </p:spPr>
      </p:pic>
    </p:spTree>
    <p:extLst>
      <p:ext uri="{BB962C8B-B14F-4D97-AF65-F5344CB8AC3E}">
        <p14:creationId xmlns:p14="http://schemas.microsoft.com/office/powerpoint/2010/main" val="2412648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we do to help?</a:t>
            </a:r>
          </a:p>
        </p:txBody>
      </p:sp>
      <p:sp>
        <p:nvSpPr>
          <p:cNvPr id="3" name="Content Placeholder 2"/>
          <p:cNvSpPr>
            <a:spLocks noGrp="1"/>
          </p:cNvSpPr>
          <p:nvPr>
            <p:ph idx="1"/>
          </p:nvPr>
        </p:nvSpPr>
        <p:spPr>
          <a:xfrm>
            <a:off x="677334" y="1546167"/>
            <a:ext cx="8596668" cy="4738255"/>
          </a:xfrm>
        </p:spPr>
        <p:txBody>
          <a:bodyPr>
            <a:noAutofit/>
          </a:bodyPr>
          <a:lstStyle/>
          <a:p>
            <a:pPr marL="0" indent="0">
              <a:buNone/>
            </a:pPr>
            <a:r>
              <a:rPr lang="en-US" sz="3200" u="sng" dirty="0"/>
              <a:t>E-mail us</a:t>
            </a:r>
            <a:r>
              <a:rPr lang="en-US" sz="3200" dirty="0"/>
              <a:t>:</a:t>
            </a:r>
          </a:p>
          <a:p>
            <a:r>
              <a:rPr lang="en-US" sz="2400" dirty="0"/>
              <a:t>Elisia Majors </a:t>
            </a:r>
          </a:p>
          <a:p>
            <a:r>
              <a:rPr lang="en-US" sz="2400" dirty="0">
                <a:hlinkClick r:id="rId3"/>
              </a:rPr>
              <a:t>emajors@bcbh.org</a:t>
            </a:r>
            <a:endParaRPr lang="en-US" sz="2400" dirty="0"/>
          </a:p>
          <a:p>
            <a:endParaRPr lang="en-US" sz="2400" dirty="0"/>
          </a:p>
          <a:p>
            <a:r>
              <a:rPr lang="en-US" sz="2400" dirty="0"/>
              <a:t>Stephanie Santoro</a:t>
            </a:r>
          </a:p>
          <a:p>
            <a:r>
              <a:rPr lang="en-US" sz="2400" dirty="0">
                <a:hlinkClick r:id="rId4"/>
              </a:rPr>
              <a:t>ssantoro@ahci.org</a:t>
            </a:r>
            <a:r>
              <a:rPr lang="en-US" sz="2400" dirty="0"/>
              <a:t> </a:t>
            </a:r>
          </a:p>
          <a:p>
            <a:endParaRPr lang="en-US" sz="2400" dirty="0"/>
          </a:p>
          <a:p>
            <a:r>
              <a:rPr lang="en-US" sz="2400" dirty="0"/>
              <a:t>Bonnie Palmieri </a:t>
            </a:r>
          </a:p>
          <a:p>
            <a:r>
              <a:rPr lang="en-US" sz="2400" dirty="0">
                <a:hlinkClick r:id="rId5"/>
              </a:rPr>
              <a:t>bpalmieri@ahci.org</a:t>
            </a:r>
            <a:r>
              <a:rPr lang="en-US" sz="2400" dirty="0"/>
              <a:t> </a:t>
            </a:r>
          </a:p>
        </p:txBody>
      </p:sp>
      <p:sp>
        <p:nvSpPr>
          <p:cNvPr id="6" name="Slide Number Placeholder 5"/>
          <p:cNvSpPr>
            <a:spLocks noGrp="1"/>
          </p:cNvSpPr>
          <p:nvPr>
            <p:ph type="sldNum" sz="quarter" idx="12"/>
          </p:nvPr>
        </p:nvSpPr>
        <p:spPr/>
        <p:txBody>
          <a:bodyPr/>
          <a:lstStyle/>
          <a:p>
            <a:fld id="{5D7FE806-1C63-4ECA-B0B7-914BA92DD0D1}" type="slidenum">
              <a:rPr lang="en-US" smtClean="0"/>
              <a:t>28</a:t>
            </a:fld>
            <a:endParaRPr lang="en-US" dirty="0"/>
          </a:p>
        </p:txBody>
      </p:sp>
      <p:pic>
        <p:nvPicPr>
          <p:cNvPr id="4" name="Picture 3" descr="Raise a Green Dog!: Little things you can do to help the ..."/>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01127" y="738152"/>
            <a:ext cx="3177830" cy="5161957"/>
          </a:xfrm>
          <a:prstGeom prst="rect">
            <a:avLst/>
          </a:prstGeom>
          <a:effectLst>
            <a:softEdge rad="317500"/>
          </a:effectLst>
          <a:scene3d>
            <a:camera prst="orthographicFront">
              <a:rot lat="0" lon="0" rev="20699999"/>
            </a:camera>
            <a:lightRig rig="threePt" dir="t"/>
          </a:scene3d>
        </p:spPr>
      </p:pic>
      <p:pic>
        <p:nvPicPr>
          <p:cNvPr id="7" name="Picture 6"/>
          <p:cNvPicPr>
            <a:picLocks noChangeAspect="1"/>
          </p:cNvPicPr>
          <p:nvPr/>
        </p:nvPicPr>
        <p:blipFill>
          <a:blip r:embed="rId7"/>
          <a:stretch>
            <a:fillRect/>
          </a:stretch>
        </p:blipFill>
        <p:spPr>
          <a:xfrm rot="1200000">
            <a:off x="6425149" y="3469824"/>
            <a:ext cx="1046317" cy="15729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78057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Vandenberg observes Suicide Prevention Awareness Month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1865" y="130655"/>
            <a:ext cx="5198426" cy="672734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57585" y="1820426"/>
            <a:ext cx="8596668" cy="2531165"/>
          </a:xfrm>
        </p:spPr>
        <p:txBody>
          <a:bodyPr>
            <a:prstTxWarp prst="textArchUp">
              <a:avLst/>
            </a:prstTxWarp>
            <a:normAutofit/>
          </a:bodyPr>
          <a:lstStyle/>
          <a:p>
            <a:r>
              <a:rPr lang="en-US" sz="4400" b="1" dirty="0">
                <a:ln w="22225">
                  <a:solidFill>
                    <a:schemeClr val="accent2"/>
                  </a:solidFill>
                  <a:prstDash val="solid"/>
                </a:ln>
                <a:solidFill>
                  <a:schemeClr val="accent2">
                    <a:lumMod val="40000"/>
                    <a:lumOff val="60000"/>
                  </a:schemeClr>
                </a:solidFill>
              </a:rPr>
              <a:t>Thank you!! </a:t>
            </a:r>
            <a:br>
              <a:rPr lang="en-US" sz="4400" b="1" dirty="0">
                <a:ln w="22225">
                  <a:solidFill>
                    <a:schemeClr val="accent2"/>
                  </a:solidFill>
                  <a:prstDash val="solid"/>
                </a:ln>
                <a:solidFill>
                  <a:schemeClr val="accent2">
                    <a:lumMod val="40000"/>
                    <a:lumOff val="60000"/>
                  </a:schemeClr>
                </a:solidFill>
              </a:rPr>
            </a:br>
            <a:r>
              <a:rPr lang="en-US" sz="4400" b="1" dirty="0">
                <a:ln w="22225">
                  <a:solidFill>
                    <a:schemeClr val="accent2"/>
                  </a:solidFill>
                  <a:prstDash val="solid"/>
                </a:ln>
                <a:solidFill>
                  <a:schemeClr val="accent2">
                    <a:lumMod val="40000"/>
                    <a:lumOff val="60000"/>
                  </a:schemeClr>
                </a:solidFill>
              </a:rPr>
              <a:t>Stay Well!   </a:t>
            </a:r>
            <a:r>
              <a:rPr lang="en-US" dirty="0"/>
              <a:t/>
            </a:r>
            <a:br>
              <a:rPr lang="en-US" dirty="0"/>
            </a:br>
            <a:r>
              <a:rPr lang="en-US" dirty="0"/>
              <a:t/>
            </a:r>
            <a:br>
              <a:rPr lang="en-US" dirty="0"/>
            </a:br>
            <a:r>
              <a:rPr lang="en-US" dirty="0"/>
              <a:t> </a:t>
            </a:r>
          </a:p>
        </p:txBody>
      </p:sp>
      <p:pic>
        <p:nvPicPr>
          <p:cNvPr id="4102" name="Picture 6" descr="May - Mental Health Awareness Month — Village Center for Holistic ..."/>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3074706" y="2735492"/>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5D7FE806-1C63-4ECA-B0B7-914BA92DD0D1}" type="slidenum">
              <a:rPr lang="en-US" smtClean="0"/>
              <a:t>29</a:t>
            </a:fld>
            <a:endParaRPr lang="en-US" dirty="0"/>
          </a:p>
        </p:txBody>
      </p:sp>
      <p:pic>
        <p:nvPicPr>
          <p:cNvPr id="9218" name="Picture 2" descr="Vandenberg observes Suicide Prevention Awareness Month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5087600"/>
            <a:ext cx="0" cy="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413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FE806-1C63-4ECA-B0B7-914BA92DD0D1}" type="slidenum">
              <a:rPr lang="en-US" smtClean="0"/>
              <a:t>3</a:t>
            </a:fld>
            <a:endParaRPr lang="en-US" dirty="0"/>
          </a:p>
        </p:txBody>
      </p:sp>
      <p:pic>
        <p:nvPicPr>
          <p:cNvPr id="6" name="Picture 5"/>
          <p:cNvPicPr>
            <a:picLocks noChangeAspect="1"/>
          </p:cNvPicPr>
          <p:nvPr/>
        </p:nvPicPr>
        <p:blipFill>
          <a:blip r:embed="rId3"/>
          <a:stretch>
            <a:fillRect/>
          </a:stretch>
        </p:blipFill>
        <p:spPr>
          <a:xfrm>
            <a:off x="7467218" y="611557"/>
            <a:ext cx="2246889" cy="3377819"/>
          </a:xfrm>
          <a:prstGeom prst="rect">
            <a:avLst/>
          </a:prstGeom>
        </p:spPr>
      </p:pic>
      <p:pic>
        <p:nvPicPr>
          <p:cNvPr id="2" name="Picture 1"/>
          <p:cNvPicPr>
            <a:picLocks noChangeAspect="1"/>
          </p:cNvPicPr>
          <p:nvPr/>
        </p:nvPicPr>
        <p:blipFill>
          <a:blip r:embed="rId4"/>
          <a:stretch>
            <a:fillRect/>
          </a:stretch>
        </p:blipFill>
        <p:spPr>
          <a:xfrm>
            <a:off x="811493" y="5767018"/>
            <a:ext cx="7779170" cy="816935"/>
          </a:xfrm>
          <a:prstGeom prst="rect">
            <a:avLst/>
          </a:prstGeom>
        </p:spPr>
      </p:pic>
      <p:pic>
        <p:nvPicPr>
          <p:cNvPr id="7" name="Picture 6"/>
          <p:cNvPicPr>
            <a:picLocks noChangeAspect="1"/>
          </p:cNvPicPr>
          <p:nvPr/>
        </p:nvPicPr>
        <p:blipFill>
          <a:blip r:embed="rId5"/>
          <a:stretch>
            <a:fillRect/>
          </a:stretch>
        </p:blipFill>
        <p:spPr>
          <a:xfrm>
            <a:off x="8722266" y="5863896"/>
            <a:ext cx="1103472" cy="542591"/>
          </a:xfrm>
          <a:prstGeom prst="rect">
            <a:avLst/>
          </a:prstGeom>
        </p:spPr>
      </p:pic>
      <p:sp>
        <p:nvSpPr>
          <p:cNvPr id="12" name="Text Box 2"/>
          <p:cNvSpPr txBox="1">
            <a:spLocks noChangeArrowheads="1"/>
          </p:cNvSpPr>
          <p:nvPr/>
        </p:nvSpPr>
        <p:spPr bwMode="auto">
          <a:xfrm>
            <a:off x="7467217" y="4169230"/>
            <a:ext cx="2246889" cy="127727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100" b="1" dirty="0" smtClean="0">
                <a:solidFill>
                  <a:srgbClr val="000000"/>
                </a:solidFill>
                <a:latin typeface="Calibri" panose="020F0502020204030204" pitchFamily="34" charset="0"/>
                <a:ea typeface="Calibri" panose="020F0502020204030204" pitchFamily="34" charset="0"/>
              </a:rPr>
              <a:t>1.28.22 </a:t>
            </a:r>
            <a:r>
              <a:rPr lang="en-US" sz="1100" b="1" kern="1200" dirty="0">
                <a:solidFill>
                  <a:srgbClr val="000000"/>
                </a:solidFill>
                <a:effectLst/>
                <a:latin typeface="Calibri" panose="020F0502020204030204" pitchFamily="34" charset="0"/>
                <a:ea typeface="Calibri" panose="020F0502020204030204" pitchFamily="34" charset="0"/>
              </a:rPr>
              <a:t>PowerPoint</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u="sng" kern="1200" dirty="0">
                <a:solidFill>
                  <a:srgbClr val="7030A0"/>
                </a:solidFill>
                <a:effectLst/>
                <a:latin typeface="Vijaya" panose="020B0604020202020204" pitchFamily="34" charset="0"/>
                <a:ea typeface="Calibri" panose="020F0502020204030204" pitchFamily="34" charset="0"/>
                <a:cs typeface="Times New Roman" panose="02020603050405020304" pitchFamily="18" charset="0"/>
                <a:hlinkClick r:id="rId6"/>
              </a:rPr>
              <a:t>http://www.bc-systemofcare.org/zero-suicide/</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rPr>
              <a:t>Please use this PowerPoint as the minutes from last meeting </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kern="1200" dirty="0">
                <a:solidFill>
                  <a:srgbClr val="000000"/>
                </a:solidFill>
                <a:effectLst/>
                <a:latin typeface="Vijaya" panose="020B0604020202020204" pitchFamily="34"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4" name="TextBox 3"/>
          <p:cNvSpPr txBox="1"/>
          <p:nvPr/>
        </p:nvSpPr>
        <p:spPr>
          <a:xfrm>
            <a:off x="811493" y="611557"/>
            <a:ext cx="6442747" cy="4833210"/>
          </a:xfrm>
          <a:prstGeom prst="rect">
            <a:avLst/>
          </a:prstGeom>
          <a:noFill/>
          <a:ln w="57150">
            <a:solidFill>
              <a:srgbClr val="26BCC2"/>
            </a:solidFill>
          </a:ln>
        </p:spPr>
        <p:txBody>
          <a:bodyPr wrap="square" rtlCol="0">
            <a:spAutoFit/>
          </a:bodyPr>
          <a:lstStyle/>
          <a:p>
            <a:endParaRPr lang="en-US" dirty="0"/>
          </a:p>
        </p:txBody>
      </p:sp>
      <p:pic>
        <p:nvPicPr>
          <p:cNvPr id="5" name="Picture 4"/>
          <p:cNvPicPr>
            <a:picLocks noChangeAspect="1"/>
          </p:cNvPicPr>
          <p:nvPr/>
        </p:nvPicPr>
        <p:blipFill>
          <a:blip r:embed="rId7"/>
          <a:stretch>
            <a:fillRect/>
          </a:stretch>
        </p:blipFill>
        <p:spPr>
          <a:xfrm>
            <a:off x="1079411" y="664738"/>
            <a:ext cx="5906910" cy="4726847"/>
          </a:xfrm>
          <a:prstGeom prst="rect">
            <a:avLst/>
          </a:prstGeom>
        </p:spPr>
      </p:pic>
    </p:spTree>
    <p:extLst>
      <p:ext uri="{BB962C8B-B14F-4D97-AF65-F5344CB8AC3E}">
        <p14:creationId xmlns:p14="http://schemas.microsoft.com/office/powerpoint/2010/main" val="495396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150" y="1749897"/>
            <a:ext cx="8596668" cy="4474027"/>
          </a:xfrm>
        </p:spPr>
        <p:txBody>
          <a:bodyPr>
            <a:prstTxWarp prst="textArchUp">
              <a:avLst/>
            </a:prstTxWarp>
            <a:normAutofit/>
          </a:bodyPr>
          <a:lstStyle/>
          <a:p>
            <a:pPr algn="ctr"/>
            <a:r>
              <a:rPr lang="en-US" sz="8000" dirty="0"/>
              <a:t>PARTNER UPDATES</a:t>
            </a:r>
          </a:p>
        </p:txBody>
      </p:sp>
      <p:sp>
        <p:nvSpPr>
          <p:cNvPr id="4" name="Slide Number Placeholder 3"/>
          <p:cNvSpPr>
            <a:spLocks noGrp="1"/>
          </p:cNvSpPr>
          <p:nvPr>
            <p:ph type="sldNum" sz="quarter" idx="12"/>
          </p:nvPr>
        </p:nvSpPr>
        <p:spPr/>
        <p:txBody>
          <a:bodyPr/>
          <a:lstStyle/>
          <a:p>
            <a:fld id="{5D7FE806-1C63-4ECA-B0B7-914BA92DD0D1}" type="slidenum">
              <a:rPr lang="en-US" smtClean="0"/>
              <a:t>4</a:t>
            </a:fld>
            <a:endParaRPr lang="en-US" dirty="0"/>
          </a:p>
        </p:txBody>
      </p:sp>
      <p:pic>
        <p:nvPicPr>
          <p:cNvPr id="5" name="Picture 4"/>
          <p:cNvPicPr>
            <a:picLocks noChangeAspect="1"/>
          </p:cNvPicPr>
          <p:nvPr/>
        </p:nvPicPr>
        <p:blipFill>
          <a:blip r:embed="rId3"/>
          <a:stretch>
            <a:fillRect/>
          </a:stretch>
        </p:blipFill>
        <p:spPr>
          <a:xfrm>
            <a:off x="4161039" y="2541923"/>
            <a:ext cx="2246889" cy="3377819"/>
          </a:xfrm>
          <a:prstGeom prst="rect">
            <a:avLst/>
          </a:prstGeom>
        </p:spPr>
      </p:pic>
    </p:spTree>
    <p:extLst>
      <p:ext uri="{BB962C8B-B14F-4D97-AF65-F5344CB8AC3E}">
        <p14:creationId xmlns:p14="http://schemas.microsoft.com/office/powerpoint/2010/main" val="3100401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9336" y="609600"/>
            <a:ext cx="2114666" cy="1320800"/>
          </a:xfrm>
        </p:spPr>
        <p:txBody>
          <a:bodyPr>
            <a:normAutofit/>
          </a:bodyPr>
          <a:lstStyle/>
          <a:p>
            <a:r>
              <a:rPr lang="en-US" dirty="0" smtClean="0"/>
              <a:t> </a:t>
            </a:r>
            <a:endParaRPr lang="en-US" dirty="0"/>
          </a:p>
        </p:txBody>
      </p:sp>
      <p:pic>
        <p:nvPicPr>
          <p:cNvPr id="5" name="Content Placeholder 4"/>
          <p:cNvPicPr>
            <a:picLocks noGrp="1" noChangeAspect="1"/>
          </p:cNvPicPr>
          <p:nvPr>
            <p:ph idx="1"/>
          </p:nvPr>
        </p:nvPicPr>
        <p:blipFill>
          <a:blip r:embed="rId2"/>
          <a:stretch>
            <a:fillRect/>
          </a:stretch>
        </p:blipFill>
        <p:spPr>
          <a:xfrm>
            <a:off x="861341" y="609600"/>
            <a:ext cx="4645742" cy="5943600"/>
          </a:xfrm>
          <a:prstGeom prst="rect">
            <a:avLst/>
          </a:prstGeom>
        </p:spPr>
      </p:pic>
      <p:sp>
        <p:nvSpPr>
          <p:cNvPr id="4" name="Slide Number Placeholder 3"/>
          <p:cNvSpPr>
            <a:spLocks noGrp="1"/>
          </p:cNvSpPr>
          <p:nvPr>
            <p:ph type="sldNum" sz="quarter" idx="12"/>
          </p:nvPr>
        </p:nvSpPr>
        <p:spPr/>
        <p:txBody>
          <a:bodyPr/>
          <a:lstStyle/>
          <a:p>
            <a:fld id="{5D7FE806-1C63-4ECA-B0B7-914BA92DD0D1}" type="slidenum">
              <a:rPr lang="en-US" smtClean="0"/>
              <a:t>5</a:t>
            </a:fld>
            <a:endParaRPr lang="en-US" dirty="0"/>
          </a:p>
        </p:txBody>
      </p:sp>
      <p:pic>
        <p:nvPicPr>
          <p:cNvPr id="11" name="Picture 7" descr="veterans-crisis-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368" y="4504548"/>
            <a:ext cx="19431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244937" y="2231810"/>
            <a:ext cx="3241963" cy="203132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chemeClr val="accent1"/>
            </a:solidFill>
          </a:ln>
        </p:spPr>
        <p:txBody>
          <a:bodyPr wrap="squar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Interested in obtaining gun locks?</a:t>
            </a:r>
          </a:p>
          <a:p>
            <a:r>
              <a:rPr lang="en-US" dirty="0" smtClean="0">
                <a:latin typeface="Calibri" panose="020F0502020204030204" pitchFamily="34" charset="0"/>
                <a:ea typeface="Calibri" panose="020F0502020204030204" pitchFamily="34" charset="0"/>
                <a:cs typeface="Times New Roman" panose="02020603050405020304" pitchFamily="18" charset="0"/>
              </a:rPr>
              <a:t>Contact: </a:t>
            </a:r>
          </a:p>
          <a:p>
            <a:r>
              <a:rPr lang="en-US" dirty="0" smtClean="0">
                <a:latin typeface="Calibri" panose="020F0502020204030204" pitchFamily="34" charset="0"/>
                <a:ea typeface="Calibri" panose="020F0502020204030204" pitchFamily="34" charset="0"/>
                <a:cs typeface="Times New Roman" panose="02020603050405020304" pitchFamily="18" charset="0"/>
              </a:rPr>
              <a:t>Sarah </a:t>
            </a:r>
            <a:r>
              <a:rPr lang="en-US" dirty="0">
                <a:latin typeface="Calibri" panose="020F0502020204030204" pitchFamily="34" charset="0"/>
                <a:ea typeface="Calibri" panose="020F0502020204030204" pitchFamily="34" charset="0"/>
                <a:cs typeface="Times New Roman" panose="02020603050405020304" pitchFamily="18" charset="0"/>
              </a:rPr>
              <a:t>Saucier, LCSW</a:t>
            </a:r>
          </a:p>
          <a:p>
            <a:r>
              <a:rPr lang="en-US" dirty="0">
                <a:latin typeface="Calibri" panose="020F0502020204030204" pitchFamily="34" charset="0"/>
                <a:ea typeface="Calibri" panose="020F0502020204030204" pitchFamily="34" charset="0"/>
                <a:cs typeface="Times New Roman" panose="02020603050405020304" pitchFamily="18" charset="0"/>
              </a:rPr>
              <a:t>Suicide Prevention </a:t>
            </a:r>
          </a:p>
          <a:p>
            <a:r>
              <a:rPr lang="en-US" dirty="0" smtClean="0">
                <a:latin typeface="Calibri" panose="020F0502020204030204" pitchFamily="34" charset="0"/>
                <a:ea typeface="Calibri" panose="020F0502020204030204" pitchFamily="34" charset="0"/>
                <a:cs typeface="Times New Roman" panose="02020603050405020304" pitchFamily="18" charset="0"/>
              </a:rPr>
              <a:t>412-360-6301</a:t>
            </a:r>
          </a:p>
          <a:p>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hlinkClick r:id="rId4"/>
              </a:rPr>
              <a:t>sarah.saucier@va.gov</a:t>
            </a:r>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0756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American Foundation for Suicide Prevention </a:t>
            </a:r>
          </a:p>
        </p:txBody>
      </p:sp>
      <p:sp>
        <p:nvSpPr>
          <p:cNvPr id="4" name="Slide Number Placeholder 3"/>
          <p:cNvSpPr>
            <a:spLocks noGrp="1"/>
          </p:cNvSpPr>
          <p:nvPr>
            <p:ph type="sldNum" sz="quarter" idx="12"/>
          </p:nvPr>
        </p:nvSpPr>
        <p:spPr/>
        <p:txBody>
          <a:bodyPr/>
          <a:lstStyle/>
          <a:p>
            <a:fld id="{5D7FE806-1C63-4ECA-B0B7-914BA92DD0D1}" type="slidenum">
              <a:rPr lang="en-US" smtClean="0"/>
              <a:t>6</a:t>
            </a:fld>
            <a:endParaRPr lang="en-US" dirty="0"/>
          </a:p>
        </p:txBody>
      </p:sp>
      <p:sp>
        <p:nvSpPr>
          <p:cNvPr id="6" name="Rectangle 2"/>
          <p:cNvSpPr>
            <a:spLocks noGrp="1" noChangeArrowheads="1"/>
          </p:cNvSpPr>
          <p:nvPr>
            <p:ph idx="1"/>
          </p:nvPr>
        </p:nvSpPr>
        <p:spPr bwMode="auto">
          <a:xfrm>
            <a:off x="677334" y="1914497"/>
            <a:ext cx="10419753"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buClrTx/>
              <a:buSzTx/>
            </a:pPr>
            <a:r>
              <a:rPr kumimoji="0" lang="en-US"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We have our State Capitol Day planned as a virtual event for March 21</a:t>
            </a:r>
            <a:r>
              <a:rPr kumimoji="0" lang="en-US" altLang="en-US" b="0" i="0" u="none" strike="noStrike" cap="none" normalizeH="0" baseline="3000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st</a:t>
            </a:r>
            <a:r>
              <a:rPr kumimoji="0" lang="en-US"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p>
          <a:p>
            <a:pPr lvl="1" defTabSz="914400" eaLnBrk="0" fontAlgn="base" hangingPunct="0">
              <a:spcBef>
                <a:spcPct val="0"/>
              </a:spcBef>
              <a:spcAft>
                <a:spcPct val="0"/>
              </a:spcAft>
              <a:buClrTx/>
              <a:buSzTx/>
            </a:pPr>
            <a:r>
              <a:rPr kumimoji="0" lang="en-US"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link to register is:  </a:t>
            </a:r>
            <a:r>
              <a:rPr kumimoji="0" lang="en-US"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2"/>
              </a:rPr>
              <a:t>https://pastatecapitol2022.attendease.com/</a:t>
            </a:r>
            <a:endParaRPr kumimoji="0" lang="en-US" altLang="en-US"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b="0" i="0" u="none" strike="noStrike" cap="none" normalizeH="0" baseline="0" dirty="0" smtClean="0">
              <a:ln>
                <a:noFill/>
              </a:ln>
              <a:solidFill>
                <a:schemeClr val="tx1"/>
              </a:solidFill>
              <a:effectLst/>
              <a:latin typeface="Arial" panose="020B0604020202020204" pitchFamily="34" charset="0"/>
            </a:endParaRPr>
          </a:p>
          <a:p>
            <a:pPr defTabSz="914400" eaLnBrk="0" fontAlgn="base" hangingPunct="0">
              <a:spcBef>
                <a:spcPct val="0"/>
              </a:spcBef>
              <a:spcAft>
                <a:spcPct val="0"/>
              </a:spcAft>
              <a:buClrTx/>
              <a:buSzTx/>
            </a:pPr>
            <a:r>
              <a:rPr kumimoji="0" lang="en-US"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Our Wisconsin Chapter is hosting a Healing Conversations Info Session.  It will be on January 31</a:t>
            </a:r>
            <a:r>
              <a:rPr kumimoji="0" lang="en-US" altLang="en-US" b="0" i="0" u="none" strike="noStrike" cap="none" normalizeH="0" baseline="3000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st</a:t>
            </a:r>
            <a:r>
              <a:rPr kumimoji="0" lang="en-US"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6pm (CT).  </a:t>
            </a:r>
          </a:p>
          <a:p>
            <a:pPr lvl="1" defTabSz="914400" eaLnBrk="0" fontAlgn="base" hangingPunct="0">
              <a:spcBef>
                <a:spcPct val="0"/>
              </a:spcBef>
              <a:spcAft>
                <a:spcPct val="0"/>
              </a:spcAft>
              <a:buClrTx/>
              <a:buSzTx/>
            </a:pPr>
            <a:r>
              <a:rPr kumimoji="0" lang="en-US"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link to register is </a:t>
            </a:r>
            <a:r>
              <a:rPr kumimoji="0" lang="en-US"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3"/>
              </a:rPr>
              <a:t>https://wihc1.attendease.com/</a:t>
            </a:r>
            <a:r>
              <a:rPr kumimoji="0" lang="en-US"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n-US" altLang="en-US"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b="0" i="0" u="none" strike="noStrike" cap="none" normalizeH="0" baseline="0" dirty="0" smtClean="0">
              <a:ln>
                <a:noFill/>
              </a:ln>
              <a:solidFill>
                <a:schemeClr val="tx1"/>
              </a:solidFill>
              <a:effectLst/>
              <a:latin typeface="Arial" panose="020B0604020202020204" pitchFamily="34" charset="0"/>
            </a:endParaRPr>
          </a:p>
          <a:p>
            <a:pPr defTabSz="914400" eaLnBrk="0" fontAlgn="base" hangingPunct="0">
              <a:spcBef>
                <a:spcPct val="0"/>
              </a:spcBef>
              <a:spcAft>
                <a:spcPct val="0"/>
              </a:spcAft>
              <a:buClrTx/>
              <a:buSzTx/>
            </a:pPr>
            <a:r>
              <a:rPr kumimoji="0" lang="en-US"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We have a Volunteer 101 Orientation for people who are interested in becoming a volunteer for AFSP.  This is on February 16</a:t>
            </a:r>
            <a:r>
              <a:rPr kumimoji="0" lang="en-US" altLang="en-US" b="0" i="0" u="none" strike="noStrike" cap="none" normalizeH="0" baseline="3000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a:t>
            </a:r>
            <a:r>
              <a:rPr kumimoji="0" lang="en-US"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7pm (EST).  </a:t>
            </a:r>
          </a:p>
          <a:p>
            <a:pPr lvl="1" defTabSz="914400" eaLnBrk="0" fontAlgn="base" hangingPunct="0">
              <a:spcBef>
                <a:spcPct val="0"/>
              </a:spcBef>
              <a:spcAft>
                <a:spcPct val="0"/>
              </a:spcAft>
              <a:buClrTx/>
              <a:buSzTx/>
            </a:pPr>
            <a:r>
              <a:rPr kumimoji="0" lang="en-US"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Link:  </a:t>
            </a:r>
            <a:r>
              <a:rPr kumimoji="0" lang="en-US"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4"/>
              </a:rPr>
              <a:t>https://wpa101vol222.attendease.com/</a:t>
            </a:r>
            <a:endParaRPr kumimoji="0" lang="en-US" altLang="en-US"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b="0" i="0" u="none" strike="noStrike" cap="none" normalizeH="0" baseline="0" dirty="0" smtClean="0">
              <a:ln>
                <a:noFill/>
              </a:ln>
              <a:solidFill>
                <a:schemeClr val="tx1"/>
              </a:solidFill>
              <a:effectLst/>
              <a:latin typeface="Arial" panose="020B0604020202020204" pitchFamily="34" charset="0"/>
            </a:endParaRPr>
          </a:p>
          <a:p>
            <a:pPr defTabSz="914400" eaLnBrk="0" fontAlgn="base" hangingPunct="0">
              <a:spcBef>
                <a:spcPct val="0"/>
              </a:spcBef>
              <a:spcAft>
                <a:spcPct val="0"/>
              </a:spcAft>
              <a:buClrTx/>
              <a:buSzTx/>
            </a:pPr>
            <a:r>
              <a:rPr lang="en-US" altLang="en-US"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February’s </a:t>
            </a:r>
            <a:r>
              <a:rPr kumimoji="0" lang="en-US"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virtual presentations will be listed by the 1</a:t>
            </a:r>
            <a:r>
              <a:rPr kumimoji="0" lang="en-US" altLang="en-US" b="0" i="0" u="none" strike="noStrike" cap="none" normalizeH="0" baseline="3000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st</a:t>
            </a:r>
            <a:r>
              <a:rPr kumimoji="0" lang="en-US"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of the month at </a:t>
            </a:r>
            <a:r>
              <a:rPr kumimoji="0" lang="en-US"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5"/>
              </a:rPr>
              <a:t>https://afsp.org/westernpa</a:t>
            </a:r>
            <a:r>
              <a:rPr kumimoji="0" lang="en-US"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For February, we will be doing Talk Saves Lives for Workplace Settings and an Introduction to Supporting Those at Risk.  Dates are TBD.</a:t>
            </a:r>
            <a:endParaRPr kumimoji="0" lang="en-US" altLang="en-US"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b="0" i="0" u="none" strike="noStrike" cap="none" normalizeH="0" baseline="0" dirty="0" smtClean="0">
              <a:ln>
                <a:noFill/>
              </a:ln>
              <a:solidFill>
                <a:schemeClr val="tx1"/>
              </a:solidFill>
              <a:effectLst/>
              <a:latin typeface="Arial" panose="020B0604020202020204" pitchFamily="34" charset="0"/>
            </a:endParaRPr>
          </a:p>
          <a:p>
            <a:pPr defTabSz="914400" eaLnBrk="0" fontAlgn="base" hangingPunct="0">
              <a:spcBef>
                <a:spcPct val="0"/>
              </a:spcBef>
              <a:spcAft>
                <a:spcPct val="0"/>
              </a:spcAft>
              <a:buClrTx/>
              <a:buSzTx/>
            </a:pPr>
            <a:r>
              <a:rPr kumimoji="0" lang="en-US"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We also have campus walks coming up starting the first weekend of April at the University of Pittsburgh, Robert Morris University, Chatham University, Waynesburg University, and Duquesne University.  </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0801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Mental Wellness Resources for the Agriculture Community</a:t>
            </a:r>
            <a:r>
              <a:rPr lang="en-US" sz="2800" b="1" dirty="0"/>
              <a:t/>
            </a:r>
            <a:br>
              <a:rPr lang="en-US" sz="2800" b="1" dirty="0"/>
            </a:br>
            <a:endParaRPr lang="en-US" dirty="0"/>
          </a:p>
        </p:txBody>
      </p:sp>
      <p:sp>
        <p:nvSpPr>
          <p:cNvPr id="3" name="Content Placeholder 2"/>
          <p:cNvSpPr>
            <a:spLocks noGrp="1"/>
          </p:cNvSpPr>
          <p:nvPr>
            <p:ph idx="1"/>
          </p:nvPr>
        </p:nvSpPr>
        <p:spPr>
          <a:xfrm>
            <a:off x="677334" y="1814360"/>
            <a:ext cx="8596668" cy="4311232"/>
          </a:xfrm>
        </p:spPr>
        <p:txBody>
          <a:bodyPr>
            <a:normAutofit fontScale="25000" lnSpcReduction="20000"/>
          </a:bodyPr>
          <a:lstStyle/>
          <a:p>
            <a:r>
              <a:rPr lang="en-US" sz="5600" dirty="0" smtClean="0"/>
              <a:t>The </a:t>
            </a:r>
            <a:r>
              <a:rPr lang="en-US" sz="5600" dirty="0"/>
              <a:t>Pennsylvania Department of Agriculture recognizes that farmers and their families have unique circumstances that may contribute to loneliness, sadness, stress, or depression and hinder someone from seeking professional treatment for their mental health. Living and/or working on a farm can be isolating, rural areas have fewer therapists, and the work on a farm never stops.</a:t>
            </a:r>
            <a:br>
              <a:rPr lang="en-US" sz="5600" dirty="0"/>
            </a:br>
            <a:endParaRPr lang="en-US" sz="5600" dirty="0"/>
          </a:p>
          <a:p>
            <a:r>
              <a:rPr lang="en-US" sz="5600" dirty="0"/>
              <a:t>Feelings of stress, sadness, numbness or hopelessness are symptoms of depression that should not be ignored. Anyone, at any age, can experience these feelings and deserves treatment.</a:t>
            </a:r>
            <a:br>
              <a:rPr lang="en-US" sz="5600" dirty="0"/>
            </a:br>
            <a:endParaRPr lang="en-US" sz="5600" dirty="0"/>
          </a:p>
          <a:p>
            <a:r>
              <a:rPr lang="en-US" sz="5600" dirty="0"/>
              <a:t>Families, friends, and community members may notice signs of declining mental health including:</a:t>
            </a:r>
          </a:p>
          <a:p>
            <a:pPr lvl="1"/>
            <a:r>
              <a:rPr lang="en-US" sz="5600" dirty="0"/>
              <a:t>Decline in care of crops, animals, and farm</a:t>
            </a:r>
          </a:p>
          <a:p>
            <a:pPr lvl="1"/>
            <a:r>
              <a:rPr lang="en-US" sz="5600" dirty="0"/>
              <a:t>Deterioration of personal appearance</a:t>
            </a:r>
          </a:p>
          <a:p>
            <a:pPr lvl="1"/>
            <a:r>
              <a:rPr lang="en-US" sz="5600" dirty="0"/>
              <a:t>Withdrawing from social events</a:t>
            </a:r>
          </a:p>
          <a:p>
            <a:pPr lvl="1"/>
            <a:r>
              <a:rPr lang="en-US" sz="5600" dirty="0"/>
              <a:t>Increase in farm accidents</a:t>
            </a:r>
          </a:p>
          <a:p>
            <a:pPr lvl="1"/>
            <a:r>
              <a:rPr lang="en-US" sz="5600" dirty="0"/>
              <a:t>Change in routine</a:t>
            </a:r>
          </a:p>
          <a:p>
            <a:pPr lvl="1"/>
            <a:r>
              <a:rPr lang="en-US" sz="5600" dirty="0"/>
              <a:t>Increased physical </a:t>
            </a:r>
            <a:r>
              <a:rPr lang="en-US" sz="5600" dirty="0" smtClean="0"/>
              <a:t>complaints</a:t>
            </a:r>
            <a:endParaRPr lang="en-US" sz="5600" dirty="0"/>
          </a:p>
          <a:p>
            <a:pPr lvl="1"/>
            <a:r>
              <a:rPr lang="en-US" sz="5600" dirty="0" smtClean="0"/>
              <a:t>Increase </a:t>
            </a:r>
            <a:r>
              <a:rPr lang="en-US" sz="5600" dirty="0"/>
              <a:t>in alcohol use</a:t>
            </a:r>
          </a:p>
          <a:p>
            <a:pPr lvl="1"/>
            <a:r>
              <a:rPr lang="en-US" sz="5600" dirty="0"/>
              <a:t>Giving away prized possessions</a:t>
            </a:r>
          </a:p>
          <a:p>
            <a:r>
              <a:rPr lang="en-US" sz="4000" dirty="0" smtClean="0"/>
              <a:t>https</a:t>
            </a:r>
            <a:r>
              <a:rPr lang="en-US" sz="4000" dirty="0"/>
              <a:t>://www.agriculture.pa.gov/Pages/Mental_Wellness.aspx#:~:text=The%20Department%20of%20Human%20Services,PA%22%20to%20741%2D741.</a:t>
            </a:r>
          </a:p>
        </p:txBody>
      </p:sp>
      <p:sp>
        <p:nvSpPr>
          <p:cNvPr id="4" name="Slide Number Placeholder 3"/>
          <p:cNvSpPr>
            <a:spLocks noGrp="1"/>
          </p:cNvSpPr>
          <p:nvPr>
            <p:ph type="sldNum" sz="quarter" idx="12"/>
          </p:nvPr>
        </p:nvSpPr>
        <p:spPr/>
        <p:txBody>
          <a:bodyPr/>
          <a:lstStyle/>
          <a:p>
            <a:fld id="{5D7FE806-1C63-4ECA-B0B7-914BA92DD0D1}" type="slidenum">
              <a:rPr lang="en-US" smtClean="0"/>
              <a:t>7</a:t>
            </a:fld>
            <a:endParaRPr lang="en-US" dirty="0"/>
          </a:p>
        </p:txBody>
      </p:sp>
    </p:spTree>
    <p:extLst>
      <p:ext uri="{BB962C8B-B14F-4D97-AF65-F5344CB8AC3E}">
        <p14:creationId xmlns:p14="http://schemas.microsoft.com/office/powerpoint/2010/main" val="162972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Mental Wellness Resources for the Agriculture Community</a:t>
            </a:r>
            <a:endParaRPr lang="en-US" dirty="0"/>
          </a:p>
        </p:txBody>
      </p:sp>
      <p:sp>
        <p:nvSpPr>
          <p:cNvPr id="3" name="Content Placeholder 2"/>
          <p:cNvSpPr>
            <a:spLocks noGrp="1"/>
          </p:cNvSpPr>
          <p:nvPr>
            <p:ph idx="1"/>
          </p:nvPr>
        </p:nvSpPr>
        <p:spPr/>
        <p:txBody>
          <a:bodyPr>
            <a:normAutofit fontScale="85000" lnSpcReduction="20000"/>
          </a:bodyPr>
          <a:lstStyle/>
          <a:p>
            <a:r>
              <a:rPr lang="en-US" dirty="0"/>
              <a:t>Pennsylvania livestock producers, as well as agricultural professionals who work directly with these producers, are encouraged to take a short survey to give their insight on mental wellness within the state’s agriculture industry.</a:t>
            </a:r>
            <a:endParaRPr lang="en-US" dirty="0" smtClean="0"/>
          </a:p>
          <a:p>
            <a:r>
              <a:rPr lang="en-US" dirty="0" smtClean="0"/>
              <a:t>The </a:t>
            </a:r>
            <a:r>
              <a:rPr lang="en-US" dirty="0"/>
              <a:t>surveys are being conducted as part of a Pennsylvania Department of Agriculture effort, funded by a USDA Farm and Ranch Stress Assistance Network (FRSAN) grant</a:t>
            </a:r>
            <a:r>
              <a:rPr lang="en-US" dirty="0" smtClean="0"/>
              <a:t>.</a:t>
            </a:r>
          </a:p>
          <a:p>
            <a:r>
              <a:rPr lang="en-US" dirty="0"/>
              <a:t>S</a:t>
            </a:r>
            <a:r>
              <a:rPr lang="en-US" dirty="0" smtClean="0"/>
              <a:t>urveys </a:t>
            </a:r>
            <a:r>
              <a:rPr lang="en-US" dirty="0"/>
              <a:t>are confidential and anonymous, and individuals are encouraged to answer the questions and submit their responses by Jan. 31. Question topics include issues affecting mental health in the agriculture sector, obstacles for seeking treatment, community support, warning signs about mental health conditions and more.</a:t>
            </a:r>
            <a:endParaRPr lang="en-US" dirty="0" smtClean="0"/>
          </a:p>
          <a:p>
            <a:r>
              <a:rPr lang="en-US" dirty="0" smtClean="0"/>
              <a:t>FRSAN </a:t>
            </a:r>
            <a:r>
              <a:rPr lang="en-US" dirty="0"/>
              <a:t>grant partners will use the results of the study to develop a library of mental health resources for the agriculture community and will also be putting together several mental health workshops in the spring. Dates and details for the mental health workshops will be announced soon.</a:t>
            </a:r>
          </a:p>
          <a:p>
            <a:r>
              <a:rPr lang="en-US" dirty="0"/>
              <a:t>To complete the short surveys, visit </a:t>
            </a:r>
            <a:r>
              <a:rPr lang="en-US" dirty="0">
                <a:hlinkClick r:id="rId2"/>
              </a:rPr>
              <a:t>centerfordairyexcellence.org</a:t>
            </a:r>
            <a:r>
              <a:rPr lang="en-US" dirty="0"/>
              <a:t> to access the digital surveys. If you would like to be mailed a physical copy of the survey, call 717-346-0849 or email </a:t>
            </a:r>
            <a:r>
              <a:rPr lang="en-US" dirty="0">
                <a:hlinkClick r:id="rId3"/>
              </a:rPr>
              <a:t>info@centerfordairyexcellence.org</a:t>
            </a:r>
            <a:r>
              <a:rPr lang="en-US" dirty="0"/>
              <a:t>.</a:t>
            </a:r>
          </a:p>
          <a:p>
            <a:endParaRPr lang="en-US" dirty="0"/>
          </a:p>
        </p:txBody>
      </p:sp>
      <p:sp>
        <p:nvSpPr>
          <p:cNvPr id="4" name="Slide Number Placeholder 3"/>
          <p:cNvSpPr>
            <a:spLocks noGrp="1"/>
          </p:cNvSpPr>
          <p:nvPr>
            <p:ph type="sldNum" sz="quarter" idx="12"/>
          </p:nvPr>
        </p:nvSpPr>
        <p:spPr/>
        <p:txBody>
          <a:bodyPr/>
          <a:lstStyle/>
          <a:p>
            <a:fld id="{5D7FE806-1C63-4ECA-B0B7-914BA92DD0D1}" type="slidenum">
              <a:rPr lang="en-US" smtClean="0"/>
              <a:t>8</a:t>
            </a:fld>
            <a:endParaRPr lang="en-US" dirty="0"/>
          </a:p>
        </p:txBody>
      </p:sp>
    </p:spTree>
    <p:extLst>
      <p:ext uri="{BB962C8B-B14F-4D97-AF65-F5344CB8AC3E}">
        <p14:creationId xmlns:p14="http://schemas.microsoft.com/office/powerpoint/2010/main" val="2640902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35782" y="1652155"/>
            <a:ext cx="4800599" cy="3641560"/>
          </a:xfrm>
        </p:spPr>
        <p:txBody>
          <a:bodyPr>
            <a:normAutofit/>
          </a:bodyPr>
          <a:lstStyle/>
          <a:p>
            <a:r>
              <a:rPr lang="en-US" b="1" dirty="0" smtClean="0">
                <a:solidFill>
                  <a:srgbClr val="C00000"/>
                </a:solidFill>
              </a:rPr>
              <a:t>Warming Centers</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fld id="{5D7FE806-1C63-4ECA-B0B7-914BA92DD0D1}" type="slidenum">
              <a:rPr lang="en-US" smtClean="0"/>
              <a:t>9</a:t>
            </a:fld>
            <a:endParaRPr lang="en-US" dirty="0"/>
          </a:p>
        </p:txBody>
      </p:sp>
      <p:pic>
        <p:nvPicPr>
          <p:cNvPr id="8" name="Content Placeholder 7"/>
          <p:cNvPicPr>
            <a:picLocks noGrp="1" noChangeAspect="1"/>
          </p:cNvPicPr>
          <p:nvPr>
            <p:ph idx="1"/>
          </p:nvPr>
        </p:nvPicPr>
        <p:blipFill>
          <a:blip r:embed="rId2"/>
          <a:stretch>
            <a:fillRect/>
          </a:stretch>
        </p:blipFill>
        <p:spPr>
          <a:xfrm>
            <a:off x="574891" y="1438550"/>
            <a:ext cx="5074067" cy="4265809"/>
          </a:xfrm>
          <a:prstGeom prst="rect">
            <a:avLst/>
          </a:prstGeom>
        </p:spPr>
      </p:pic>
      <p:sp>
        <p:nvSpPr>
          <p:cNvPr id="11" name="TextBox 10"/>
          <p:cNvSpPr txBox="1"/>
          <p:nvPr/>
        </p:nvSpPr>
        <p:spPr>
          <a:xfrm>
            <a:off x="5909429" y="2555793"/>
            <a:ext cx="4775421" cy="203132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dirty="0"/>
              <a:t>Please share this information with anyone you know who needs help. </a:t>
            </a:r>
          </a:p>
          <a:p>
            <a:r>
              <a:rPr lang="en-US" dirty="0" smtClean="0"/>
              <a:t>Additional information can be found on the  </a:t>
            </a:r>
            <a:r>
              <a:rPr lang="en-US" dirty="0"/>
              <a:t>"Resources" page of </a:t>
            </a:r>
            <a:r>
              <a:rPr lang="en-US" dirty="0" smtClean="0"/>
              <a:t>TCBC on </a:t>
            </a:r>
            <a:r>
              <a:rPr lang="en-US" dirty="0"/>
              <a:t>warming centers and basic needs </a:t>
            </a:r>
            <a:r>
              <a:rPr lang="en-US" dirty="0" smtClean="0"/>
              <a:t>assistance, </a:t>
            </a:r>
            <a:r>
              <a:rPr lang="en-US" dirty="0"/>
              <a:t>including </a:t>
            </a:r>
            <a:r>
              <a:rPr lang="en-US" dirty="0" smtClean="0"/>
              <a:t>food</a:t>
            </a:r>
            <a:r>
              <a:rPr lang="en-US" dirty="0"/>
              <a:t>. Here's </a:t>
            </a:r>
            <a:r>
              <a:rPr lang="en-US" dirty="0" smtClean="0"/>
              <a:t>the link</a:t>
            </a:r>
            <a:r>
              <a:rPr lang="en-US" dirty="0"/>
              <a:t>: </a:t>
            </a:r>
            <a:endParaRPr lang="en-US" dirty="0" smtClean="0"/>
          </a:p>
          <a:p>
            <a:r>
              <a:rPr lang="en-US" dirty="0" smtClean="0">
                <a:hlinkClick r:id="rId3"/>
              </a:rPr>
              <a:t>https</a:t>
            </a:r>
            <a:r>
              <a:rPr lang="en-US" dirty="0">
                <a:hlinkClick r:id="rId3"/>
              </a:rPr>
              <a:t>://cornerstonebeaver.org/resources/</a:t>
            </a:r>
            <a:endParaRPr lang="en-US" dirty="0"/>
          </a:p>
        </p:txBody>
      </p:sp>
    </p:spTree>
    <p:extLst>
      <p:ext uri="{BB962C8B-B14F-4D97-AF65-F5344CB8AC3E}">
        <p14:creationId xmlns:p14="http://schemas.microsoft.com/office/powerpoint/2010/main" val="4285560468"/>
      </p:ext>
    </p:extLst>
  </p:cSld>
  <p:clrMapOvr>
    <a:masterClrMapping/>
  </p:clrMapOvr>
</p:sld>
</file>

<file path=ppt/theme/theme1.xml><?xml version="1.0" encoding="utf-8"?>
<a:theme xmlns:a="http://schemas.openxmlformats.org/drawingml/2006/main" name="Facet">
  <a:themeElements>
    <a:clrScheme name="Custom 1">
      <a:dk1>
        <a:sysClr val="windowText" lastClr="000000"/>
      </a:dk1>
      <a:lt1>
        <a:sysClr val="window" lastClr="FFFFFF"/>
      </a:lt1>
      <a:dk2>
        <a:srgbClr val="2C3C43"/>
      </a:dk2>
      <a:lt2>
        <a:srgbClr val="EBEBEB"/>
      </a:lt2>
      <a:accent1>
        <a:srgbClr val="36B5B2"/>
      </a:accent1>
      <a:accent2>
        <a:srgbClr val="2D9584"/>
      </a:accent2>
      <a:accent3>
        <a:srgbClr val="7030A0"/>
      </a:accent3>
      <a:accent4>
        <a:srgbClr val="A82CD4"/>
      </a:accent4>
      <a:accent5>
        <a:srgbClr val="DBA7E7"/>
      </a:accent5>
      <a:accent6>
        <a:srgbClr val="40A6A6"/>
      </a:accent6>
      <a:hlink>
        <a:srgbClr val="67097D"/>
      </a:hlink>
      <a:folHlink>
        <a:srgbClr val="67097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7613</TotalTime>
  <Words>1323</Words>
  <Application>Microsoft Office PowerPoint</Application>
  <PresentationFormat>Widescreen</PresentationFormat>
  <Paragraphs>213</Paragraphs>
  <Slides>29</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Times New Roman</vt:lpstr>
      <vt:lpstr>Trebuchet MS</vt:lpstr>
      <vt:lpstr>Vijaya</vt:lpstr>
      <vt:lpstr>Wingdings 3</vt:lpstr>
      <vt:lpstr>Facet</vt:lpstr>
      <vt:lpstr>Zero Suicide Team Leaders </vt:lpstr>
      <vt:lpstr>Today’s Agenda </vt:lpstr>
      <vt:lpstr>PowerPoint Presentation</vt:lpstr>
      <vt:lpstr>PARTNER UPDATES</vt:lpstr>
      <vt:lpstr> </vt:lpstr>
      <vt:lpstr>American Foundation for Suicide Prevention </vt:lpstr>
      <vt:lpstr>Mental Wellness Resources for the Agriculture Community </vt:lpstr>
      <vt:lpstr>Mental Wellness Resources for the Agriculture Community</vt:lpstr>
      <vt:lpstr>Warming Centers</vt:lpstr>
      <vt:lpstr>Food Resources </vt:lpstr>
      <vt:lpstr>YAP (Youth Ambassador Program) </vt:lpstr>
      <vt:lpstr>Other Updates </vt:lpstr>
      <vt:lpstr>Garrett Lee Smith  Youth Suicide Prevention Grant </vt:lpstr>
      <vt:lpstr>Updated Beaver County Statistics  </vt:lpstr>
      <vt:lpstr>PowerPoint Presentation</vt:lpstr>
      <vt:lpstr>Upcoming Events??  </vt:lpstr>
      <vt:lpstr>Trainings Available </vt:lpstr>
      <vt:lpstr>PowerPoint Presentation</vt:lpstr>
      <vt:lpstr>Next meeting </vt:lpstr>
      <vt:lpstr>Check out the website:   http://www.bc-systemofcare.org/   Send updates to: SOCwebmaster@ahci.org  SOC YouTube channel:  https://www.youtube.com/watch?v=GY4rLQJRAcM&amp;list=PL6lF8gWeCfKyHgu4A5RKl1SX7kH2BJrC-&amp;index=2    </vt:lpstr>
      <vt:lpstr>PowerPoint Presentation</vt:lpstr>
      <vt:lpstr>PowerPoint Presentation</vt:lpstr>
      <vt:lpstr>PowerPoint Presentation</vt:lpstr>
      <vt:lpstr>PowerPoint Presentation</vt:lpstr>
      <vt:lpstr>Resources </vt:lpstr>
      <vt:lpstr>PA Resources </vt:lpstr>
      <vt:lpstr>COVID Resources  </vt:lpstr>
      <vt:lpstr>What can we do to help?</vt:lpstr>
      <vt:lpstr>Thank you!!  Stay Well!      </vt:lpstr>
    </vt:vector>
  </TitlesOfParts>
  <Company>Beaver County Behavioral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Zero Suicide Team Leaders</dc:title>
  <dc:creator>Majors, Elisia</dc:creator>
  <cp:lastModifiedBy>Palmieri, Bonnie</cp:lastModifiedBy>
  <cp:revision>500</cp:revision>
  <dcterms:created xsi:type="dcterms:W3CDTF">2020-05-08T17:48:17Z</dcterms:created>
  <dcterms:modified xsi:type="dcterms:W3CDTF">2022-02-23T18:16:01Z</dcterms:modified>
</cp:coreProperties>
</file>