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58" r:id="rId4"/>
    <p:sldId id="406" r:id="rId5"/>
    <p:sldId id="416" r:id="rId6"/>
    <p:sldId id="452" r:id="rId7"/>
    <p:sldId id="453" r:id="rId8"/>
    <p:sldId id="448" r:id="rId9"/>
    <p:sldId id="449" r:id="rId10"/>
    <p:sldId id="451" r:id="rId11"/>
    <p:sldId id="441" r:id="rId12"/>
    <p:sldId id="442" r:id="rId13"/>
    <p:sldId id="443" r:id="rId14"/>
    <p:sldId id="444" r:id="rId15"/>
    <p:sldId id="392" r:id="rId16"/>
    <p:sldId id="454" r:id="rId17"/>
    <p:sldId id="456" r:id="rId18"/>
    <p:sldId id="455" r:id="rId19"/>
    <p:sldId id="440" r:id="rId20"/>
    <p:sldId id="424" r:id="rId21"/>
    <p:sldId id="365" r:id="rId22"/>
    <p:sldId id="358" r:id="rId23"/>
    <p:sldId id="355" r:id="rId24"/>
    <p:sldId id="374" r:id="rId25"/>
    <p:sldId id="348" r:id="rId26"/>
    <p:sldId id="356" r:id="rId27"/>
    <p:sldId id="259" r:id="rId28"/>
    <p:sldId id="284" r:id="rId29"/>
    <p:sldId id="299" r:id="rId30"/>
    <p:sldId id="359" r:id="rId31"/>
    <p:sldId id="272" r:id="rId3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6699FF"/>
    <a:srgbClr val="0066FF"/>
    <a:srgbClr val="FCF711"/>
    <a:srgbClr val="6600CC"/>
    <a:srgbClr val="26BCC2"/>
    <a:srgbClr val="26C6B8"/>
    <a:srgbClr val="20A497"/>
    <a:srgbClr val="B4B4B4"/>
    <a:srgbClr val="26A8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131" autoAdjust="0"/>
    <p:restoredTop sz="86356" autoAdjust="0"/>
  </p:normalViewPr>
  <p:slideViewPr>
    <p:cSldViewPr snapToGrid="0">
      <p:cViewPr varScale="1">
        <p:scale>
          <a:sx n="108" d="100"/>
          <a:sy n="108" d="100"/>
        </p:scale>
        <p:origin x="132" y="546"/>
      </p:cViewPr>
      <p:guideLst/>
    </p:cSldViewPr>
  </p:slideViewPr>
  <p:outlineViewPr>
    <p:cViewPr>
      <p:scale>
        <a:sx n="33" d="100"/>
        <a:sy n="33" d="100"/>
      </p:scale>
      <p:origin x="0" y="-85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048"/>
    </p:cViewPr>
  </p:sorterViewPr>
  <p:notesViewPr>
    <p:cSldViewPr snapToGrid="0">
      <p:cViewPr varScale="1">
        <p:scale>
          <a:sx n="44" d="100"/>
          <a:sy n="44" d="100"/>
        </p:scale>
        <p:origin x="2064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9168FAD-13A1-4000-B759-42F78FD28A4D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8D19D5E-EEFE-42EE-B4FE-7F08D0DF0A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060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9D5E-EEFE-42EE-B4FE-7F08D0DF0AD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029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9D5E-EEFE-42EE-B4FE-7F08D0DF0ADE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53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9D5E-EEFE-42EE-B4FE-7F08D0DF0ADE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221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9D5E-EEFE-42EE-B4FE-7F08D0DF0ADE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0716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9D5E-EEFE-42EE-B4FE-7F08D0DF0ADE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0913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9D5E-EEFE-42EE-B4FE-7F08D0DF0ADE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348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9D5E-EEFE-42EE-B4FE-7F08D0DF0AD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362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9D5E-EEFE-42EE-B4FE-7F08D0DF0AD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933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9D5E-EEFE-42EE-B4FE-7F08D0DF0AD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09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9D5E-EEFE-42EE-B4FE-7F08D0DF0AD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708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9D5E-EEFE-42EE-B4FE-7F08D0DF0AD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998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9D5E-EEFE-42EE-B4FE-7F08D0DF0AD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552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9D5E-EEFE-42EE-B4FE-7F08D0DF0AD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928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2053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A594B-09B4-4B0A-9CDA-43C7FEDE7580}" type="datetime1">
              <a:rPr lang="en-US" smtClean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519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1B9C8-37BC-435D-890E-5B5C40667008}" type="datetime1">
              <a:rPr lang="en-US" smtClean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331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7C6A-D427-4C13-8B1F-23445ED1B30D}" type="datetime1">
              <a:rPr lang="en-US" smtClean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9364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A0546-B5ED-47D9-BFE4-7FCA8EB5A9BD}" type="datetime1">
              <a:rPr lang="en-US" smtClean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783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E5FC-7DCA-4E97-B4CC-21248B95C46E}" type="datetime1">
              <a:rPr lang="en-US" smtClean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6919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83CFE-DCE2-4BAA-B366-1AED4851D40A}" type="datetime1">
              <a:rPr lang="en-US" smtClean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550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4EF81-1C43-4AFD-8AC0-96A6CF5D9EE1}" type="datetime1">
              <a:rPr lang="en-US" smtClean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453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429A8-A1DC-4399-829C-6DD5B6B45F17}" type="datetime1">
              <a:rPr lang="en-US" smtClean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097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383B3-00E5-40A9-8FFA-C570DC2EB017}" type="datetime1">
              <a:rPr lang="en-US" smtClean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965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3F201-4531-49F6-99EE-076516E188F4}" type="datetime1">
              <a:rPr lang="en-US" smtClean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943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53CA9-AB5F-4C19-96A4-0B99AD173626}" type="datetime1">
              <a:rPr lang="en-US" smtClean="0"/>
              <a:t>12/9/2021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517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51010-16D1-4DEB-8C59-042AA371AC0F}" type="datetime1">
              <a:rPr lang="en-US" smtClean="0"/>
              <a:t>12/9/2021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486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6B7-2765-485A-BCA7-57493B2CC617}" type="datetime1">
              <a:rPr lang="en-US" smtClean="0"/>
              <a:t>12/9/2021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757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259F1-E4E0-4D12-94EB-D2F7004FF9CE}" type="datetime1">
              <a:rPr lang="en-US" smtClean="0"/>
              <a:t>12/9/2021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756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169C7-45A3-4CBE-859F-211AFB49C956}" type="datetime1">
              <a:rPr lang="en-US" smtClean="0"/>
              <a:t>12/9/2021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036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BEC4D-49B4-44C3-BE58-6309517880B1}" type="datetime1">
              <a:rPr lang="en-US" smtClean="0"/>
              <a:t>12/9/2021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223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EE118-DF0E-48E8-87B8-6A90E5683084}" type="datetime1">
              <a:rPr lang="en-US" smtClean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88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c-systemofcare.org/nami-beaver-christmas-party-and-other-nami-programs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c-systemofcare.org/nami-beaver-christmas-party-and-other-nami-programs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c-systemofcare.org/nami-beaver-christmas-party-and-other-nami-programs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c-systemofcare.org/nami-beaver-christmas-party-and-other-nami-programs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mailto:emajors@bcbh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SOCwebmaster@ahci.or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reventsuicidepa.org/trainings/all-trainings/" TargetMode="External"/><Relationship Id="rId3" Type="http://schemas.openxmlformats.org/officeDocument/2006/relationships/image" Target="../media/image28.png"/><Relationship Id="rId7" Type="http://schemas.openxmlformats.org/officeDocument/2006/relationships/hyperlink" Target="https://www.beaconhealthoptions.com/providers/beacon/important-tools/webinars/archive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channel/UCDKZZQif0q0YIqfBgkEGc4Q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://www.bc-systemofcare.org/training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GY4rLQJRAcM&amp;list=PL6lF8gWeCfKyHgu4A5RKl1SX7kH2BJrC-&amp;index=2" TargetMode="External"/><Relationship Id="rId5" Type="http://schemas.openxmlformats.org/officeDocument/2006/relationships/hyperlink" Target="mailto:SOCwebmaster@ahci.org" TargetMode="External"/><Relationship Id="rId4" Type="http://schemas.openxmlformats.org/officeDocument/2006/relationships/hyperlink" Target="http://www.bc-systemofcare.org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hyperlink" Target="https://www.agriculture.pa.gov/Food_Security/Pages/Resources.aspx" TargetMode="External"/><Relationship Id="rId7" Type="http://schemas.openxmlformats.org/officeDocument/2006/relationships/hyperlink" Target="https://www.pa.gov/guides/responding-to-covid-19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ema.maps.arcgis.com/apps/webappviewer/index.html?id=1a4c139769d646839e1549bcb6a668f1" TargetMode="External"/><Relationship Id="rId5" Type="http://schemas.openxmlformats.org/officeDocument/2006/relationships/hyperlink" Target="https://www.pa.gov/guides/unemployment-benefits/" TargetMode="External"/><Relationship Id="rId4" Type="http://schemas.openxmlformats.org/officeDocument/2006/relationships/hyperlink" Target="https://www.pa.gov/guides/mental-health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gcc01.safelinks.protection.outlook.com/?url=https://u7061146.ct.sendgrid.net/ls/click?upn%3DTeZUXWpUv-2B6TCY38pVLo9gZAlSZj0NxzkXWlczIEGU-2BP-2FADF2fGSkhrvA8DSMBnFvxJk_KZT7OjZ-2B8mnM8VxXGWXmJPmyQdDzyzm5ZSkyxCmJLLHNSMUvwtSCoj98c0NbdMzNaMxm141-2BXEyGB4bFGTFPSbTmw9jBxrWRlioM1BPEg0QCwIGJKXIFGf0XQW7YHaQnWFsyVfellA6JzHr14zzoa-2B5MaiPrv4GLyqG8mPJtR13Sy8CQjI5aazTF2Uc157e7koLYduJEPw4ftCbWXjE6OuwADXyAAz9QC2NiEgR30iKZ1mRFLFjR2CC8Qg5Lsajhhy5zPeCBdel19dvdQBJqJaqNSiWSEKnRfxPYwfTSJf5U5O8N3-2BFEmzEcdt-2FF7-2BAf4AJhN-2B-2BsEQ1Zx9-2B98NCOBQ-3D-3D&amp;data=02|01|jhaubert@pa.gov|42989b1ea70149ab35d508d7f77a3642|418e284101284dd59b6c47fc5a9a1bde|0|0|637249977215133854&amp;sdata=gMNVI7C9yp0gvvqZ89xcSQPoiB86qDJBoEPfX3B%2BHKY%3D&amp;reserved=0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daily-life-coping/managing-stress-anxiety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psychhub.com/covid-19" TargetMode="External"/><Relationship Id="rId4" Type="http://schemas.openxmlformats.org/officeDocument/2006/relationships/hyperlink" Target="https://mhanational.org/covid19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emajors@bcbh.org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hyperlink" Target="mailto:bpalmieri@ahci.org" TargetMode="External"/><Relationship Id="rId4" Type="http://schemas.openxmlformats.org/officeDocument/2006/relationships/hyperlink" Target="mailto:SSantoro@ahci.org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c-systemofcare.org/zero-suicide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c-systemofcare.org/test/wordpress/wp-content/uploads/2019/01/Womens-Center-No-More-Pocket-card.pdf" TargetMode="External"/><Relationship Id="rId3" Type="http://schemas.openxmlformats.org/officeDocument/2006/relationships/hyperlink" Target="tel:7247750131" TargetMode="External"/><Relationship Id="rId7" Type="http://schemas.openxmlformats.org/officeDocument/2006/relationships/hyperlink" Target="http://www.bc-systemofcare.org/test/wordpress/wp-content/uploads/2019/01/PFA-Pamphlet.pdf" TargetMode="External"/><Relationship Id="rId2" Type="http://schemas.openxmlformats.org/officeDocument/2006/relationships/hyperlink" Target="https://www.womenscenterbc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c-systemofcare.org/test/wordpress/wp-content/uploads/2019/01/Sexual-Violence-Protection-Orders-Protection-From-Intimidation-Orders.pdf" TargetMode="External"/><Relationship Id="rId11" Type="http://schemas.openxmlformats.org/officeDocument/2006/relationships/hyperlink" Target="http://www.bc-systemofcare.org/womens-information/" TargetMode="External"/><Relationship Id="rId5" Type="http://schemas.openxmlformats.org/officeDocument/2006/relationships/hyperlink" Target="http://www.bc-systemofcare.org/test/wordpress/wp-content/uploads/2019/01/LGBTQ-Intimate-Partner-Violence.pdf" TargetMode="External"/><Relationship Id="rId10" Type="http://schemas.openxmlformats.org/officeDocument/2006/relationships/hyperlink" Target="http://www.bc-systemofcare.org/test/wordpress/wp-content/uploads/2019/01/Which-Protection-Order-Process-.pdf" TargetMode="External"/><Relationship Id="rId4" Type="http://schemas.openxmlformats.org/officeDocument/2006/relationships/hyperlink" Target="tel:8776291841" TargetMode="External"/><Relationship Id="rId9" Type="http://schemas.openxmlformats.org/officeDocument/2006/relationships/hyperlink" Target="http://www.bc-systemofcare.org/test/wordpress/wp-content/uploads/2019/01/Womens-Center-Child-Adolescent-Therapy-Program-card2.pd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225" y="1424744"/>
            <a:ext cx="8667711" cy="1646302"/>
          </a:xfrm>
        </p:spPr>
        <p:txBody>
          <a:bodyPr/>
          <a:lstStyle/>
          <a:p>
            <a:r>
              <a:rPr lang="en-US" dirty="0"/>
              <a:t>Zero Suicide Team Leaders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2675" y="4090022"/>
            <a:ext cx="2616530" cy="1096899"/>
          </a:xfrm>
        </p:spPr>
        <p:txBody>
          <a:bodyPr>
            <a:normAutofit/>
          </a:bodyPr>
          <a:lstStyle/>
          <a:p>
            <a:r>
              <a:rPr lang="en-US" sz="2400" dirty="0"/>
              <a:t>Beaver County </a:t>
            </a:r>
          </a:p>
          <a:p>
            <a:r>
              <a:rPr lang="en-US" sz="2400" dirty="0" smtClean="0"/>
              <a:t>12/10/2021</a:t>
            </a:r>
            <a:endParaRPr lang="en-US" sz="2400" dirty="0"/>
          </a:p>
        </p:txBody>
      </p:sp>
      <p:pic>
        <p:nvPicPr>
          <p:cNvPr id="5" name="Picture 4" descr="Vandenberg observes Suicide Prevention Awareness Month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990" y="2804160"/>
            <a:ext cx="3320953" cy="429768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8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83" y="409084"/>
            <a:ext cx="8596668" cy="1320800"/>
          </a:xfrm>
        </p:spPr>
        <p:txBody>
          <a:bodyPr/>
          <a:lstStyle/>
          <a:p>
            <a:r>
              <a:rPr lang="en-US" b="1" dirty="0" smtClean="0"/>
              <a:t>Free Haircuts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069484"/>
            <a:ext cx="8690622" cy="460808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39493" y="5674798"/>
            <a:ext cx="8258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https://www.bc-systemofcare.org/free-haircuts-must-make-an-appointment/</a:t>
            </a:r>
          </a:p>
        </p:txBody>
      </p:sp>
    </p:spTree>
    <p:extLst>
      <p:ext uri="{BB962C8B-B14F-4D97-AF65-F5344CB8AC3E}">
        <p14:creationId xmlns:p14="http://schemas.microsoft.com/office/powerpoint/2010/main" val="1437206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5391" y="1161801"/>
            <a:ext cx="5185063" cy="467738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Featuring:  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NAMI - Beaver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16" y="616326"/>
            <a:ext cx="4366260" cy="5768340"/>
          </a:xfrm>
          <a:effectLst>
            <a:glow rad="266700">
              <a:srgbClr val="C00000"/>
            </a:glo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11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296" y="3441803"/>
            <a:ext cx="2381250" cy="246697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725391" y="2544557"/>
            <a:ext cx="5268191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66FF"/>
                </a:solidFill>
                <a:effectLst/>
                <a:hlinkClick r:id="rId4"/>
              </a:rPr>
              <a:t>http://www.bc-systemofcare.org/nami-beaver-christmas-party-and-other-nami-programs</a:t>
            </a:r>
            <a:r>
              <a:rPr lang="en-US" dirty="0" smtClean="0">
                <a:solidFill>
                  <a:srgbClr val="0066FF"/>
                </a:solidFill>
                <a:effectLst/>
                <a:hlinkClick r:id="rId4"/>
              </a:rPr>
              <a:t>/</a:t>
            </a:r>
            <a:endParaRPr lang="en-US" dirty="0" smtClean="0">
              <a:solidFill>
                <a:srgbClr val="0066FF"/>
              </a:solidFill>
              <a:effectLst/>
            </a:endParaRPr>
          </a:p>
          <a:p>
            <a:r>
              <a:rPr lang="en-US" dirty="0" smtClean="0">
                <a:solidFill>
                  <a:srgbClr val="0066FF"/>
                </a:solidFill>
              </a:rPr>
              <a:t> </a:t>
            </a:r>
            <a:endParaRPr lang="en-US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871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5100" y="2441864"/>
            <a:ext cx="3273136" cy="1839191"/>
          </a:xfrm>
          <a:effectLst>
            <a:glow rad="127000">
              <a:srgbClr val="6699FF"/>
            </a:glow>
          </a:effectLst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chemeClr val="tx1"/>
                </a:solidFill>
              </a:rPr>
              <a:t>NEW at NAMI!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25" y="856949"/>
            <a:ext cx="5092852" cy="4808839"/>
          </a:xfrm>
          <a:effectLst>
            <a:glow rad="266700">
              <a:srgbClr val="6699FF"/>
            </a:glo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12</a:t>
            </a:fld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515100" y="3261368"/>
            <a:ext cx="5268191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66FF"/>
                </a:solidFill>
                <a:effectLst/>
                <a:hlinkClick r:id="rId3"/>
              </a:rPr>
              <a:t>http://www.bc-systemofcare.org/nami-beaver-christmas-party-and-other-nami-programs</a:t>
            </a:r>
            <a:r>
              <a:rPr lang="en-US" dirty="0" smtClean="0">
                <a:solidFill>
                  <a:srgbClr val="0066FF"/>
                </a:solidFill>
                <a:effectLst/>
                <a:hlinkClick r:id="rId3"/>
              </a:rPr>
              <a:t>/</a:t>
            </a:r>
            <a:endParaRPr lang="en-US" dirty="0" smtClean="0">
              <a:solidFill>
                <a:srgbClr val="0066FF"/>
              </a:solidFill>
              <a:effectLst/>
            </a:endParaRPr>
          </a:p>
          <a:p>
            <a:r>
              <a:rPr lang="en-US" dirty="0" smtClean="0">
                <a:solidFill>
                  <a:srgbClr val="0066FF"/>
                </a:solidFill>
              </a:rPr>
              <a:t> </a:t>
            </a:r>
            <a:endParaRPr lang="en-US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524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9599" y="355441"/>
            <a:ext cx="3273136" cy="819504"/>
          </a:xfrm>
          <a:effectLst>
            <a:glow rad="127000">
              <a:srgbClr val="6699FF"/>
            </a:glow>
          </a:effectLst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chemeClr val="tx1"/>
                </a:solidFill>
              </a:rPr>
              <a:t>NEW at NAMI!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525" y="1232523"/>
            <a:ext cx="3438704" cy="3931759"/>
          </a:xfrm>
          <a:effectLst>
            <a:glow rad="266700">
              <a:srgbClr val="FF99CC"/>
            </a:glo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13</a:t>
            </a:fld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842071" y="5579697"/>
            <a:ext cx="5268191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66FF"/>
                </a:solidFill>
                <a:effectLst/>
                <a:hlinkClick r:id="rId3"/>
              </a:rPr>
              <a:t>http://www.bc-systemofcare.org/nami-beaver-christmas-party-and-other-nami-programs</a:t>
            </a:r>
            <a:r>
              <a:rPr lang="en-US" dirty="0" smtClean="0">
                <a:solidFill>
                  <a:srgbClr val="0066FF"/>
                </a:solidFill>
                <a:effectLst/>
                <a:hlinkClick r:id="rId3"/>
              </a:rPr>
              <a:t>/</a:t>
            </a:r>
            <a:endParaRPr lang="en-US" dirty="0" smtClean="0">
              <a:solidFill>
                <a:srgbClr val="0066FF"/>
              </a:solidFill>
              <a:effectLst/>
            </a:endParaRPr>
          </a:p>
          <a:p>
            <a:r>
              <a:rPr lang="en-US" dirty="0" smtClean="0">
                <a:solidFill>
                  <a:srgbClr val="0066FF"/>
                </a:solidFill>
              </a:rPr>
              <a:t> </a:t>
            </a:r>
            <a:endParaRPr lang="en-US" dirty="0">
              <a:solidFill>
                <a:srgbClr val="0066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6167" y="1232522"/>
            <a:ext cx="3995174" cy="3931759"/>
          </a:xfrm>
          <a:prstGeom prst="rect">
            <a:avLst/>
          </a:prstGeom>
          <a:effectLst>
            <a:glow rad="266700">
              <a:srgbClr val="FF99CC"/>
            </a:glow>
          </a:effectLst>
        </p:spPr>
      </p:pic>
    </p:spTree>
    <p:extLst>
      <p:ext uri="{BB962C8B-B14F-4D97-AF65-F5344CB8AC3E}">
        <p14:creationId xmlns:p14="http://schemas.microsoft.com/office/powerpoint/2010/main" val="405833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3508" y="627406"/>
            <a:ext cx="3273136" cy="819504"/>
          </a:xfrm>
          <a:effectLst>
            <a:glow rad="127000">
              <a:srgbClr val="6699FF"/>
            </a:glow>
          </a:effectLst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chemeClr val="tx1"/>
                </a:solidFill>
              </a:rPr>
              <a:t>NEW at NAMI!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34" y="1662545"/>
            <a:ext cx="4318818" cy="3104150"/>
          </a:xfrm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14</a:t>
            </a:fld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164189" y="5173196"/>
            <a:ext cx="5268191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66FF"/>
                </a:solidFill>
                <a:effectLst/>
                <a:hlinkClick r:id="rId3"/>
              </a:rPr>
              <a:t>http://www.bc-systemofcare.org/nami-beaver-christmas-party-and-other-nami-programs</a:t>
            </a:r>
            <a:r>
              <a:rPr lang="en-US" dirty="0" smtClean="0">
                <a:solidFill>
                  <a:srgbClr val="0066FF"/>
                </a:solidFill>
                <a:effectLst/>
                <a:hlinkClick r:id="rId3"/>
              </a:rPr>
              <a:t>/</a:t>
            </a:r>
            <a:endParaRPr lang="en-US" dirty="0" smtClean="0">
              <a:solidFill>
                <a:srgbClr val="0066FF"/>
              </a:solidFill>
              <a:effectLst/>
            </a:endParaRPr>
          </a:p>
          <a:p>
            <a:r>
              <a:rPr lang="en-US" dirty="0" smtClean="0">
                <a:solidFill>
                  <a:srgbClr val="0066FF"/>
                </a:solidFill>
              </a:rPr>
              <a:t> </a:t>
            </a:r>
            <a:endParaRPr lang="en-US" dirty="0">
              <a:solidFill>
                <a:srgbClr val="0066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2345" y="1662545"/>
            <a:ext cx="7420278" cy="310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581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150" y="1749897"/>
            <a:ext cx="8596668" cy="4474027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pPr algn="ctr"/>
            <a:r>
              <a:rPr lang="en-US" sz="8000" dirty="0"/>
              <a:t>Other Updates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1039" y="2541923"/>
            <a:ext cx="2246889" cy="337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89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Upcoming Events?? 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forget to include suicide prevention materials </a:t>
            </a:r>
          </a:p>
          <a:p>
            <a:pPr lvl="1"/>
            <a:r>
              <a:rPr lang="en-US" dirty="0" smtClean="0"/>
              <a:t>“It’s OK to Not be OK” resource cards </a:t>
            </a:r>
          </a:p>
          <a:p>
            <a:pPr lvl="1"/>
            <a:r>
              <a:rPr lang="en-US" dirty="0" smtClean="0"/>
              <a:t>Crisis cards </a:t>
            </a:r>
          </a:p>
          <a:p>
            <a:pPr lvl="1"/>
            <a:r>
              <a:rPr lang="en-US" dirty="0" smtClean="0"/>
              <a:t>Beaver County Resource Guides </a:t>
            </a:r>
          </a:p>
          <a:p>
            <a:r>
              <a:rPr lang="en-US" dirty="0" smtClean="0"/>
              <a:t>Contact Elisia Majors to make arrangements  </a:t>
            </a:r>
          </a:p>
          <a:p>
            <a:pPr lvl="1"/>
            <a:r>
              <a:rPr lang="en-US" dirty="0" smtClean="0">
                <a:hlinkClick r:id="rId2"/>
              </a:rPr>
              <a:t>emajors@bcbh.org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32811" y="1762128"/>
            <a:ext cx="3229346" cy="32316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endParaRPr lang="en-US" sz="24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Holiday meals</a:t>
            </a:r>
          </a:p>
          <a:p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Gift distributions </a:t>
            </a:r>
          </a:p>
          <a:p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Vaccination Clinics </a:t>
            </a:r>
          </a:p>
          <a:p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Open houses</a:t>
            </a:r>
          </a:p>
          <a:p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Trainings </a:t>
            </a:r>
          </a:p>
          <a:p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Winter clothing drives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61" y="4471624"/>
            <a:ext cx="3016322" cy="20116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499" y="4471624"/>
            <a:ext cx="3106879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791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The provisional number of suicides in 2020 (45,855) was 3% lower than in 2019 (47,511). The provisional age-adjusted suicide rate was also 3% lower in 2020 (13.5 per 100,000) than in 2019 (13.9).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988" y="236682"/>
            <a:ext cx="5676230" cy="1828800"/>
          </a:xfrm>
          <a:prstGeom prst="rect">
            <a:avLst/>
          </a:prstGeom>
          <a:ln w="41275"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057" y="3119004"/>
            <a:ext cx="4912694" cy="35661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9823" y="3164724"/>
            <a:ext cx="4873012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229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47073"/>
            <a:ext cx="8596668" cy="4494289"/>
          </a:xfrm>
        </p:spPr>
        <p:txBody>
          <a:bodyPr/>
          <a:lstStyle/>
          <a:p>
            <a:r>
              <a:rPr lang="en-US" dirty="0" smtClean="0"/>
              <a:t>https</a:t>
            </a:r>
            <a:r>
              <a:rPr lang="en-US" dirty="0"/>
              <a:t>://www.preventsuicidepa.org/wp-content/uploads/2021/11/Expansion-and-Transformation-of-the-National-Suicide-Prevention-Lifeline-Nov-2021.pdf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089" y="679350"/>
            <a:ext cx="4038600" cy="6381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47625" cmpd="sng"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785" y="2230654"/>
            <a:ext cx="4845208" cy="44449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83994" y="3280767"/>
            <a:ext cx="1851789" cy="369332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Check it out!!!!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6519" y="3794217"/>
            <a:ext cx="1571625" cy="170497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09620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SOC Website NEW LOOK . . .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330" y="1332347"/>
            <a:ext cx="6339306" cy="41106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07642" y="5644182"/>
            <a:ext cx="6078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Please email comments, submissions and suggestions to </a:t>
            </a:r>
            <a:r>
              <a:rPr lang="en-US" dirty="0" smtClean="0">
                <a:hlinkClick r:id="rId3"/>
              </a:rPr>
              <a:t>SOCwebmaster@ahci.org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2332" y="3344408"/>
            <a:ext cx="2924353" cy="2622939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4002" y="458909"/>
            <a:ext cx="1722064" cy="2526886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40946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Welcome!!!!  </a:t>
            </a:r>
            <a:r>
              <a:rPr lang="en-US" sz="5400" dirty="0">
                <a:sym typeface="Wingdings" panose="05000000000000000000" pitchFamily="2" charset="2"/>
              </a:rPr>
              <a:t>  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Today’s meeting </a:t>
            </a:r>
          </a:p>
          <a:p>
            <a:pPr lvl="2"/>
            <a:r>
              <a:rPr lang="en-US" sz="3800" dirty="0"/>
              <a:t>A reminder of how this works</a:t>
            </a:r>
          </a:p>
          <a:p>
            <a:r>
              <a:rPr lang="en-US" sz="4400" dirty="0"/>
              <a:t>Sign-in</a:t>
            </a:r>
          </a:p>
          <a:p>
            <a:pPr lvl="2"/>
            <a:r>
              <a:rPr lang="en-US" sz="3800" dirty="0"/>
              <a:t>Type your name and organization into the chat box </a:t>
            </a:r>
          </a:p>
          <a:p>
            <a:pPr marL="0" indent="0">
              <a:buNone/>
            </a:pPr>
            <a:endParaRPr lang="en-US" sz="4400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80000">
            <a:off x="9343373" y="1740164"/>
            <a:ext cx="1507925" cy="226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75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20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77333" y="627031"/>
            <a:ext cx="8596668" cy="1170562"/>
          </a:xfrm>
          <a:solidFill>
            <a:schemeClr val="bg1">
              <a:lumMod val="95000"/>
            </a:schemeClr>
          </a:solidFill>
          <a:ln w="28575">
            <a:noFill/>
          </a:ln>
        </p:spPr>
        <p:txBody>
          <a:bodyPr>
            <a:normAutofit/>
          </a:bodyPr>
          <a:lstStyle/>
          <a:p>
            <a:r>
              <a:rPr lang="en-US" b="1" dirty="0" smtClean="0"/>
              <a:t>Trainings Available 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6276" y="860026"/>
            <a:ext cx="2170364" cy="16399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0870" y="1428438"/>
            <a:ext cx="1989132" cy="31969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05318" y="5929433"/>
            <a:ext cx="4351742" cy="95410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b="1" dirty="0" smtClean="0">
              <a:hlinkClick r:id="rId4"/>
            </a:endParaRPr>
          </a:p>
          <a:p>
            <a:pPr algn="ctr"/>
            <a:r>
              <a:rPr lang="en-US" sz="2000" dirty="0" smtClean="0">
                <a:hlinkClick r:id="rId4"/>
              </a:rPr>
              <a:t>www.bc-systemofcare.org/training/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8013" y="2798206"/>
            <a:ext cx="2246889" cy="3377819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77334" y="1797593"/>
            <a:ext cx="8596667" cy="424376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QPR (Question, Persuade, and Refer)</a:t>
            </a:r>
          </a:p>
          <a:p>
            <a:pPr lvl="1"/>
            <a:r>
              <a:rPr lang="en-US" dirty="0" smtClean="0"/>
              <a:t>Virtual or In-person </a:t>
            </a:r>
          </a:p>
          <a:p>
            <a:r>
              <a:rPr lang="en-US" dirty="0" smtClean="0"/>
              <a:t>Youth QPR </a:t>
            </a:r>
            <a:r>
              <a:rPr lang="en-US" dirty="0"/>
              <a:t>(Question, Persuade, and Refer)</a:t>
            </a:r>
          </a:p>
          <a:p>
            <a:pPr lvl="1"/>
            <a:r>
              <a:rPr lang="en-US" dirty="0" smtClean="0"/>
              <a:t>Virtual or In-person </a:t>
            </a:r>
          </a:p>
          <a:p>
            <a:r>
              <a:rPr lang="en-US" dirty="0" smtClean="0"/>
              <a:t>Mental Health First Aid </a:t>
            </a:r>
          </a:p>
          <a:p>
            <a:r>
              <a:rPr lang="en-US" dirty="0" smtClean="0"/>
              <a:t>Youth Mental Health First Aid</a:t>
            </a:r>
          </a:p>
          <a:p>
            <a:pPr marL="0" indent="0">
              <a:buNone/>
            </a:pPr>
            <a:r>
              <a:rPr lang="en-US" dirty="0" smtClean="0"/>
              <a:t>Archived trainings: </a:t>
            </a:r>
          </a:p>
          <a:p>
            <a:r>
              <a:rPr lang="en-US" dirty="0" smtClean="0"/>
              <a:t> BC SOC </a:t>
            </a:r>
            <a:r>
              <a:rPr lang="en-US" dirty="0" err="1" smtClean="0"/>
              <a:t>Youtube</a:t>
            </a:r>
            <a:r>
              <a:rPr lang="en-US" dirty="0" smtClean="0"/>
              <a:t>:</a:t>
            </a:r>
          </a:p>
          <a:p>
            <a:pPr marL="685800" lvl="1"/>
            <a:r>
              <a:rPr lang="en-US" dirty="0" smtClean="0">
                <a:hlinkClick r:id="rId6"/>
              </a:rPr>
              <a:t>https</a:t>
            </a:r>
            <a:r>
              <a:rPr lang="en-US" dirty="0">
                <a:hlinkClick r:id="rId6"/>
              </a:rPr>
              <a:t>://</a:t>
            </a:r>
            <a:r>
              <a:rPr lang="en-US" dirty="0" smtClean="0">
                <a:hlinkClick r:id="rId6"/>
              </a:rPr>
              <a:t>www.youtube.com/channel/UCDKZZQif0q0YIqfBgkEGc4Q</a:t>
            </a:r>
            <a:r>
              <a:rPr lang="en-US" dirty="0" smtClean="0"/>
              <a:t> </a:t>
            </a:r>
          </a:p>
          <a:p>
            <a:r>
              <a:rPr lang="en-US" dirty="0" smtClean="0"/>
              <a:t>Beacon: </a:t>
            </a:r>
          </a:p>
          <a:p>
            <a:pPr lvl="1"/>
            <a:r>
              <a:rPr lang="en-US" dirty="0">
                <a:hlinkClick r:id="rId7"/>
              </a:rPr>
              <a:t>https://www.beaconhealthoptions.com/providers/beacon/important-tools/webinars/archive</a:t>
            </a:r>
            <a:r>
              <a:rPr lang="en-US" dirty="0" smtClean="0">
                <a:hlinkClick r:id="rId7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 smtClean="0"/>
              <a:t>Prevent Suicide PA: </a:t>
            </a:r>
          </a:p>
          <a:p>
            <a:pPr lvl="1"/>
            <a:r>
              <a:rPr lang="en-US" dirty="0">
                <a:hlinkClick r:id="rId8"/>
              </a:rPr>
              <a:t>https://www.preventsuicidepa.org/trainings/all-trainings</a:t>
            </a:r>
            <a:r>
              <a:rPr lang="en-US" dirty="0" smtClean="0">
                <a:hlinkClick r:id="rId8"/>
              </a:rPr>
              <a:t>/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070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58982"/>
          </a:xfrm>
        </p:spPr>
        <p:txBody>
          <a:bodyPr>
            <a:normAutofit/>
          </a:bodyPr>
          <a:lstStyle/>
          <a:p>
            <a:r>
              <a:rPr lang="en-US" sz="4000" b="1" dirty="0"/>
              <a:t>Next meeting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93967"/>
            <a:ext cx="8596668" cy="4247396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Date: January 28</a:t>
            </a:r>
            <a:r>
              <a:rPr lang="en-US" sz="3600" b="1" baseline="30000" dirty="0" smtClean="0"/>
              <a:t>th</a:t>
            </a:r>
            <a:r>
              <a:rPr lang="en-US" sz="3600" b="1" dirty="0" smtClean="0"/>
              <a:t> at 1:30pm  </a:t>
            </a:r>
          </a:p>
          <a:p>
            <a:r>
              <a:rPr lang="en-US" sz="3600" b="1" dirty="0" smtClean="0"/>
              <a:t>Zoom </a:t>
            </a:r>
            <a:r>
              <a:rPr lang="en-US" sz="3600" b="1" dirty="0"/>
              <a:t>link will be sent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21</a:t>
            </a:fld>
            <a:endParaRPr lang="en-US" dirty="0"/>
          </a:p>
        </p:txBody>
      </p:sp>
      <p:pic>
        <p:nvPicPr>
          <p:cNvPr id="6" name="Picture 5" descr="Diary School Office - Free vector graphic on Pixabay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746" y="3221866"/>
            <a:ext cx="4618182" cy="31846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480000">
            <a:off x="6539597" y="3699717"/>
            <a:ext cx="695082" cy="104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30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ronicles of the ShoeSquirrel: January 20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9" y="671415"/>
            <a:ext cx="3502979" cy="393192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8408" y="1201946"/>
            <a:ext cx="5457514" cy="5204541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Check out the website:  </a:t>
            </a:r>
            <a:b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hlinkClick r:id="rId4"/>
              </a:rPr>
              <a:t>http://www.bc-systemofcare.org/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b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Send updates to: </a:t>
            </a:r>
            <a:r>
              <a:rPr lang="en-US" sz="2800" b="1" dirty="0">
                <a:solidFill>
                  <a:schemeClr val="tx1"/>
                </a:solidFill>
                <a:hlinkClick r:id="rId5"/>
              </a:rPr>
              <a:t>SOCwebmaster@ahci.org</a:t>
            </a:r>
            <a:r>
              <a:rPr lang="en-US" sz="2800" b="1" dirty="0">
                <a:solidFill>
                  <a:schemeClr val="tx1"/>
                </a:solidFill>
              </a:rPr>
              <a:t/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/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800" b="1" dirty="0"/>
              <a:t>SOC YouTube channel: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u="sng" dirty="0">
                <a:hlinkClick r:id="rId6"/>
              </a:rPr>
              <a:t>https://www.youtube.com/watch?v=GY4rLQJRAcM&amp;list=PL6lF8gWeCfKyHgu4A5RKl1SX7kH2BJrC-&amp;index=2</a:t>
            </a:r>
            <a:r>
              <a:rPr lang="en-US" sz="2800" u="sng" dirty="0"/>
              <a:t/>
            </a:r>
            <a:br>
              <a:rPr lang="en-US" sz="2800" u="sng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22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80000">
            <a:off x="10590109" y="5432228"/>
            <a:ext cx="810380" cy="12182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3509" y="409805"/>
            <a:ext cx="9406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594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7735" y="150026"/>
            <a:ext cx="5396268" cy="646650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23</a:t>
            </a:fld>
            <a:endParaRPr lang="en-US" dirty="0"/>
          </a:p>
        </p:txBody>
      </p:sp>
      <p:pic>
        <p:nvPicPr>
          <p:cNvPr id="2050" name="Picture 2" descr="5 steps to self-care for parents in the New Year - WHY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82880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elf-Care Resources – COVID-19 Resource Cen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3337560"/>
            <a:ext cx="3101340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52627" y="5361394"/>
            <a:ext cx="932769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4451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7882" y="872134"/>
            <a:ext cx="9287436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Resources </a:t>
            </a:r>
          </a:p>
        </p:txBody>
      </p:sp>
      <p:pic>
        <p:nvPicPr>
          <p:cNvPr id="1026" name="Picture 2" descr="How to Share WordPress Post Drafts Using Temporary Links | Elegant Themes  Blo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291" y="2838440"/>
            <a:ext cx="5991723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15406" y="3086655"/>
            <a:ext cx="2510118" cy="224676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Please share the following resources with anyone who can benefit </a:t>
            </a:r>
          </a:p>
        </p:txBody>
      </p:sp>
    </p:spTree>
    <p:extLst>
      <p:ext uri="{BB962C8B-B14F-4D97-AF65-F5344CB8AC3E}">
        <p14:creationId xmlns:p14="http://schemas.microsoft.com/office/powerpoint/2010/main" val="30625099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1763" y="293070"/>
            <a:ext cx="4787695" cy="630936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25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03691" y="1101786"/>
            <a:ext cx="415962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Persevere PA Crisis Counseling Program (CCP) provides SAMHSA approved crisis counseling tele-health services, through the Center for Community Resources (CCR), and can be provided to people who need support related to the impacts of COVID-19. CCR provides the 24/7 Support and Referral Line that delivers the crisis counseling services.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2627" y="5361394"/>
            <a:ext cx="932769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0203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3"/>
          <p:cNvSpPr txBox="1">
            <a:spLocks noGrp="1"/>
          </p:cNvSpPr>
          <p:nvPr>
            <p:ph type="body" idx="1"/>
          </p:nvPr>
        </p:nvSpPr>
        <p:spPr>
          <a:xfrm>
            <a:off x="575008" y="361576"/>
            <a:ext cx="8751872" cy="5786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 sz="2400" b="1" dirty="0"/>
              <a:t>Food Resources 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https://www.agriculture.pa.gov/Food_Security/Pages/Resources.aspx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US" sz="2400" b="1" dirty="0"/>
              <a:t>Mental Health Resources 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u="sng" dirty="0">
                <a:solidFill>
                  <a:schemeClr val="hlink"/>
                </a:solidFill>
                <a:hlinkClick r:id="rId4"/>
              </a:rPr>
              <a:t>https://www.pa.gov/guides/mental-health/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US" sz="2400" b="1" dirty="0"/>
              <a:t>Unemployment Benefits</a:t>
            </a:r>
            <a:endParaRPr sz="2400" b="1"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u="sng" dirty="0">
                <a:solidFill>
                  <a:schemeClr val="hlink"/>
                </a:solidFill>
                <a:hlinkClick r:id="rId5"/>
              </a:rPr>
              <a:t>https://www.pa.gov/guides/unemployment-benefits/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US" sz="2400" b="1" dirty="0"/>
              <a:t>COVID Testing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u="sng" dirty="0">
                <a:solidFill>
                  <a:schemeClr val="hlink"/>
                </a:solidFill>
                <a:hlinkClick r:id="rId6"/>
              </a:rPr>
              <a:t>https://pema.maps.arcgis.com/apps/webappviewer/index.html?id=1a4c139769d646839e1549bcb6a668f1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US" sz="2400" b="1" dirty="0"/>
              <a:t>COVID Guidance and Resources </a:t>
            </a:r>
            <a:endParaRPr sz="2400" b="1"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u="sng" dirty="0">
                <a:solidFill>
                  <a:schemeClr val="hlink"/>
                </a:solidFill>
                <a:hlinkClick r:id="rId7"/>
              </a:rPr>
              <a:t>https://www.pa.gov/guides/responding-to-covid-19/</a:t>
            </a:r>
            <a:r>
              <a:rPr lang="en-US" dirty="0"/>
              <a:t> </a:t>
            </a:r>
            <a:endParaRPr lang="en-US" dirty="0" smtClean="0"/>
          </a:p>
          <a:p>
            <a:pPr marL="0" lvl="0" indent="0">
              <a:buSzPts val="1920"/>
              <a:buNone/>
            </a:pPr>
            <a:r>
              <a:rPr lang="en-US" sz="2400" b="1" dirty="0" smtClean="0"/>
              <a:t>Help for Homeowners / Landlords / Renters</a:t>
            </a:r>
            <a:endParaRPr lang="en-US" sz="2400" b="1" dirty="0"/>
          </a:p>
          <a:p>
            <a:pPr lvl="0">
              <a:buSzPts val="1440"/>
              <a:buChar char="►"/>
            </a:pPr>
            <a:r>
              <a:rPr lang="en-US" u="sng" dirty="0">
                <a:solidFill>
                  <a:schemeClr val="hlink"/>
                </a:solidFill>
              </a:rPr>
              <a:t>https://www.consumerfinance.gov/coronavirus/mortgage-and-housing-assistance/renter-protections/find-help-with-rent-and-utilities/?utm_source=vanity&amp;utm_medium=outreach&amp;utm_campaign=renthelp</a:t>
            </a:r>
            <a:endParaRPr dirty="0"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52627" y="5361394"/>
            <a:ext cx="932769" cy="1268078"/>
          </a:xfrm>
          <a:prstGeom prst="rect">
            <a:avLst/>
          </a:prstGeom>
        </p:spPr>
      </p:pic>
      <p:sp>
        <p:nvSpPr>
          <p:cNvPr id="246" name="Google Shape;246;p33"/>
          <p:cNvSpPr txBox="1"/>
          <p:nvPr/>
        </p:nvSpPr>
        <p:spPr>
          <a:xfrm>
            <a:off x="6884290" y="1500588"/>
            <a:ext cx="3690852" cy="1754326"/>
          </a:xfrm>
          <a:prstGeom prst="rect">
            <a:avLst/>
          </a:prstGeom>
          <a:solidFill>
            <a:schemeClr val="bg1"/>
          </a:solidFill>
          <a:ln w="41275" cmpd="sng">
            <a:solidFill>
              <a:schemeClr val="accent4">
                <a:lumMod val="75000"/>
              </a:schemeClr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PA COVID Resources </a:t>
            </a:r>
            <a:endParaRPr sz="5400" b="1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614753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10640"/>
            <a:ext cx="9655386" cy="536448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400" b="1" u="sng" dirty="0"/>
              <a:t>The Mental Health Support Line </a:t>
            </a:r>
          </a:p>
          <a:p>
            <a:r>
              <a:rPr lang="en-US" sz="2400" dirty="0"/>
              <a:t>Developed on April 1</a:t>
            </a:r>
            <a:r>
              <a:rPr lang="en-US" sz="2400" baseline="30000" dirty="0"/>
              <a:t>st</a:t>
            </a:r>
            <a:r>
              <a:rPr lang="en-US" sz="2400" dirty="0"/>
              <a:t> </a:t>
            </a:r>
          </a:p>
          <a:p>
            <a:r>
              <a:rPr lang="en-US" sz="2400" dirty="0"/>
              <a:t>Can be reached toll-free, 24/7 at 1-855-284-2494 from anywhere in PA.</a:t>
            </a:r>
          </a:p>
          <a:p>
            <a:pPr marL="0" indent="0">
              <a:buNone/>
            </a:pPr>
            <a:r>
              <a:rPr lang="en-US" sz="2400" b="1" u="sng" dirty="0"/>
              <a:t>Crisis Text Line </a:t>
            </a:r>
          </a:p>
          <a:p>
            <a:r>
              <a:rPr lang="en-US" sz="2400" dirty="0"/>
              <a:t>Text PA to 741-741 </a:t>
            </a:r>
          </a:p>
          <a:p>
            <a:pPr marL="0" indent="0">
              <a:buNone/>
            </a:pPr>
            <a:r>
              <a:rPr lang="en-US" sz="2400" b="1" u="sng" dirty="0"/>
              <a:t>PA Get Help Now Helpline </a:t>
            </a:r>
          </a:p>
          <a:p>
            <a:r>
              <a:rPr lang="en-US" sz="2400" dirty="0"/>
              <a:t>Can be reached toll-free at 1-800-662-HELP (4357).</a:t>
            </a:r>
          </a:p>
          <a:p>
            <a:r>
              <a:rPr lang="en-US" sz="2400" dirty="0"/>
              <a:t>A live chat option is also available online or via text message at 717-216-0905</a:t>
            </a:r>
          </a:p>
          <a:p>
            <a:pPr marL="0" indent="0" fontAlgn="base">
              <a:buNone/>
            </a:pPr>
            <a:r>
              <a:rPr lang="en-US" sz="2400" b="1" u="sng" dirty="0"/>
              <a:t>Warmline of Beaver County </a:t>
            </a:r>
          </a:p>
          <a:p>
            <a:pPr fontAlgn="base"/>
            <a:r>
              <a:rPr lang="en-US" sz="2400" dirty="0"/>
              <a:t>Can be reached at 1-877-775-WARM (9276) </a:t>
            </a:r>
          </a:p>
          <a:p>
            <a:pPr fontAlgn="base"/>
            <a:r>
              <a:rPr lang="en-US" sz="2400" dirty="0"/>
              <a:t>Hours of operation 6pm-9pm  </a:t>
            </a:r>
          </a:p>
          <a:p>
            <a:pPr marL="0" indent="0" fontAlgn="base">
              <a:buNone/>
            </a:pPr>
            <a:r>
              <a:rPr lang="en-US" sz="2400" b="1" u="sng" dirty="0"/>
              <a:t>UPMC Beaver County Crisis</a:t>
            </a:r>
          </a:p>
          <a:p>
            <a:pPr fontAlgn="base"/>
            <a:r>
              <a:rPr lang="en-US" sz="2400" dirty="0"/>
              <a:t>Can be reached toll-free, 24/7 at 1-800-400-6180</a:t>
            </a:r>
          </a:p>
          <a:p>
            <a:pPr fontAlgn="base"/>
            <a:endParaRPr lang="en-US" dirty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27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80000">
            <a:off x="9837269" y="5354650"/>
            <a:ext cx="772505" cy="116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0016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 Resources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534" y="1360714"/>
            <a:ext cx="9000066" cy="52686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Many other resources also remain available to Pennsylvanians in need of support, including:</a:t>
            </a:r>
          </a:p>
          <a:p>
            <a:pPr lvl="1"/>
            <a:r>
              <a:rPr lang="en-US" sz="2400" dirty="0"/>
              <a:t>National Suicide Prevention Lifeline: 1-800-273-TALK (8255)</a:t>
            </a:r>
          </a:p>
          <a:p>
            <a:pPr lvl="1"/>
            <a:r>
              <a:rPr lang="en-US" sz="2400" dirty="0"/>
              <a:t>Línea Nacional de Prevención del Suicidio: 1-888-628-9454</a:t>
            </a:r>
          </a:p>
          <a:p>
            <a:pPr lvl="1"/>
            <a:r>
              <a:rPr lang="en-US" sz="2400" dirty="0"/>
              <a:t>Crisis Text Line: Text “PA” to 741-741</a:t>
            </a:r>
          </a:p>
          <a:p>
            <a:pPr lvl="1"/>
            <a:r>
              <a:rPr lang="en-US" sz="2400" dirty="0"/>
              <a:t>Safe2Say: 1-844-723-2729 or </a:t>
            </a:r>
            <a:r>
              <a:rPr lang="en-US" sz="2400" u="sng" dirty="0">
                <a:hlinkClick r:id="rId3"/>
              </a:rPr>
              <a:t>www.safe2saypa.org</a:t>
            </a:r>
            <a:r>
              <a:rPr lang="en-US" sz="2400" dirty="0"/>
              <a:t> </a:t>
            </a:r>
          </a:p>
          <a:p>
            <a:pPr lvl="1"/>
            <a:r>
              <a:rPr lang="en-US" sz="2400" dirty="0"/>
              <a:t>Veteran Crisis Line: 1-800-273-TALK (8255) (Press 1)</a:t>
            </a:r>
          </a:p>
          <a:p>
            <a:pPr lvl="1"/>
            <a:r>
              <a:rPr lang="en-US" sz="2400" dirty="0"/>
              <a:t>Disaster Distress Helpline: 1-800-985-5990</a:t>
            </a:r>
          </a:p>
          <a:p>
            <a:pPr lvl="1"/>
            <a:r>
              <a:rPr lang="en-US" sz="2400" dirty="0"/>
              <a:t>Get Help Now Hotline (for substance use disorders): </a:t>
            </a:r>
          </a:p>
          <a:p>
            <a:pPr marL="457200" lvl="1" indent="0">
              <a:buNone/>
            </a:pPr>
            <a:r>
              <a:rPr lang="en-US" sz="2400" dirty="0"/>
              <a:t>1-800-662-4357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28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80000">
            <a:off x="8887749" y="5292175"/>
            <a:ext cx="772505" cy="116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6721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26C6B8"/>
                </a:solidFill>
              </a:rPr>
              <a:t>COVID</a:t>
            </a:r>
            <a:r>
              <a:rPr lang="en-US" b="1" dirty="0">
                <a:solidFill>
                  <a:srgbClr val="92D050"/>
                </a:solidFill>
              </a:rPr>
              <a:t> </a:t>
            </a:r>
            <a:r>
              <a:rPr lang="en-US" b="1" dirty="0">
                <a:solidFill>
                  <a:srgbClr val="26C6B8"/>
                </a:solidFill>
              </a:rPr>
              <a:t>Resources</a:t>
            </a:r>
            <a:r>
              <a:rPr lang="en-US" b="1" dirty="0">
                <a:solidFill>
                  <a:srgbClr val="92D050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/>
            </a:r>
            <a:br>
              <a:rPr lang="en-US" b="1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663" y="1930400"/>
            <a:ext cx="9196009" cy="3880773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chemeClr val="tx1"/>
                </a:solidFill>
                <a:hlinkClick r:id="rId3"/>
              </a:rPr>
              <a:t>https://www.cdc.gov/coronavirus/2019-ncov/daily-life-coping/managing-stress-anxiety.html</a:t>
            </a:r>
            <a:r>
              <a:rPr lang="en-US" sz="3200" dirty="0">
                <a:solidFill>
                  <a:schemeClr val="tx1"/>
                </a:solidFill>
              </a:rPr>
              <a:t>   </a:t>
            </a: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  <a:hlinkClick r:id="rId4"/>
              </a:rPr>
              <a:t>https://mhanational.org/covid19</a:t>
            </a:r>
            <a:endParaRPr lang="en-US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  <a:hlinkClick r:id="rId5"/>
              </a:rPr>
              <a:t>https://psychhub.com/covid-19</a:t>
            </a:r>
            <a:r>
              <a:rPr lang="en-US" sz="3200" dirty="0">
                <a:solidFill>
                  <a:schemeClr val="tx1"/>
                </a:solidFill>
              </a:rPr>
              <a:t> 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29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80000">
            <a:off x="9650726" y="5230507"/>
            <a:ext cx="772505" cy="116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48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Today’s Agenda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77333" y="1684075"/>
            <a:ext cx="9825203" cy="4886542"/>
          </a:xfrm>
        </p:spPr>
        <p:txBody>
          <a:bodyPr>
            <a:normAutofit/>
          </a:bodyPr>
          <a:lstStyle/>
          <a:p>
            <a:r>
              <a:rPr lang="en-US" sz="2800" dirty="0"/>
              <a:t>Minutes </a:t>
            </a:r>
            <a:endParaRPr lang="en-US" sz="2800" dirty="0" smtClean="0"/>
          </a:p>
          <a:p>
            <a:r>
              <a:rPr lang="en-US" sz="2800" dirty="0" smtClean="0"/>
              <a:t>Partner Spotlight   </a:t>
            </a:r>
          </a:p>
          <a:p>
            <a:r>
              <a:rPr lang="en-US" sz="2800" dirty="0" smtClean="0"/>
              <a:t>Partner Updates </a:t>
            </a:r>
          </a:p>
          <a:p>
            <a:r>
              <a:rPr lang="en-US" sz="2800" dirty="0" smtClean="0"/>
              <a:t>GLS Newsletter </a:t>
            </a:r>
          </a:p>
          <a:p>
            <a:r>
              <a:rPr lang="en-US" sz="2800" dirty="0" smtClean="0"/>
              <a:t>2020 Provisional Data</a:t>
            </a:r>
            <a:endParaRPr lang="en-US" sz="2600" dirty="0"/>
          </a:p>
          <a:p>
            <a:r>
              <a:rPr lang="en-US" sz="2800" dirty="0" smtClean="0"/>
              <a:t>Trainings </a:t>
            </a:r>
            <a:endParaRPr lang="en-US" sz="2800" dirty="0"/>
          </a:p>
          <a:p>
            <a:r>
              <a:rPr lang="en-US" sz="2800" dirty="0" smtClean="0"/>
              <a:t>Next </a:t>
            </a:r>
            <a:r>
              <a:rPr lang="en-US" sz="2800" dirty="0"/>
              <a:t>Meeting</a:t>
            </a:r>
          </a:p>
          <a:p>
            <a:r>
              <a:rPr lang="en-US" sz="2800" dirty="0"/>
              <a:t>Resources </a:t>
            </a:r>
          </a:p>
          <a:p>
            <a:pPr marL="0" indent="0">
              <a:buNone/>
            </a:pPr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80000">
            <a:off x="9942061" y="305949"/>
            <a:ext cx="1833428" cy="275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71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we do to help?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46167"/>
            <a:ext cx="8596668" cy="47382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u="sng" dirty="0"/>
              <a:t>E-mail us</a:t>
            </a:r>
            <a:r>
              <a:rPr lang="en-US" sz="3200" dirty="0"/>
              <a:t>:</a:t>
            </a:r>
          </a:p>
          <a:p>
            <a:r>
              <a:rPr lang="en-US" sz="2400" dirty="0"/>
              <a:t>Elisia Majors </a:t>
            </a:r>
          </a:p>
          <a:p>
            <a:r>
              <a:rPr lang="en-US" sz="2400" dirty="0">
                <a:hlinkClick r:id="rId3"/>
              </a:rPr>
              <a:t>emajors@bcbh.org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Stephanie Santoro</a:t>
            </a:r>
          </a:p>
          <a:p>
            <a:r>
              <a:rPr lang="en-US" sz="2400" dirty="0">
                <a:hlinkClick r:id="rId4"/>
              </a:rPr>
              <a:t>ssantoro@ahci.org</a:t>
            </a:r>
            <a:r>
              <a:rPr lang="en-US" sz="2400" dirty="0"/>
              <a:t> </a:t>
            </a:r>
          </a:p>
          <a:p>
            <a:endParaRPr lang="en-US" sz="2400" dirty="0"/>
          </a:p>
          <a:p>
            <a:r>
              <a:rPr lang="en-US" sz="2400" dirty="0"/>
              <a:t>Bonnie Palmieri </a:t>
            </a:r>
          </a:p>
          <a:p>
            <a:r>
              <a:rPr lang="en-US" sz="2400" dirty="0">
                <a:hlinkClick r:id="rId5"/>
              </a:rPr>
              <a:t>bpalmieri@ahci.org</a:t>
            </a:r>
            <a:r>
              <a:rPr lang="en-US" sz="2400" dirty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30</a:t>
            </a:fld>
            <a:endParaRPr lang="en-US" dirty="0"/>
          </a:p>
        </p:txBody>
      </p:sp>
      <p:pic>
        <p:nvPicPr>
          <p:cNvPr id="4" name="Picture 3" descr="Raise a Green Dog!: Little things you can do to help the ...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127" y="738152"/>
            <a:ext cx="3177830" cy="5161957"/>
          </a:xfrm>
          <a:prstGeom prst="rect">
            <a:avLst/>
          </a:prstGeom>
          <a:effectLst>
            <a:softEdge rad="317500"/>
          </a:effectLst>
          <a:scene3d>
            <a:camera prst="orthographicFront">
              <a:rot lat="0" lon="0" rev="20699999"/>
            </a:camera>
            <a:lightRig rig="threePt" dir="t"/>
          </a:scene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200000">
            <a:off x="6425149" y="3469824"/>
            <a:ext cx="1046317" cy="15729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780578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Vandenberg observes Suicide Prevention Awareness Month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865" y="130655"/>
            <a:ext cx="5198426" cy="672734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7585" y="1820426"/>
            <a:ext cx="8596668" cy="2531165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Thank you!! </a:t>
            </a:r>
            <a:b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Stay Well!  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</a:p>
        </p:txBody>
      </p:sp>
      <p:pic>
        <p:nvPicPr>
          <p:cNvPr id="4102" name="Picture 6" descr="May - Mental Health Awareness Month — Village Center for Holistic ...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706" y="2735492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31</a:t>
            </a:fld>
            <a:endParaRPr lang="en-US" dirty="0"/>
          </a:p>
        </p:txBody>
      </p:sp>
      <p:pic>
        <p:nvPicPr>
          <p:cNvPr id="9218" name="Picture 2" descr="Vandenberg observes Suicide Prevention Awareness Month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508760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413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218" y="611557"/>
            <a:ext cx="2246889" cy="33778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493" y="5767018"/>
            <a:ext cx="7779170" cy="8169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2266" y="5863896"/>
            <a:ext cx="1103472" cy="542591"/>
          </a:xfrm>
          <a:prstGeom prst="rect">
            <a:avLst/>
          </a:prstGeom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7467217" y="4169230"/>
            <a:ext cx="2246889" cy="12772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10.22.2021 </a:t>
            </a:r>
            <a:r>
              <a:rPr lang="en-US" sz="11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PowerPoint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u="sng" kern="1200" dirty="0">
                <a:solidFill>
                  <a:srgbClr val="7030A0"/>
                </a:solidFill>
                <a:effectLst/>
                <a:latin typeface="Vijay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http://www.bc-systemofcare.org/zero-suicide/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Please use this PowerPoint as the minutes from last meeting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kern="1200" dirty="0">
                <a:solidFill>
                  <a:srgbClr val="000000"/>
                </a:solidFill>
                <a:effectLst/>
                <a:latin typeface="Vijay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1493" y="611557"/>
            <a:ext cx="6442747" cy="4833210"/>
          </a:xfrm>
          <a:prstGeom prst="rect">
            <a:avLst/>
          </a:prstGeom>
          <a:noFill/>
          <a:ln w="57150">
            <a:solidFill>
              <a:srgbClr val="26BCC2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0885" y="945748"/>
            <a:ext cx="6303962" cy="386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39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150" y="1749897"/>
            <a:ext cx="8596668" cy="4474027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pPr algn="ctr"/>
            <a:r>
              <a:rPr lang="en-US" sz="8000" dirty="0" smtClean="0"/>
              <a:t>PARTNER SPOTLIGHT</a:t>
            </a:r>
            <a:endParaRPr lang="en-US" sz="8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1039" y="2541923"/>
            <a:ext cx="2246889" cy="337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10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Staunton Clinic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183341"/>
            <a:ext cx="8596668" cy="536537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100" dirty="0"/>
              <a:t> </a:t>
            </a:r>
          </a:p>
          <a:p>
            <a:pPr marL="0" indent="0">
              <a:buNone/>
            </a:pPr>
            <a:r>
              <a:rPr lang="en-US" sz="2100" dirty="0" smtClean="0"/>
              <a:t> </a:t>
            </a:r>
            <a:r>
              <a:rPr lang="en-US" sz="2100" dirty="0"/>
              <a:t>Annual Staff Training</a:t>
            </a:r>
          </a:p>
          <a:p>
            <a:pPr lvl="1"/>
            <a:r>
              <a:rPr lang="en-US" sz="1900" dirty="0" smtClean="0"/>
              <a:t>SAFE-T</a:t>
            </a:r>
            <a:endParaRPr lang="en-US" sz="1900" dirty="0"/>
          </a:p>
          <a:p>
            <a:pPr lvl="1"/>
            <a:r>
              <a:rPr lang="en-US" sz="1900" dirty="0" smtClean="0"/>
              <a:t>CCM</a:t>
            </a:r>
          </a:p>
          <a:p>
            <a:pPr marL="0" indent="0">
              <a:buNone/>
            </a:pPr>
            <a:r>
              <a:rPr lang="en-US" sz="2100" dirty="0" smtClean="0"/>
              <a:t>For </a:t>
            </a:r>
            <a:r>
              <a:rPr lang="en-US" sz="2100" dirty="0"/>
              <a:t>Clients</a:t>
            </a:r>
          </a:p>
          <a:p>
            <a:pPr lvl="1"/>
            <a:r>
              <a:rPr lang="en-US" sz="1900" dirty="0" smtClean="0"/>
              <a:t>PHQ-9 </a:t>
            </a:r>
            <a:r>
              <a:rPr lang="en-US" sz="1900" dirty="0"/>
              <a:t>Assessments</a:t>
            </a:r>
          </a:p>
          <a:p>
            <a:pPr lvl="1"/>
            <a:r>
              <a:rPr lang="en-US" sz="1900" dirty="0" smtClean="0"/>
              <a:t>Suicide/Homicide </a:t>
            </a:r>
            <a:r>
              <a:rPr lang="en-US" sz="1900" dirty="0"/>
              <a:t>Risk Assessments</a:t>
            </a:r>
          </a:p>
          <a:p>
            <a:pPr lvl="1"/>
            <a:r>
              <a:rPr lang="en-US" sz="1900" dirty="0" smtClean="0"/>
              <a:t>Wellness </a:t>
            </a:r>
            <a:r>
              <a:rPr lang="en-US" sz="1900" dirty="0"/>
              <a:t>Planning</a:t>
            </a:r>
          </a:p>
          <a:p>
            <a:pPr marL="0" indent="0">
              <a:buNone/>
            </a:pPr>
            <a:r>
              <a:rPr lang="en-US" sz="2100" dirty="0" smtClean="0"/>
              <a:t> </a:t>
            </a:r>
            <a:r>
              <a:rPr lang="en-US" sz="2100" dirty="0"/>
              <a:t>For Staff</a:t>
            </a:r>
          </a:p>
          <a:p>
            <a:pPr lvl="1"/>
            <a:r>
              <a:rPr lang="en-US" sz="1900" dirty="0" smtClean="0"/>
              <a:t>Wellness </a:t>
            </a:r>
            <a:r>
              <a:rPr lang="en-US" sz="1900" dirty="0"/>
              <a:t>Week (plans to open for clients after COVID-19 restrictions are lifted)</a:t>
            </a:r>
          </a:p>
          <a:p>
            <a:pPr lvl="1"/>
            <a:r>
              <a:rPr lang="en-US" sz="1900" dirty="0" smtClean="0"/>
              <a:t>Wellness </a:t>
            </a:r>
            <a:r>
              <a:rPr lang="en-US" sz="1900" dirty="0"/>
              <a:t>Challenges</a:t>
            </a:r>
          </a:p>
          <a:p>
            <a:pPr lvl="1"/>
            <a:r>
              <a:rPr lang="en-US" sz="1900" dirty="0" smtClean="0"/>
              <a:t>Plans </a:t>
            </a:r>
            <a:r>
              <a:rPr lang="en-US" sz="1900" dirty="0"/>
              <a:t>to implement SAFE-R for </a:t>
            </a:r>
            <a:r>
              <a:rPr lang="en-US" sz="1900" dirty="0" err="1"/>
              <a:t>postvention</a:t>
            </a:r>
            <a:endParaRPr lang="en-US" sz="1900" dirty="0"/>
          </a:p>
          <a:p>
            <a:pPr marL="0" indent="0">
              <a:buNone/>
            </a:pPr>
            <a:r>
              <a:rPr lang="en-US" sz="2100" dirty="0" smtClean="0"/>
              <a:t>In </a:t>
            </a:r>
            <a:r>
              <a:rPr lang="en-US" sz="2100" dirty="0"/>
              <a:t>the Community</a:t>
            </a:r>
          </a:p>
          <a:p>
            <a:pPr lvl="1"/>
            <a:r>
              <a:rPr lang="en-US" sz="1900" dirty="0" smtClean="0"/>
              <a:t>Beaver </a:t>
            </a:r>
            <a:r>
              <a:rPr lang="en-US" sz="1900" dirty="0"/>
              <a:t>County Zero Suicide Committee</a:t>
            </a:r>
          </a:p>
          <a:p>
            <a:pPr lvl="1"/>
            <a:r>
              <a:rPr lang="en-US" sz="1900" dirty="0" smtClean="0"/>
              <a:t>Western </a:t>
            </a:r>
            <a:r>
              <a:rPr lang="en-US" sz="1900" dirty="0"/>
              <a:t>Behavioral Health Network Suicide Steering Committee</a:t>
            </a:r>
          </a:p>
          <a:p>
            <a:pPr lvl="1"/>
            <a:r>
              <a:rPr lang="en-US" sz="1900" dirty="0" smtClean="0"/>
              <a:t>AFSP </a:t>
            </a:r>
            <a:r>
              <a:rPr lang="en-US" sz="1900" dirty="0"/>
              <a:t>Out of the Darkness Walk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1084" y="5646074"/>
            <a:ext cx="2600325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46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150" y="1749897"/>
            <a:ext cx="8596668" cy="4474027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pPr algn="ctr"/>
            <a:r>
              <a:rPr lang="en-US" sz="8000" dirty="0"/>
              <a:t>PARTNER UPDATES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1039" y="2541923"/>
            <a:ext cx="2246889" cy="337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40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634" y="508435"/>
            <a:ext cx="7884775" cy="6110574"/>
          </a:xfrm>
        </p:spPr>
        <p:txBody>
          <a:bodyPr>
            <a:normAutofit fontScale="92500" lnSpcReduction="20000"/>
          </a:bodyPr>
          <a:lstStyle/>
          <a:p>
            <a:pPr marL="0" indent="0" fontAlgn="base">
              <a:buNone/>
            </a:pPr>
            <a:r>
              <a:rPr lang="en-US" b="1" u="sng" dirty="0">
                <a:hlinkClick r:id="rId2"/>
              </a:rPr>
              <a:t>Women’s Center of Beaver County</a:t>
            </a:r>
            <a:endParaRPr lang="en-US" dirty="0"/>
          </a:p>
          <a:p>
            <a:pPr marL="0" indent="0" fontAlgn="base">
              <a:buNone/>
            </a:pPr>
            <a:r>
              <a:rPr lang="en-US" dirty="0"/>
              <a:t>Victims and survivors of domestic and sexual violence can find the help and hope they need at the Women’s Center of Beaver County.  Available 24 hours a day, 7 days a week, call the HELPLINE  at </a:t>
            </a:r>
            <a:r>
              <a:rPr lang="en-US" b="1" u="sng" dirty="0">
                <a:hlinkClick r:id="rId3"/>
              </a:rPr>
              <a:t>(724) 775-0131</a:t>
            </a:r>
            <a:r>
              <a:rPr lang="en-US" dirty="0"/>
              <a:t> or  </a:t>
            </a:r>
            <a:r>
              <a:rPr lang="en-US" b="1" u="sng" dirty="0">
                <a:hlinkClick r:id="rId4"/>
              </a:rPr>
              <a:t>(877) 629-1841</a:t>
            </a:r>
            <a:endParaRPr lang="en-US" dirty="0"/>
          </a:p>
          <a:p>
            <a:pPr marL="0" indent="0" fontAlgn="base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Women’s Center advocates for ALL victims and survivors of domestic violence and sexual assault without regard to status, race, ethnicity, gender, age, sexual orientation, physical ability, or language.</a:t>
            </a:r>
          </a:p>
          <a:p>
            <a:pPr marL="0" indent="0" fontAlgn="base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Services </a:t>
            </a:r>
            <a:r>
              <a:rPr lang="en-US" dirty="0"/>
              <a:t>are confidential and provided free of charge:  crisis intervention, emergency shelter, counseling, legal and medical advocacy, and prevention education.</a:t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marL="0" indent="0" fontAlgn="base">
              <a:buNone/>
            </a:pPr>
            <a:r>
              <a:rPr lang="en-US" dirty="0"/>
              <a:t> </a:t>
            </a:r>
            <a:r>
              <a:rPr lang="en-US" b="1" dirty="0"/>
              <a:t>Women’s Center Pamphlets:</a:t>
            </a:r>
            <a:endParaRPr lang="en-US" dirty="0"/>
          </a:p>
          <a:p>
            <a:pPr fontAlgn="base"/>
            <a:r>
              <a:rPr lang="en-US" b="1" u="sng" dirty="0">
                <a:hlinkClick r:id="rId5"/>
              </a:rPr>
              <a:t>LGBTQ Intimate Partner Violence</a:t>
            </a:r>
            <a:endParaRPr lang="en-US" dirty="0"/>
          </a:p>
          <a:p>
            <a:pPr fontAlgn="base"/>
            <a:r>
              <a:rPr lang="en-US" b="1" u="sng" dirty="0">
                <a:hlinkClick r:id="rId6"/>
              </a:rPr>
              <a:t>Sexual Violence Protection Orders and Protection from Intimidation Orders</a:t>
            </a:r>
            <a:endParaRPr lang="en-US" dirty="0"/>
          </a:p>
          <a:p>
            <a:pPr fontAlgn="base"/>
            <a:r>
              <a:rPr lang="en-US" b="1" u="sng" dirty="0">
                <a:hlinkClick r:id="rId7"/>
              </a:rPr>
              <a:t>Protection From Abuse (PFA) Pamphlet</a:t>
            </a:r>
            <a:endParaRPr lang="en-US" dirty="0"/>
          </a:p>
          <a:p>
            <a:pPr fontAlgn="base"/>
            <a:r>
              <a:rPr lang="en-US" b="1" u="sng" dirty="0">
                <a:hlinkClick r:id="rId8"/>
              </a:rPr>
              <a:t>Women’s Center “No More” Pocket Card</a:t>
            </a:r>
            <a:endParaRPr lang="en-US" dirty="0"/>
          </a:p>
          <a:p>
            <a:pPr fontAlgn="base"/>
            <a:r>
              <a:rPr lang="en-US" b="1" u="sng" dirty="0">
                <a:hlinkClick r:id="rId9"/>
              </a:rPr>
              <a:t>Women’s Center Child Adolescent Therapy Program</a:t>
            </a:r>
            <a:endParaRPr lang="en-US" dirty="0"/>
          </a:p>
          <a:p>
            <a:pPr fontAlgn="base"/>
            <a:r>
              <a:rPr lang="en-US" b="1" u="sng" dirty="0">
                <a:hlinkClick r:id="rId10"/>
              </a:rPr>
              <a:t>Which Protection Order Process?</a:t>
            </a:r>
            <a:endParaRPr lang="en-US" dirty="0"/>
          </a:p>
          <a:p>
            <a:endParaRPr lang="en-US" dirty="0"/>
          </a:p>
        </p:txBody>
      </p:sp>
      <p:sp useBgFill="1">
        <p:nvSpPr>
          <p:cNvPr id="6" name="TextBox 5"/>
          <p:cNvSpPr txBox="1"/>
          <p:nvPr/>
        </p:nvSpPr>
        <p:spPr>
          <a:xfrm rot="21085940">
            <a:off x="8805148" y="2769055"/>
            <a:ext cx="2812613" cy="193899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Learn more at:</a:t>
            </a:r>
          </a:p>
          <a:p>
            <a:r>
              <a:rPr lang="en-US" sz="2400" b="1" dirty="0">
                <a:hlinkClick r:id="rId11"/>
              </a:rPr>
              <a:t>http://www.bc-systemofcare.org/womens-information/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91596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351318" y="2132600"/>
            <a:ext cx="4270664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  <a:effectLst/>
              </a:rPr>
              <a:t>WINTER GEAR!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C00000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  <a:effectLst/>
              </a:rPr>
              <a:t>Vaccines &amp; Boosters!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C00000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  <a:effectLst/>
              </a:rPr>
              <a:t>Hygiene Products!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C00000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  <a:effectLst/>
              </a:rPr>
              <a:t>Resources!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C00000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C00000"/>
              </a:solidFill>
              <a:effectLst/>
            </a:endParaRPr>
          </a:p>
          <a:p>
            <a:r>
              <a:rPr lang="en-US" b="1" dirty="0" smtClean="0">
                <a:effectLst/>
              </a:rPr>
              <a:t>See the SOC Website Announcement:</a:t>
            </a:r>
          </a:p>
          <a:p>
            <a:endParaRPr lang="en-US" b="1" dirty="0">
              <a:solidFill>
                <a:srgbClr val="C00000"/>
              </a:solidFill>
              <a:effectLst/>
            </a:endParaRPr>
          </a:p>
          <a:p>
            <a:r>
              <a:rPr lang="en-US" sz="1600" b="1" dirty="0">
                <a:effectLst/>
              </a:rPr>
              <a:t>http://www.bc-systemofcare.org/dec-16th-tcbc-drive-up-donation-distribution</a:t>
            </a:r>
            <a:r>
              <a:rPr lang="en-US" sz="1600" b="1" dirty="0" smtClean="0">
                <a:effectLst/>
              </a:rPr>
              <a:t>/</a:t>
            </a:r>
          </a:p>
          <a:p>
            <a:r>
              <a:rPr lang="en-US" dirty="0" smtClean="0">
                <a:solidFill>
                  <a:srgbClr val="0066FF"/>
                </a:solidFill>
              </a:rPr>
              <a:t> </a:t>
            </a:r>
            <a:endParaRPr lang="en-US" dirty="0">
              <a:solidFill>
                <a:srgbClr val="0066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1318" y="616326"/>
            <a:ext cx="5185063" cy="467738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The Cornerstone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of Beaver County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58" y="616326"/>
            <a:ext cx="3780975" cy="5768340"/>
          </a:xfrm>
          <a:effectLst>
            <a:glow rad="266700">
              <a:srgbClr val="C00000"/>
            </a:glo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56046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1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36B5B2"/>
      </a:accent1>
      <a:accent2>
        <a:srgbClr val="2D9584"/>
      </a:accent2>
      <a:accent3>
        <a:srgbClr val="7030A0"/>
      </a:accent3>
      <a:accent4>
        <a:srgbClr val="A82CD4"/>
      </a:accent4>
      <a:accent5>
        <a:srgbClr val="DBA7E7"/>
      </a:accent5>
      <a:accent6>
        <a:srgbClr val="40A6A6"/>
      </a:accent6>
      <a:hlink>
        <a:srgbClr val="67097D"/>
      </a:hlink>
      <a:folHlink>
        <a:srgbClr val="67097D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7534</TotalTime>
  <Words>705</Words>
  <Application>Microsoft Office PowerPoint</Application>
  <PresentationFormat>Widescreen</PresentationFormat>
  <Paragraphs>224</Paragraphs>
  <Slides>31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Times New Roman</vt:lpstr>
      <vt:lpstr>Trebuchet MS</vt:lpstr>
      <vt:lpstr>Vijaya</vt:lpstr>
      <vt:lpstr>Wingdings</vt:lpstr>
      <vt:lpstr>Wingdings 3</vt:lpstr>
      <vt:lpstr>Facet</vt:lpstr>
      <vt:lpstr>Zero Suicide Team Leaders </vt:lpstr>
      <vt:lpstr>Welcome!!!!    </vt:lpstr>
      <vt:lpstr>Today’s Agenda </vt:lpstr>
      <vt:lpstr>PowerPoint Presentation</vt:lpstr>
      <vt:lpstr>PARTNER SPOTLIGHT</vt:lpstr>
      <vt:lpstr>Staunton Clinic  </vt:lpstr>
      <vt:lpstr>PARTNER UPDATES</vt:lpstr>
      <vt:lpstr>PowerPoint Presentation</vt:lpstr>
      <vt:lpstr>The Cornerstone of Beaver County</vt:lpstr>
      <vt:lpstr>Free Haircuts</vt:lpstr>
      <vt:lpstr>Featuring:   NAMI - Beaver</vt:lpstr>
      <vt:lpstr>NEW at NAMI!</vt:lpstr>
      <vt:lpstr>NEW at NAMI!</vt:lpstr>
      <vt:lpstr>NEW at NAMI!</vt:lpstr>
      <vt:lpstr>Other Updates </vt:lpstr>
      <vt:lpstr>Upcoming Events??  </vt:lpstr>
      <vt:lpstr>PowerPoint Presentation</vt:lpstr>
      <vt:lpstr>PowerPoint Presentation</vt:lpstr>
      <vt:lpstr>SOC Website NEW LOOK . . . </vt:lpstr>
      <vt:lpstr>Trainings Available </vt:lpstr>
      <vt:lpstr>Next meeting </vt:lpstr>
      <vt:lpstr>Check out the website:   http://www.bc-systemofcare.org/   Send updates to: SOCwebmaster@ahci.org  SOC YouTube channel:  https://www.youtube.com/watch?v=GY4rLQJRAcM&amp;list=PL6lF8gWeCfKyHgu4A5RKl1SX7kH2BJrC-&amp;index=2    </vt:lpstr>
      <vt:lpstr>PowerPoint Presentation</vt:lpstr>
      <vt:lpstr>PowerPoint Presentation</vt:lpstr>
      <vt:lpstr>PowerPoint Presentation</vt:lpstr>
      <vt:lpstr>PowerPoint Presentation</vt:lpstr>
      <vt:lpstr>Resources </vt:lpstr>
      <vt:lpstr>PA Resources </vt:lpstr>
      <vt:lpstr>COVID Resources  </vt:lpstr>
      <vt:lpstr>What can we do to help?</vt:lpstr>
      <vt:lpstr>Thank you!!  Stay Well!      </vt:lpstr>
    </vt:vector>
  </TitlesOfParts>
  <Company>Beaver County Behavioral Health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Zero Suicide Team Leaders</dc:title>
  <dc:creator>Majors, Elisia</dc:creator>
  <cp:lastModifiedBy>BCBH</cp:lastModifiedBy>
  <cp:revision>489</cp:revision>
  <dcterms:created xsi:type="dcterms:W3CDTF">2020-05-08T17:48:17Z</dcterms:created>
  <dcterms:modified xsi:type="dcterms:W3CDTF">2021-12-09T19:52:48Z</dcterms:modified>
</cp:coreProperties>
</file>