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406" r:id="rId5"/>
    <p:sldId id="416" r:id="rId6"/>
    <p:sldId id="431" r:id="rId7"/>
    <p:sldId id="435" r:id="rId8"/>
    <p:sldId id="436" r:id="rId9"/>
    <p:sldId id="415" r:id="rId10"/>
    <p:sldId id="426" r:id="rId11"/>
    <p:sldId id="433" r:id="rId12"/>
    <p:sldId id="434" r:id="rId13"/>
    <p:sldId id="392" r:id="rId14"/>
    <p:sldId id="412" r:id="rId15"/>
    <p:sldId id="421" r:id="rId16"/>
    <p:sldId id="422" r:id="rId17"/>
    <p:sldId id="425" r:id="rId18"/>
    <p:sldId id="377" r:id="rId19"/>
    <p:sldId id="432" r:id="rId20"/>
    <p:sldId id="424" r:id="rId21"/>
    <p:sldId id="408" r:id="rId22"/>
    <p:sldId id="365" r:id="rId23"/>
    <p:sldId id="358" r:id="rId24"/>
    <p:sldId id="355" r:id="rId25"/>
    <p:sldId id="374" r:id="rId26"/>
    <p:sldId id="348" r:id="rId27"/>
    <p:sldId id="356" r:id="rId28"/>
    <p:sldId id="259" r:id="rId29"/>
    <p:sldId id="284" r:id="rId30"/>
    <p:sldId id="299" r:id="rId31"/>
    <p:sldId id="359" r:id="rId32"/>
    <p:sldId id="272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CC2"/>
    <a:srgbClr val="6600CC"/>
    <a:srgbClr val="26C6B8"/>
    <a:srgbClr val="20A497"/>
    <a:srgbClr val="B4B4B4"/>
    <a:srgbClr val="26A8C2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31" autoAdjust="0"/>
    <p:restoredTop sz="86387" autoAdjust="0"/>
  </p:normalViewPr>
  <p:slideViewPr>
    <p:cSldViewPr snapToGrid="0">
      <p:cViewPr varScale="1">
        <p:scale>
          <a:sx n="86" d="100"/>
          <a:sy n="86" d="100"/>
        </p:scale>
        <p:origin x="96" y="101"/>
      </p:cViewPr>
      <p:guideLst/>
    </p:cSldViewPr>
  </p:slideViewPr>
  <p:outlineViewPr>
    <p:cViewPr>
      <p:scale>
        <a:sx n="33" d="100"/>
        <a:sy n="33" d="100"/>
      </p:scale>
      <p:origin x="0" y="-85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48"/>
    </p:cViewPr>
  </p:sorterViewPr>
  <p:notesViewPr>
    <p:cSldViewPr snapToGrid="0">
      <p:cViewPr varScale="1">
        <p:scale>
          <a:sx n="44" d="100"/>
          <a:sy n="44" d="100"/>
        </p:scale>
        <p:origin x="206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168FAD-13A1-4000-B759-42F78FD28A4D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D19D5E-EEFE-42EE-B4FE-7F08D0DF0A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6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29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3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21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71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91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4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6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3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0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08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52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5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28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205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594B-09B4-4B0A-9CDA-43C7FEDE7580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1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B9C8-37BC-435D-890E-5B5C40667008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3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7C6A-D427-4C13-8B1F-23445ED1B30D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364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0546-B5ED-47D9-BFE4-7FCA8EB5A9BD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8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E5FC-7DCA-4E97-B4CC-21248B95C46E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919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3CFE-DCE2-4BAA-B366-1AED4851D40A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50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EF81-1C43-4AFD-8AC0-96A6CF5D9EE1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3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29A8-A1DC-4399-829C-6DD5B6B45F17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9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83B3-00E5-40A9-8FFA-C570DC2EB017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6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F201-4531-49F6-99EE-076516E188F4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4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3CA9-AB5F-4C19-96A4-0B99AD173626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1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1010-16D1-4DEB-8C59-042AA371AC0F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8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6B7-2765-485A-BCA7-57493B2CC617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5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59F1-E4E0-4D12-94EB-D2F7004FF9CE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5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69C7-45A3-4CBE-859F-211AFB49C956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3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EC4D-49B4-44C3-BE58-6309517880B1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2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E118-DF0E-48E8-87B8-6A90E5683084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habc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scott@crscares.org" TargetMode="External"/><Relationship Id="rId2" Type="http://schemas.openxmlformats.org/officeDocument/2006/relationships/hyperlink" Target="mailto:emajors@bcbh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mscott@crscare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bc-systemofcare.org/trainin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Y4rLQJRAcM&amp;list=PL6lF8gWeCfKyHgu4A5RKl1SX7kH2BJrC-&amp;index=2" TargetMode="External"/><Relationship Id="rId5" Type="http://schemas.openxmlformats.org/officeDocument/2006/relationships/hyperlink" Target="mailto:SOCwebmaster@ahci.org" TargetMode="External"/><Relationship Id="rId4" Type="http://schemas.openxmlformats.org/officeDocument/2006/relationships/hyperlink" Target="http://www.bc-systemofcare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agriculture.pa.gov/Food_Security/Pages/Resources.aspx" TargetMode="External"/><Relationship Id="rId7" Type="http://schemas.openxmlformats.org/officeDocument/2006/relationships/hyperlink" Target="https://www.pa.gov/guides/responding-to-covid-19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ma.maps.arcgis.com/apps/webappviewer/index.html?id=1a4c139769d646839e1549bcb6a668f1" TargetMode="External"/><Relationship Id="rId5" Type="http://schemas.openxmlformats.org/officeDocument/2006/relationships/hyperlink" Target="https://www.pa.gov/guides/unemployment-benefits/" TargetMode="External"/><Relationship Id="rId4" Type="http://schemas.openxmlformats.org/officeDocument/2006/relationships/hyperlink" Target="https://www.pa.gov/guides/mental-health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1.safelinks.protection.outlook.com/?url=https://u7061146.ct.sendgrid.net/ls/click?upn%3DTeZUXWpUv-2B6TCY38pVLo9gZAlSZj0NxzkXWlczIEGU-2BP-2FADF2fGSkhrvA8DSMBnFvxJk_KZT7OjZ-2B8mnM8VxXGWXmJPmyQdDzyzm5ZSkyxCmJLLHNSMUvwtSCoj98c0NbdMzNaMxm141-2BXEyGB4bFGTFPSbTmw9jBxrWRlioM1BPEg0QCwIGJKXIFGf0XQW7YHaQnWFsyVfellA6JzHr14zzoa-2B5MaiPrv4GLyqG8mPJtR13Sy8CQjI5aazTF2Uc157e7koLYduJEPw4ftCbWXjE6OuwADXyAAz9QC2NiEgR30iKZ1mRFLFjR2CC8Qg5Lsajhhy5zPeCBdel19dvdQBJqJaqNSiWSEKnRfxPYwfTSJf5U5O8N3-2BFEmzEcdt-2FF7-2BAf4AJhN-2B-2BsEQ1Zx9-2B98NCOBQ-3D-3D&amp;data=02|01|jhaubert@pa.gov|42989b1ea70149ab35d508d7f77a3642|418e284101284dd59b6c47fc5a9a1bde|0|0|637249977215133854&amp;sdata=gMNVI7C9yp0gvvqZ89xcSQPoiB86qDJBoEPfX3B%2BHKY%3D&amp;reserved=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daily-life-coping/managing-stress-anxiety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psychhub.com/covid-19" TargetMode="External"/><Relationship Id="rId4" Type="http://schemas.openxmlformats.org/officeDocument/2006/relationships/hyperlink" Target="https://mhanational.org/covid19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emajors@bcbh.org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hyperlink" Target="mailto:bpalmieri@ahci.org" TargetMode="External"/><Relationship Id="rId4" Type="http://schemas.openxmlformats.org/officeDocument/2006/relationships/hyperlink" Target="mailto:SSantoro@ahci.or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c-systemofcare.org/zero-suicide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mailto:rmattia@namibeavercounty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c-systemofcare.org/mental-health-resourc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05yD80-y2H_0JwvLDWJBxcIP17yYSo_AIJnByXTOirY/edit?usp=sharing" TargetMode="External"/><Relationship Id="rId2" Type="http://schemas.openxmlformats.org/officeDocument/2006/relationships/hyperlink" Target="https://afsp.org/newcastl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225" y="1424744"/>
            <a:ext cx="8667711" cy="1646302"/>
          </a:xfrm>
        </p:spPr>
        <p:txBody>
          <a:bodyPr/>
          <a:lstStyle/>
          <a:p>
            <a:r>
              <a:rPr lang="en-US" dirty="0"/>
              <a:t>Zero Suicide Team Leaders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2675" y="4090022"/>
            <a:ext cx="2616530" cy="1096899"/>
          </a:xfrm>
        </p:spPr>
        <p:txBody>
          <a:bodyPr>
            <a:normAutofit/>
          </a:bodyPr>
          <a:lstStyle/>
          <a:p>
            <a:r>
              <a:rPr lang="en-US" sz="2400" dirty="0"/>
              <a:t>Beaver County </a:t>
            </a:r>
          </a:p>
          <a:p>
            <a:r>
              <a:rPr lang="en-US" sz="2400" dirty="0" smtClean="0"/>
              <a:t>09/24/2021</a:t>
            </a:r>
            <a:endParaRPr lang="en-US" sz="2400" dirty="0"/>
          </a:p>
        </p:txBody>
      </p:sp>
      <p:pic>
        <p:nvPicPr>
          <p:cNvPr id="5" name="Picture 4" descr="Vandenberg observes Suicide Prevention Awareness Month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90" y="2804160"/>
            <a:ext cx="3320953" cy="42976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846306"/>
            <a:ext cx="4184035" cy="51950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Beaver County Zero Suicide Initiative will be participating in Lawrence County’s Out of the Darkness Walk on October 2</a:t>
            </a:r>
            <a:r>
              <a:rPr lang="en-US" baseline="30000" dirty="0" smtClean="0"/>
              <a:t>nd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705" y="423199"/>
            <a:ext cx="4429125" cy="58007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13" y="2359273"/>
            <a:ext cx="4029075" cy="2838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0000">
            <a:off x="10453104" y="4521120"/>
            <a:ext cx="1303908" cy="196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 Association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Our Ribbon Cutting for the NEW wall will be Wed. Sept. 29</a:t>
            </a:r>
            <a:r>
              <a:rPr lang="en-US" sz="2800" baseline="30000" dirty="0"/>
              <a:t>th</a:t>
            </a:r>
            <a:r>
              <a:rPr lang="en-US" sz="2800" dirty="0"/>
              <a:t> from 2-3.</a:t>
            </a:r>
          </a:p>
          <a:p>
            <a:pPr lvl="0"/>
            <a:r>
              <a:rPr lang="en-US" sz="2800" dirty="0"/>
              <a:t>Drop in center calendar can be found at </a:t>
            </a:r>
            <a:r>
              <a:rPr lang="en-US" sz="2800" dirty="0" smtClean="0">
                <a:hlinkClick r:id="rId2"/>
              </a:rPr>
              <a:t>www.mhabc.org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In October special </a:t>
            </a:r>
            <a:r>
              <a:rPr lang="en-US" sz="2800" dirty="0"/>
              <a:t>visits </a:t>
            </a:r>
            <a:r>
              <a:rPr lang="en-US" sz="2800" dirty="0" smtClean="0"/>
              <a:t>from:</a:t>
            </a:r>
          </a:p>
          <a:p>
            <a:pPr lvl="2"/>
            <a:r>
              <a:rPr lang="en-US" sz="2800" dirty="0" smtClean="0"/>
              <a:t>Neighborhood </a:t>
            </a:r>
            <a:r>
              <a:rPr lang="en-US" sz="2800" dirty="0"/>
              <a:t>Legal Services </a:t>
            </a:r>
          </a:p>
          <a:p>
            <a:pPr lvl="2"/>
            <a:r>
              <a:rPr lang="en-US" sz="2800" dirty="0" smtClean="0"/>
              <a:t>BC </a:t>
            </a:r>
            <a:r>
              <a:rPr lang="en-US" sz="2800" dirty="0"/>
              <a:t>Sheriff, Tony Guy, and K-9 </a:t>
            </a:r>
            <a:r>
              <a:rPr lang="en-US" sz="2800" dirty="0" smtClean="0"/>
              <a:t>Department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0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00" y="400594"/>
            <a:ext cx="8596668" cy="1320800"/>
          </a:xfrm>
        </p:spPr>
        <p:txBody>
          <a:bodyPr/>
          <a:lstStyle/>
          <a:p>
            <a:r>
              <a:rPr lang="en-US" dirty="0" smtClean="0"/>
              <a:t>Let’s Talk About Mental Health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53" y="1138178"/>
            <a:ext cx="4633701" cy="5486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21" y="1138178"/>
            <a:ext cx="475259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19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50" y="1749897"/>
            <a:ext cx="8596668" cy="4474027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8000" dirty="0"/>
              <a:t>Other Updates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039" y="2541923"/>
            <a:ext cx="2246889" cy="33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76" y="474664"/>
            <a:ext cx="8596668" cy="13208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September- Suicide Awareness and Prevention Month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110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612516" y="1415860"/>
            <a:ext cx="1052919" cy="1582886"/>
          </a:xfrm>
          <a:prstGeom prst="rect">
            <a:avLst/>
          </a:prstGeom>
        </p:spPr>
      </p:pic>
      <p:pic>
        <p:nvPicPr>
          <p:cNvPr id="1026" name="Picture 2" descr="Noisy big megaphone Free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38" y="3013968"/>
            <a:ext cx="5431500" cy="339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993" y="3429438"/>
            <a:ext cx="247696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Send us your pictures!</a:t>
            </a:r>
          </a:p>
          <a:p>
            <a:r>
              <a:rPr lang="en-US" dirty="0" smtClean="0">
                <a:ln>
                  <a:solidFill>
                    <a:srgbClr val="000000"/>
                  </a:solidFill>
                </a:ln>
              </a:rPr>
              <a:t>We want to share!!   </a:t>
            </a:r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075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7000"/>
            <a:ext cx="8596668" cy="115880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Beaver County Zero Suicide </a:t>
            </a:r>
            <a:br>
              <a:rPr lang="en-US" dirty="0" smtClean="0"/>
            </a:br>
            <a:r>
              <a:rPr lang="en-US" dirty="0" smtClean="0"/>
              <a:t>Third Annual Event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6331" y="1571991"/>
            <a:ext cx="3375522" cy="5120640"/>
          </a:xfrm>
          <a:prstGeom prst="rect">
            <a:avLst/>
          </a:prstGeom>
          <a:ln w="34925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307" y="406141"/>
            <a:ext cx="1284695" cy="173736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893275" y="2420982"/>
            <a:ext cx="5750011" cy="3065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County and State Updates Provided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Unbreakable: A Story of Depression, 	Attempted Suicide and Miraculous Recovery, Jordan Burnham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Virtual Vendor Fair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Preventing Suicide 24/7/365: We Can ALL Take Action, Vicky Merski, LPC 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794620" cy="1062446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Town Hall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0000">
            <a:off x="8937598" y="3436279"/>
            <a:ext cx="1507925" cy="226691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79 people in attendance</a:t>
            </a:r>
          </a:p>
          <a:p>
            <a:r>
              <a:rPr lang="en-US" sz="2000" dirty="0" smtClean="0"/>
              <a:t>Participants represented: MH providers, community members, first responders, family members, and individuals with lived experience </a:t>
            </a:r>
          </a:p>
          <a:p>
            <a:r>
              <a:rPr lang="en-US" sz="2000" dirty="0" smtClean="0"/>
              <a:t>Feedback: overall positive </a:t>
            </a:r>
          </a:p>
          <a:p>
            <a:r>
              <a:rPr lang="en-US" sz="2000" dirty="0" smtClean="0"/>
              <a:t>Survey results: </a:t>
            </a:r>
          </a:p>
          <a:p>
            <a:pPr lvl="1"/>
            <a:r>
              <a:rPr lang="en-US" sz="1800" dirty="0" smtClean="0"/>
              <a:t>49 survey’s completed </a:t>
            </a:r>
          </a:p>
          <a:p>
            <a:pPr lvl="1"/>
            <a:r>
              <a:rPr lang="en-US" sz="1800" dirty="0" smtClean="0"/>
              <a:t>Improved knowledge of county resources</a:t>
            </a:r>
          </a:p>
          <a:p>
            <a:pPr lvl="1"/>
            <a:r>
              <a:rPr lang="en-US" sz="1800" dirty="0" smtClean="0"/>
              <a:t>Increased comfort level and willingness to help a person who is </a:t>
            </a:r>
            <a:br>
              <a:rPr lang="en-US" sz="1800" dirty="0" smtClean="0"/>
            </a:br>
            <a:r>
              <a:rPr lang="en-US" sz="1800" dirty="0" smtClean="0"/>
              <a:t>experiencing a mental health emergency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470" y="1720807"/>
            <a:ext cx="2207139" cy="2227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71" y="4025986"/>
            <a:ext cx="2273643" cy="2200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202" y="1655097"/>
            <a:ext cx="3725682" cy="474177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1422" y="261970"/>
            <a:ext cx="8250189" cy="1209473"/>
          </a:xfrm>
          <a:solidFill>
            <a:schemeClr val="bg1">
              <a:lumMod val="95000"/>
            </a:schemeClr>
          </a:solidFill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Marketing/Community </a:t>
            </a:r>
            <a:r>
              <a:rPr lang="en-US" b="1" dirty="0"/>
              <a:t>Outreach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and </a:t>
            </a:r>
            <a:r>
              <a:rPr lang="en-US" b="1" dirty="0"/>
              <a:t>Education Team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32984" y="2571853"/>
            <a:ext cx="35472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POSTERS </a:t>
            </a:r>
          </a:p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AND </a:t>
            </a:r>
          </a:p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COASTERS</a:t>
            </a:r>
          </a:p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CAMPAIGN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44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64" y="385331"/>
            <a:ext cx="7627350" cy="1255816"/>
          </a:xfrm>
          <a:solidFill>
            <a:schemeClr val="bg1">
              <a:lumMod val="95000"/>
            </a:schemeClr>
          </a:solidFill>
          <a:ln w="28575">
            <a:noFill/>
          </a:ln>
        </p:spPr>
        <p:txBody>
          <a:bodyPr>
            <a:normAutofit/>
          </a:bodyPr>
          <a:lstStyle/>
          <a:p>
            <a:r>
              <a:rPr lang="en-US" b="1" dirty="0" smtClean="0"/>
              <a:t>Marketing/Community </a:t>
            </a:r>
            <a:r>
              <a:rPr lang="en-US" b="1" dirty="0"/>
              <a:t>Outreach and Education Team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733006"/>
            <a:ext cx="9326881" cy="4824548"/>
          </a:xfrm>
        </p:spPr>
        <p:txBody>
          <a:bodyPr>
            <a:noAutofit/>
          </a:bodyPr>
          <a:lstStyle/>
          <a:p>
            <a:r>
              <a:rPr lang="en-US" sz="2600" dirty="0" smtClean="0"/>
              <a:t>Partnered </a:t>
            </a:r>
            <a:r>
              <a:rPr lang="en-US" sz="2600" dirty="0"/>
              <a:t>with the Beaver County D&amp;A Coalition to develop “Posters and Coasters” </a:t>
            </a:r>
            <a:r>
              <a:rPr lang="en-US" sz="2600" dirty="0" smtClean="0"/>
              <a:t>Campaign</a:t>
            </a:r>
          </a:p>
          <a:p>
            <a:pPr lvl="1"/>
            <a:r>
              <a:rPr lang="en-US" sz="2600" dirty="0" smtClean="0"/>
              <a:t>Goal: </a:t>
            </a:r>
            <a:endParaRPr lang="en-US" sz="2600" dirty="0"/>
          </a:p>
          <a:p>
            <a:pPr lvl="2"/>
            <a:r>
              <a:rPr lang="en-US" sz="2000" dirty="0" smtClean="0"/>
              <a:t>Educate the community and provide resource materials to </a:t>
            </a:r>
            <a:r>
              <a:rPr lang="en-US" sz="2000" dirty="0"/>
              <a:t>people who are not connected to our system of care </a:t>
            </a:r>
          </a:p>
          <a:p>
            <a:pPr lvl="2"/>
            <a:r>
              <a:rPr lang="en-US" sz="2000" dirty="0" smtClean="0"/>
              <a:t>Distribute posters and coasters to the identified target areas</a:t>
            </a:r>
          </a:p>
          <a:p>
            <a:pPr lvl="2"/>
            <a:r>
              <a:rPr lang="en-US" sz="2000" dirty="0" smtClean="0"/>
              <a:t>Area’s posters and coasters were delivered to: </a:t>
            </a:r>
          </a:p>
          <a:p>
            <a:pPr lvl="3"/>
            <a:r>
              <a:rPr lang="en-US" sz="2000" dirty="0" smtClean="0"/>
              <a:t>Bars, restaurants, barber shops, hair salons, churches, feed stores, convenience stores, parks, police departments, etc.. </a:t>
            </a:r>
          </a:p>
          <a:p>
            <a:pPr lvl="3"/>
            <a:r>
              <a:rPr lang="en-US" sz="2000" dirty="0" smtClean="0"/>
              <a:t>Interested in obtaining some?  </a:t>
            </a:r>
          </a:p>
          <a:p>
            <a:pPr lvl="4"/>
            <a:r>
              <a:rPr lang="en-US" sz="2000" dirty="0" smtClean="0"/>
              <a:t>Contact: Elisia Majors </a:t>
            </a:r>
            <a:r>
              <a:rPr lang="en-US" sz="2000" dirty="0" smtClean="0">
                <a:hlinkClick r:id="rId2"/>
              </a:rPr>
              <a:t>emajors@bcbh.org</a:t>
            </a:r>
            <a:r>
              <a:rPr lang="en-US" sz="2000" dirty="0" smtClean="0"/>
              <a:t> or Marcy Scott </a:t>
            </a:r>
            <a:r>
              <a:rPr lang="en-US" sz="2000" dirty="0">
                <a:hlinkClick r:id="rId3"/>
              </a:rPr>
              <a:t>mscott@crscares.org</a:t>
            </a:r>
            <a:endParaRPr lang="en-US" sz="20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0000">
            <a:off x="9844115" y="4045676"/>
            <a:ext cx="1507925" cy="22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NEED YOU!!!!!!!!!  Who wants to join the team???  </a:t>
            </a:r>
          </a:p>
          <a:p>
            <a:r>
              <a:rPr lang="en-US" sz="2400" dirty="0"/>
              <a:t>Interested in joining the team?  </a:t>
            </a:r>
          </a:p>
          <a:p>
            <a:pPr lvl="2"/>
            <a:r>
              <a:rPr lang="en-US" sz="2200" dirty="0"/>
              <a:t>Email: Marcy at </a:t>
            </a:r>
            <a:r>
              <a:rPr lang="en-US" sz="2200" dirty="0">
                <a:hlinkClick r:id="rId2"/>
              </a:rPr>
              <a:t>mscott@crscares.org</a:t>
            </a:r>
            <a:r>
              <a:rPr lang="en-US" sz="2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 w="28575">
            <a:noFill/>
          </a:ln>
        </p:spPr>
        <p:txBody>
          <a:bodyPr>
            <a:normAutofit/>
          </a:bodyPr>
          <a:lstStyle/>
          <a:p>
            <a:r>
              <a:rPr lang="en-US" b="1" dirty="0" smtClean="0"/>
              <a:t>Marketing/Community </a:t>
            </a:r>
            <a:r>
              <a:rPr lang="en-US" b="1" dirty="0"/>
              <a:t>Outreach and Education Team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01" y="3314454"/>
            <a:ext cx="4773626" cy="325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2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Welcome!!!!  </a:t>
            </a:r>
            <a:r>
              <a:rPr lang="en-US" sz="5400" dirty="0">
                <a:sym typeface="Wingdings" panose="05000000000000000000" pitchFamily="2" charset="2"/>
              </a:rPr>
              <a:t> 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Today’s meeting </a:t>
            </a:r>
          </a:p>
          <a:p>
            <a:pPr lvl="2"/>
            <a:r>
              <a:rPr lang="en-US" sz="3800" dirty="0"/>
              <a:t>A reminder of how this works</a:t>
            </a:r>
          </a:p>
          <a:p>
            <a:r>
              <a:rPr lang="en-US" sz="4400" dirty="0"/>
              <a:t>Sign-in</a:t>
            </a:r>
          </a:p>
          <a:p>
            <a:pPr lvl="2"/>
            <a:r>
              <a:rPr lang="en-US" sz="3800" dirty="0"/>
              <a:t>Type your name and organization into the chat box </a:t>
            </a:r>
          </a:p>
          <a:p>
            <a:pPr marL="0" indent="0">
              <a:buNone/>
            </a:pPr>
            <a:endParaRPr lang="en-US" sz="4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343373" y="1740164"/>
            <a:ext cx="1507925" cy="22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3" y="627031"/>
            <a:ext cx="8596668" cy="1170562"/>
          </a:xfrm>
          <a:solidFill>
            <a:schemeClr val="bg1">
              <a:lumMod val="95000"/>
            </a:schemeClr>
          </a:solidFill>
          <a:ln w="28575">
            <a:noFill/>
          </a:ln>
        </p:spPr>
        <p:txBody>
          <a:bodyPr>
            <a:normAutofit/>
          </a:bodyPr>
          <a:lstStyle/>
          <a:p>
            <a:r>
              <a:rPr lang="en-US" b="1" dirty="0" smtClean="0"/>
              <a:t>Upcoming Trainings  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276" y="860026"/>
            <a:ext cx="2170364" cy="1639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870" y="1428438"/>
            <a:ext cx="1989132" cy="31969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15709" y="5426836"/>
            <a:ext cx="4351742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hlinkClick r:id="rId4"/>
            </a:endParaRPr>
          </a:p>
          <a:p>
            <a:pPr algn="ctr"/>
            <a:r>
              <a:rPr lang="en-US" sz="2000" dirty="0" smtClean="0">
                <a:hlinkClick r:id="rId4"/>
              </a:rPr>
              <a:t>www.bc-systemofcare.org/training/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Mental Health First Aid</a:t>
            </a:r>
            <a:endParaRPr lang="en-US" dirty="0"/>
          </a:p>
          <a:p>
            <a:pPr lvl="1"/>
            <a:r>
              <a:rPr lang="en-US" dirty="0"/>
              <a:t>Dates: </a:t>
            </a:r>
            <a:r>
              <a:rPr lang="en-US" dirty="0" smtClean="0"/>
              <a:t>9/27</a:t>
            </a:r>
            <a:endParaRPr lang="en-US" dirty="0"/>
          </a:p>
          <a:p>
            <a:pPr lvl="2"/>
            <a:r>
              <a:rPr lang="en-US" dirty="0"/>
              <a:t>Additional information can be found on the website 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Motivational Interviewing </a:t>
            </a:r>
          </a:p>
          <a:p>
            <a:pPr lvl="1"/>
            <a:r>
              <a:rPr lang="en-US" dirty="0" smtClean="0"/>
              <a:t>Dates: 9/30 and 10/1 </a:t>
            </a:r>
          </a:p>
          <a:p>
            <a:pPr lvl="2"/>
            <a:r>
              <a:rPr lang="en-US" dirty="0" smtClean="0"/>
              <a:t>Additional information can be found on the website </a:t>
            </a:r>
            <a:endParaRPr lang="en-US" dirty="0"/>
          </a:p>
        </p:txBody>
      </p:sp>
      <p:sp>
        <p:nvSpPr>
          <p:cNvPr id="3" name="Explosion 2 2"/>
          <p:cNvSpPr/>
          <p:nvPr/>
        </p:nvSpPr>
        <p:spPr>
          <a:xfrm rot="1455613">
            <a:off x="3602316" y="1565635"/>
            <a:ext cx="2746701" cy="210153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83727" y="2159308"/>
            <a:ext cx="1651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NEXT</a:t>
            </a:r>
          </a:p>
          <a:p>
            <a:pPr algn="ctr"/>
            <a:r>
              <a:rPr lang="en-US" sz="2400" b="1" dirty="0" smtClean="0"/>
              <a:t>MONDAY!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8013" y="2798206"/>
            <a:ext cx="2246889" cy="33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04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56" y="235169"/>
            <a:ext cx="9659486" cy="1320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Zero </a:t>
            </a:r>
            <a:r>
              <a:rPr lang="en-US" sz="6000" dirty="0"/>
              <a:t>Suicide </a:t>
            </a:r>
            <a:r>
              <a:rPr lang="en-US" sz="6000" dirty="0" smtClean="0"/>
              <a:t>Survey Results 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48" y="1203850"/>
            <a:ext cx="9051902" cy="5405198"/>
          </a:xfrm>
          <a:prstGeom prst="rect">
            <a:avLst/>
          </a:prstGeom>
        </p:spPr>
      </p:pic>
      <p:sp>
        <p:nvSpPr>
          <p:cNvPr id="17" name="Curved Left Arrow 16"/>
          <p:cNvSpPr/>
          <p:nvPr/>
        </p:nvSpPr>
        <p:spPr>
          <a:xfrm>
            <a:off x="6304958" y="3045808"/>
            <a:ext cx="2242649" cy="3239238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952252" y="2210297"/>
            <a:ext cx="1507925" cy="22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982"/>
          </a:xfrm>
        </p:spPr>
        <p:txBody>
          <a:bodyPr>
            <a:normAutofit/>
          </a:bodyPr>
          <a:lstStyle/>
          <a:p>
            <a:r>
              <a:rPr lang="en-US" sz="4000" b="1" dirty="0"/>
              <a:t>Next meeting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3967"/>
            <a:ext cx="8596668" cy="424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Mark your calendars!</a:t>
            </a:r>
          </a:p>
          <a:p>
            <a:pPr marL="0" indent="0">
              <a:buNone/>
            </a:pPr>
            <a:r>
              <a:rPr lang="en-US" sz="3600" b="1" dirty="0" smtClean="0"/>
              <a:t>October 22</a:t>
            </a:r>
            <a:r>
              <a:rPr lang="en-US" sz="3600" b="1" baseline="30000" dirty="0" smtClean="0"/>
              <a:t>nd</a:t>
            </a:r>
            <a:r>
              <a:rPr lang="en-US" sz="3600" b="1" dirty="0" smtClean="0"/>
              <a:t> at </a:t>
            </a:r>
            <a:r>
              <a:rPr lang="en-US" sz="3600" b="1" dirty="0"/>
              <a:t>1:30pm </a:t>
            </a:r>
          </a:p>
          <a:p>
            <a:r>
              <a:rPr lang="en-US" sz="3600" b="1" dirty="0"/>
              <a:t>Zoom link will be sent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 descr="Diary School Office - Free vector graphic on Pixabay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46" y="3221866"/>
            <a:ext cx="4618182" cy="3184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80000">
            <a:off x="6539597" y="3699717"/>
            <a:ext cx="695082" cy="104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onicles of the ShoeSquirrel: January 20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671415"/>
            <a:ext cx="3502979" cy="39319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408" y="1201946"/>
            <a:ext cx="5457514" cy="5204541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Check out the website:  </a:t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http://www.bc-systemofcare.org/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Send updates to: </a:t>
            </a:r>
            <a:r>
              <a:rPr lang="en-US" sz="2800" b="1" dirty="0">
                <a:solidFill>
                  <a:schemeClr val="tx1"/>
                </a:solidFill>
                <a:hlinkClick r:id="rId5"/>
              </a:rPr>
              <a:t>SOCwebmaster@ahci.org</a:t>
            </a: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/>
              <a:t>SOC YouTube channel: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u="sng" dirty="0">
                <a:hlinkClick r:id="rId6"/>
              </a:rPr>
              <a:t>https://www.youtube.com/watch?v=GY4rLQJRAcM&amp;list=PL6lF8gWeCfKyHgu4A5RKl1SX7kH2BJrC-&amp;index=2</a:t>
            </a:r>
            <a:r>
              <a:rPr lang="en-US" sz="2800" u="sng" dirty="0"/>
              <a:t/>
            </a:r>
            <a:br>
              <a:rPr lang="en-US" sz="2800" u="sng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80000">
            <a:off x="10590109" y="5432228"/>
            <a:ext cx="810380" cy="1218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509" y="409805"/>
            <a:ext cx="940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59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7735" y="150026"/>
            <a:ext cx="5396268" cy="64665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24</a:t>
            </a:fld>
            <a:endParaRPr lang="en-US" dirty="0"/>
          </a:p>
        </p:txBody>
      </p:sp>
      <p:pic>
        <p:nvPicPr>
          <p:cNvPr id="2050" name="Picture 2" descr="5 steps to self-care for parents in the New Year - WH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8288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lf-Care Resources – COVID-19 Resource C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337560"/>
            <a:ext cx="31013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2627" y="5361394"/>
            <a:ext cx="932769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45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7882" y="872134"/>
            <a:ext cx="9287436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Resources </a:t>
            </a:r>
          </a:p>
        </p:txBody>
      </p:sp>
      <p:pic>
        <p:nvPicPr>
          <p:cNvPr id="1026" name="Picture 2" descr="How to Share WordPress Post Drafts Using Temporary Links | Elegant Themes  Bl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91" y="2838440"/>
            <a:ext cx="599172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15406" y="3086655"/>
            <a:ext cx="2510118" cy="22467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Please share the following resources with anyone who can benefit </a:t>
            </a:r>
          </a:p>
        </p:txBody>
      </p:sp>
    </p:spTree>
    <p:extLst>
      <p:ext uri="{BB962C8B-B14F-4D97-AF65-F5344CB8AC3E}">
        <p14:creationId xmlns:p14="http://schemas.microsoft.com/office/powerpoint/2010/main" val="3062509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763" y="293070"/>
            <a:ext cx="4787695" cy="63093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3691" y="1101786"/>
            <a:ext cx="41596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Persevere PA Crisis Counseling Program (CCP) provides SAMHSA approved crisis counseling tele-health services, through the Center for Community Resources (CCR), and can be provided to people who need support related to the impacts of COVID-19. CCR provides the 24/7 Support and Referral Line that delivers the crisis counseling services.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627" y="5361394"/>
            <a:ext cx="932769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20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body" idx="1"/>
          </p:nvPr>
        </p:nvSpPr>
        <p:spPr>
          <a:xfrm>
            <a:off x="575008" y="361576"/>
            <a:ext cx="8751872" cy="5786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Food Resources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https://www.agriculture.pa.gov/Food_Security/Pages/Resources.aspx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Mental Health Resources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https://www.pa.gov/guides/mental-health/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Unemployment Benefits</a:t>
            </a:r>
            <a:endParaRPr sz="2400" b="1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https://www.pa.gov/guides/unemployment-benefits/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COVID Testing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6"/>
              </a:rPr>
              <a:t>https://pema.maps.arcgis.com/apps/webappviewer/index.html?id=1a4c139769d646839e1549bcb6a668f1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COVID Guidance and Resources </a:t>
            </a:r>
            <a:endParaRPr sz="2400" b="1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7"/>
              </a:rPr>
              <a:t>https://www.pa.gov/guides/responding-to-covid-19/</a:t>
            </a:r>
            <a:r>
              <a:rPr lang="en-US" dirty="0"/>
              <a:t> </a:t>
            </a:r>
            <a:endParaRPr lang="en-US" dirty="0" smtClean="0"/>
          </a:p>
          <a:p>
            <a:pPr marL="0" lvl="0" indent="0">
              <a:buSzPts val="1920"/>
              <a:buNone/>
            </a:pPr>
            <a:r>
              <a:rPr lang="en-US" sz="2400" b="1" dirty="0" smtClean="0"/>
              <a:t>Help for Homeowners / Landlords / Renters</a:t>
            </a:r>
            <a:endParaRPr lang="en-US" sz="2400" b="1" dirty="0"/>
          </a:p>
          <a:p>
            <a:pPr lvl="0"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</a:rPr>
              <a:t>https://www.consumerfinance.gov/coronavirus/mortgage-and-housing-assistance/renter-protections/find-help-with-rent-and-utilities/?utm_source=vanity&amp;utm_medium=outreach&amp;utm_campaign=renthelp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2627" y="5361394"/>
            <a:ext cx="932769" cy="1268078"/>
          </a:xfrm>
          <a:prstGeom prst="rect">
            <a:avLst/>
          </a:prstGeom>
        </p:spPr>
      </p:pic>
      <p:sp>
        <p:nvSpPr>
          <p:cNvPr id="246" name="Google Shape;246;p33"/>
          <p:cNvSpPr txBox="1"/>
          <p:nvPr/>
        </p:nvSpPr>
        <p:spPr>
          <a:xfrm>
            <a:off x="6884290" y="1500588"/>
            <a:ext cx="3690852" cy="1754326"/>
          </a:xfrm>
          <a:prstGeom prst="rect">
            <a:avLst/>
          </a:prstGeom>
          <a:solidFill>
            <a:schemeClr val="bg1"/>
          </a:solidFill>
          <a:ln w="41275" cmpd="sng"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 COVID Resources </a:t>
            </a:r>
            <a:endParaRPr sz="54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1475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0640"/>
            <a:ext cx="9655386" cy="53644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u="sng" dirty="0"/>
              <a:t>The Mental Health Support Line </a:t>
            </a:r>
          </a:p>
          <a:p>
            <a:r>
              <a:rPr lang="en-US" sz="2400" dirty="0"/>
              <a:t>Developed on April 1</a:t>
            </a:r>
            <a:r>
              <a:rPr lang="en-US" sz="2400" baseline="30000" dirty="0"/>
              <a:t>st</a:t>
            </a:r>
            <a:r>
              <a:rPr lang="en-US" sz="2400" dirty="0"/>
              <a:t> </a:t>
            </a:r>
          </a:p>
          <a:p>
            <a:r>
              <a:rPr lang="en-US" sz="2400" dirty="0"/>
              <a:t>Can be reached toll-free, 24/7 at 1-855-284-2494 from anywhere in PA.</a:t>
            </a:r>
          </a:p>
          <a:p>
            <a:pPr marL="0" indent="0">
              <a:buNone/>
            </a:pPr>
            <a:r>
              <a:rPr lang="en-US" sz="2400" b="1" u="sng" dirty="0"/>
              <a:t>Crisis Text Line </a:t>
            </a:r>
          </a:p>
          <a:p>
            <a:r>
              <a:rPr lang="en-US" sz="2400" dirty="0"/>
              <a:t>Text PA to 741-741 </a:t>
            </a:r>
          </a:p>
          <a:p>
            <a:pPr marL="0" indent="0">
              <a:buNone/>
            </a:pPr>
            <a:r>
              <a:rPr lang="en-US" sz="2400" b="1" u="sng" dirty="0"/>
              <a:t>PA Get Help Now Helpline </a:t>
            </a:r>
          </a:p>
          <a:p>
            <a:r>
              <a:rPr lang="en-US" sz="2400" dirty="0"/>
              <a:t>Can be reached toll-free at 1-800-662-HELP (4357).</a:t>
            </a:r>
          </a:p>
          <a:p>
            <a:r>
              <a:rPr lang="en-US" sz="2400" dirty="0"/>
              <a:t>A live chat option is also available online or via text message at 717-216-0905</a:t>
            </a:r>
          </a:p>
          <a:p>
            <a:pPr marL="0" indent="0" fontAlgn="base">
              <a:buNone/>
            </a:pPr>
            <a:r>
              <a:rPr lang="en-US" sz="2400" b="1" u="sng" dirty="0"/>
              <a:t>Warmline of Beaver County </a:t>
            </a:r>
          </a:p>
          <a:p>
            <a:pPr fontAlgn="base"/>
            <a:r>
              <a:rPr lang="en-US" sz="2400" dirty="0"/>
              <a:t>Can be reached at 1-877-775-WARM (9276) </a:t>
            </a:r>
          </a:p>
          <a:p>
            <a:pPr fontAlgn="base"/>
            <a:r>
              <a:rPr lang="en-US" sz="2400" dirty="0"/>
              <a:t>Hours of operation 6pm-9pm  </a:t>
            </a:r>
          </a:p>
          <a:p>
            <a:pPr marL="0" indent="0" fontAlgn="base">
              <a:buNone/>
            </a:pPr>
            <a:r>
              <a:rPr lang="en-US" sz="2400" b="1" u="sng" dirty="0"/>
              <a:t>UPMC Beaver County Crisis</a:t>
            </a:r>
          </a:p>
          <a:p>
            <a:pPr fontAlgn="base"/>
            <a:r>
              <a:rPr lang="en-US" sz="2400" dirty="0"/>
              <a:t>Can be reached toll-free, 24/7 at 1-800-400-6180</a:t>
            </a:r>
          </a:p>
          <a:p>
            <a:pPr fontAlgn="base"/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837269" y="5354650"/>
            <a:ext cx="772505" cy="116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01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360714"/>
            <a:ext cx="9000066" cy="5268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Many other resources also remain available to Pennsylvanians in need of support, including:</a:t>
            </a:r>
          </a:p>
          <a:p>
            <a:pPr lvl="1"/>
            <a:r>
              <a:rPr lang="en-US" sz="2400" dirty="0"/>
              <a:t>National Suicide Prevention Lifeline: 1-800-273-TALK (8255)</a:t>
            </a:r>
          </a:p>
          <a:p>
            <a:pPr lvl="1"/>
            <a:r>
              <a:rPr lang="en-US" sz="2400" dirty="0"/>
              <a:t>Línea Nacional de Prevención del Suicidio: 1-888-628-9454</a:t>
            </a:r>
          </a:p>
          <a:p>
            <a:pPr lvl="1"/>
            <a:r>
              <a:rPr lang="en-US" sz="2400" dirty="0"/>
              <a:t>Crisis Text Line: Text “PA” to 741-741</a:t>
            </a:r>
          </a:p>
          <a:p>
            <a:pPr lvl="1"/>
            <a:r>
              <a:rPr lang="en-US" sz="2400" dirty="0"/>
              <a:t>Safe2Say: 1-844-723-2729 or </a:t>
            </a:r>
            <a:r>
              <a:rPr lang="en-US" sz="2400" u="sng" dirty="0">
                <a:hlinkClick r:id="rId3"/>
              </a:rPr>
              <a:t>www.safe2saypa.org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Veteran Crisis Line: 1-800-273-TALK (8255) (Press 1)</a:t>
            </a:r>
          </a:p>
          <a:p>
            <a:pPr lvl="1"/>
            <a:r>
              <a:rPr lang="en-US" sz="2400" dirty="0"/>
              <a:t>Disaster Distress Helpline: 1-800-985-5990</a:t>
            </a:r>
          </a:p>
          <a:p>
            <a:pPr lvl="1"/>
            <a:r>
              <a:rPr lang="en-US" sz="2400" dirty="0"/>
              <a:t>Get Help Now Hotline (for substance use disorders): </a:t>
            </a:r>
          </a:p>
          <a:p>
            <a:pPr marL="457200" lvl="1" indent="0">
              <a:buNone/>
            </a:pPr>
            <a:r>
              <a:rPr lang="en-US" sz="2400" dirty="0"/>
              <a:t>1-800-662-4357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0000">
            <a:off x="8887749" y="5292175"/>
            <a:ext cx="772505" cy="116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7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Today’s Agenda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3" y="1684075"/>
            <a:ext cx="9825203" cy="4886542"/>
          </a:xfrm>
        </p:spPr>
        <p:txBody>
          <a:bodyPr>
            <a:normAutofit/>
          </a:bodyPr>
          <a:lstStyle/>
          <a:p>
            <a:r>
              <a:rPr lang="en-US" sz="2800" dirty="0"/>
              <a:t>Minutes   </a:t>
            </a:r>
            <a:endParaRPr lang="en-US" sz="2800" dirty="0" smtClean="0"/>
          </a:p>
          <a:p>
            <a:r>
              <a:rPr lang="en-US" sz="2800" dirty="0" smtClean="0"/>
              <a:t>Partner Updates</a:t>
            </a:r>
          </a:p>
          <a:p>
            <a:r>
              <a:rPr lang="en-US" sz="2800" dirty="0"/>
              <a:t>September- Suicide Awareness and Prevention Month </a:t>
            </a:r>
            <a:endParaRPr lang="en-US" sz="2600" dirty="0"/>
          </a:p>
          <a:p>
            <a:r>
              <a:rPr lang="en-US" sz="2800" dirty="0" smtClean="0"/>
              <a:t>Marketing Committee &amp; Community Outreach and Education Team Update </a:t>
            </a:r>
            <a:endParaRPr lang="en-US" sz="2800" dirty="0"/>
          </a:p>
          <a:p>
            <a:r>
              <a:rPr lang="en-US" sz="2800" dirty="0" smtClean="0"/>
              <a:t>Trainings </a:t>
            </a:r>
            <a:endParaRPr lang="en-US" sz="2800" dirty="0"/>
          </a:p>
          <a:p>
            <a:r>
              <a:rPr lang="en-US" sz="2800" dirty="0" smtClean="0"/>
              <a:t>Next </a:t>
            </a:r>
            <a:r>
              <a:rPr lang="en-US" sz="2800" dirty="0"/>
              <a:t>Meeting</a:t>
            </a:r>
          </a:p>
          <a:p>
            <a:r>
              <a:rPr lang="en-US" sz="2800" dirty="0"/>
              <a:t>Resources 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942061" y="305949"/>
            <a:ext cx="1833428" cy="27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6C6B8"/>
                </a:solidFill>
              </a:rPr>
              <a:t>COVID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26C6B8"/>
                </a:solidFill>
              </a:rPr>
              <a:t>Resources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63" y="1930400"/>
            <a:ext cx="9196009" cy="3880773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tx1"/>
                </a:solidFill>
                <a:hlinkClick r:id="rId3"/>
              </a:rPr>
              <a:t>https://www.cdc.gov/coronavirus/2019-ncov/daily-life-coping/managing-stress-anxiety.html</a:t>
            </a:r>
            <a:r>
              <a:rPr lang="en-US" sz="3200" dirty="0">
                <a:solidFill>
                  <a:schemeClr val="tx1"/>
                </a:solidFill>
              </a:rPr>
              <a:t>   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  <a:hlinkClick r:id="rId4"/>
              </a:rPr>
              <a:t>https://mhanational.org/covid19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  <a:hlinkClick r:id="rId5"/>
              </a:rPr>
              <a:t>https://psychhub.com/covid-19</a:t>
            </a:r>
            <a:r>
              <a:rPr lang="en-US" sz="3200" dirty="0">
                <a:solidFill>
                  <a:schemeClr val="tx1"/>
                </a:solidFill>
              </a:rPr>
              <a:t>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80000">
            <a:off x="9650726" y="5230507"/>
            <a:ext cx="772505" cy="116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48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to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6167"/>
            <a:ext cx="8596668" cy="4738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/>
              <a:t>E-mail us</a:t>
            </a:r>
            <a:r>
              <a:rPr lang="en-US" sz="3200" dirty="0"/>
              <a:t>:</a:t>
            </a:r>
          </a:p>
          <a:p>
            <a:r>
              <a:rPr lang="en-US" sz="2400" dirty="0"/>
              <a:t>Elisia Majors </a:t>
            </a:r>
          </a:p>
          <a:p>
            <a:r>
              <a:rPr lang="en-US" sz="2400" dirty="0">
                <a:hlinkClick r:id="rId3"/>
              </a:rPr>
              <a:t>emajors@bcbh.org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Stephanie Santoro</a:t>
            </a:r>
          </a:p>
          <a:p>
            <a:r>
              <a:rPr lang="en-US" sz="2400" dirty="0">
                <a:hlinkClick r:id="rId4"/>
              </a:rPr>
              <a:t>ssantoro@ahci.org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Bonnie Palmieri </a:t>
            </a:r>
          </a:p>
          <a:p>
            <a:r>
              <a:rPr lang="en-US" sz="2400" dirty="0">
                <a:hlinkClick r:id="rId5"/>
              </a:rPr>
              <a:t>bpalmieri@ahci.org</a:t>
            </a:r>
            <a:r>
              <a:rPr lang="en-US" sz="24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31</a:t>
            </a:fld>
            <a:endParaRPr lang="en-US" dirty="0"/>
          </a:p>
        </p:txBody>
      </p:sp>
      <p:pic>
        <p:nvPicPr>
          <p:cNvPr id="4" name="Picture 3" descr="Raise a Green Dog!: Little things you can do to help the ...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27" y="738152"/>
            <a:ext cx="3177830" cy="5161957"/>
          </a:xfrm>
          <a:prstGeom prst="rect">
            <a:avLst/>
          </a:prstGeom>
          <a:effectLst>
            <a:softEdge rad="317500"/>
          </a:effectLst>
          <a:scene3d>
            <a:camera prst="orthographicFront">
              <a:rot lat="0" lon="0" rev="20699999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00000">
            <a:off x="6425149" y="3469824"/>
            <a:ext cx="1046317" cy="15729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78057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Vandenberg observes Suicide Prevention Awareness Month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865" y="130655"/>
            <a:ext cx="5198426" cy="672734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85" y="1820426"/>
            <a:ext cx="8596668" cy="2531165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you!! </a:t>
            </a:r>
            <a:b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Stay Well! 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4102" name="Picture 6" descr="May - Mental Health Awareness Month — Village Center for Holistic ...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06" y="2735492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32</a:t>
            </a:fld>
            <a:endParaRPr lang="en-US" dirty="0"/>
          </a:p>
        </p:txBody>
      </p:sp>
      <p:pic>
        <p:nvPicPr>
          <p:cNvPr id="9218" name="Picture 2" descr="Vandenberg observes Suicide Prevention Awareness Month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508760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1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218" y="611557"/>
            <a:ext cx="2246889" cy="3377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93" y="5767018"/>
            <a:ext cx="7779170" cy="81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266" y="5863896"/>
            <a:ext cx="1103472" cy="542591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467217" y="4169230"/>
            <a:ext cx="2246889" cy="12772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08.27.2021 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PowerPoint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u="sng" kern="1200" dirty="0">
                <a:solidFill>
                  <a:srgbClr val="7030A0"/>
                </a:solidFill>
                <a:effectLst/>
                <a:latin typeface="Vijay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http://www.bc-systemofcare.org/zero-suicide/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use this PowerPoint as the minutes from last meeting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Vijay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1493" y="611557"/>
            <a:ext cx="6442747" cy="4833210"/>
          </a:xfrm>
          <a:prstGeom prst="rect">
            <a:avLst/>
          </a:prstGeom>
          <a:noFill/>
          <a:ln w="57150">
            <a:solidFill>
              <a:srgbClr val="26BCC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" y="658453"/>
            <a:ext cx="6362156" cy="47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50" y="1749897"/>
            <a:ext cx="8596668" cy="4474027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8000" dirty="0"/>
              <a:t>PARTNER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039" y="2541923"/>
            <a:ext cx="2246889" cy="33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08" y="447040"/>
            <a:ext cx="8596668" cy="1320800"/>
          </a:xfrm>
        </p:spPr>
        <p:txBody>
          <a:bodyPr/>
          <a:lstStyle/>
          <a:p>
            <a:r>
              <a:rPr lang="en-US" dirty="0" smtClean="0"/>
              <a:t>NAMI BEAVER COUNTY WELCOMES YOU!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76165" y="2123189"/>
            <a:ext cx="417841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Come out and support a </a:t>
            </a:r>
            <a:br>
              <a:rPr lang="en-US" sz="2400" dirty="0" smtClean="0"/>
            </a:br>
            <a:r>
              <a:rPr lang="en-US" sz="2400" dirty="0" smtClean="0"/>
              <a:t>great event! </a:t>
            </a:r>
          </a:p>
          <a:p>
            <a:endParaRPr lang="en-US" sz="2400" dirty="0" smtClean="0"/>
          </a:p>
          <a:p>
            <a:r>
              <a:rPr lang="en-US" sz="2400" dirty="0" smtClean="0"/>
              <a:t>October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000" dirty="0" smtClean="0"/>
              <a:t>from</a:t>
            </a:r>
            <a:r>
              <a:rPr lang="en-US" sz="2400" dirty="0" smtClean="0"/>
              <a:t> 1-4 PM</a:t>
            </a:r>
          </a:p>
          <a:p>
            <a:endParaRPr lang="en-US" sz="2400" dirty="0" smtClean="0"/>
          </a:p>
          <a:p>
            <a:r>
              <a:rPr lang="en-US" sz="2400" dirty="0" smtClean="0"/>
              <a:t>Contact: Rick Mattia at </a:t>
            </a:r>
            <a:br>
              <a:rPr lang="en-US" sz="2400" dirty="0" smtClean="0"/>
            </a:br>
            <a:r>
              <a:rPr lang="en-US" sz="2400" dirty="0"/>
              <a:t>(724)888-6877 or </a:t>
            </a:r>
            <a:r>
              <a:rPr lang="en-US" sz="2000" b="1" i="1" u="sng" dirty="0">
                <a:hlinkClick r:id="rId2"/>
              </a:rPr>
              <a:t>rmattia@namibeavercounty.com</a:t>
            </a:r>
            <a:r>
              <a:rPr lang="en-US" b="1" i="1" dirty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58" y="1339671"/>
            <a:ext cx="3771775" cy="4868089"/>
          </a:xfrm>
        </p:spPr>
      </p:pic>
    </p:spTree>
    <p:extLst>
      <p:ext uri="{BB962C8B-B14F-4D97-AF65-F5344CB8AC3E}">
        <p14:creationId xmlns:p14="http://schemas.microsoft.com/office/powerpoint/2010/main" val="1461889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Consumer/Family Satisfaction Team of Beaver County (C/FST)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73376"/>
          </a:xfrm>
        </p:spPr>
        <p:txBody>
          <a:bodyPr>
            <a:normAutofit/>
          </a:bodyPr>
          <a:lstStyle/>
          <a:p>
            <a:r>
              <a:rPr lang="en-US" sz="2400" b="1" dirty="0"/>
              <a:t>The C/FST of Beaver County is an independent agency.</a:t>
            </a:r>
            <a:endParaRPr lang="en-US" sz="2400" dirty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team believes that consumer satisfaction is very important.</a:t>
            </a:r>
            <a:endParaRPr lang="en-US" sz="2400" dirty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team cares about treatment options &amp; your partnership in treatment plans.  Simple questions are asked about the services that you are receiving.</a:t>
            </a:r>
            <a:endParaRPr lang="en-US" sz="2400" dirty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surveys are held in the</a:t>
            </a:r>
            <a:r>
              <a:rPr lang="en-US" sz="2400" b="1" i="1" dirty="0"/>
              <a:t> STRICTEST </a:t>
            </a:r>
            <a:r>
              <a:rPr lang="en-US" sz="2400" b="1" dirty="0"/>
              <a:t>CONFIDENCE &amp; NO NAMES APPEAR ON ANY SURVEYS.  The results are combined into a total report used ONLY to improve your services.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8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220" y="548021"/>
            <a:ext cx="8670894" cy="1320800"/>
          </a:xfrm>
        </p:spPr>
        <p:txBody>
          <a:bodyPr/>
          <a:lstStyle/>
          <a:p>
            <a:r>
              <a:rPr lang="en-US" dirty="0" smtClean="0"/>
              <a:t>The Consumer/Family Satisfaction Team of Beaver County (C/FST)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33111"/>
            <a:ext cx="8596668" cy="43733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/>
              <a:t>Your Bridge to Quality </a:t>
            </a:r>
            <a:r>
              <a:rPr lang="en-US" sz="2400" b="1" dirty="0" smtClean="0"/>
              <a:t>Mental </a:t>
            </a:r>
            <a:r>
              <a:rPr lang="en-US" sz="2400" b="1" dirty="0"/>
              <a:t>Health/Drug &amp; Alcohol Care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www.bc-systemofcare.org/mental-health-resources/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39" y="2512381"/>
            <a:ext cx="896385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3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35914"/>
            <a:ext cx="8782431" cy="77844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400" dirty="0" smtClean="0"/>
              <a:t>American Foundation for Suicide Prevention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1712"/>
            <a:ext cx="8782430" cy="4907499"/>
          </a:xfrm>
        </p:spPr>
        <p:txBody>
          <a:bodyPr>
            <a:noAutofit/>
          </a:bodyPr>
          <a:lstStyle/>
          <a:p>
            <a:r>
              <a:rPr lang="en-US" sz="2800" dirty="0"/>
              <a:t>Out of the Darkness Walks </a:t>
            </a:r>
            <a:r>
              <a:rPr lang="en-US" sz="2800" dirty="0" smtClean="0"/>
              <a:t>in </a:t>
            </a:r>
            <a:r>
              <a:rPr lang="en-US" sz="2800" dirty="0"/>
              <a:t>Lawrence County </a:t>
            </a:r>
            <a:r>
              <a:rPr lang="en-US" sz="2800" dirty="0" smtClean="0"/>
              <a:t> </a:t>
            </a:r>
            <a:r>
              <a:rPr lang="en-US" sz="2800" u="sng" dirty="0">
                <a:hlinkClick r:id="rId2"/>
              </a:rPr>
              <a:t>https://</a:t>
            </a:r>
            <a:r>
              <a:rPr lang="en-US" sz="2800" u="sng" dirty="0" smtClean="0">
                <a:hlinkClick r:id="rId2"/>
              </a:rPr>
              <a:t>afsp.org/newcastle</a:t>
            </a:r>
            <a:endParaRPr lang="en-US" sz="2800" u="sng" dirty="0" smtClean="0"/>
          </a:p>
          <a:p>
            <a:pPr marL="0" indent="0">
              <a:buNone/>
            </a:pPr>
            <a:endParaRPr lang="en-US" sz="2800" u="sng" dirty="0" smtClean="0"/>
          </a:p>
          <a:p>
            <a:r>
              <a:rPr lang="en-US" sz="2800" dirty="0"/>
              <a:t>All of our events can be found on our calendar:  </a:t>
            </a:r>
            <a:r>
              <a:rPr lang="en-US" sz="2800" u="sng" dirty="0">
                <a:hlinkClick r:id="rId3"/>
              </a:rPr>
              <a:t>https://</a:t>
            </a:r>
            <a:r>
              <a:rPr lang="en-US" sz="2800" u="sng" dirty="0" smtClean="0">
                <a:hlinkClick r:id="rId3"/>
              </a:rPr>
              <a:t>docs.google.com/document/d/105yD80-y2H_0JwvLDWJBxcIP17yYSo_AIJnByXTOirY/edit?usp=sharing</a:t>
            </a:r>
            <a:endParaRPr lang="en-US" sz="2800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0000">
            <a:off x="10041058" y="4383066"/>
            <a:ext cx="1364424" cy="20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36B5B2"/>
      </a:accent1>
      <a:accent2>
        <a:srgbClr val="2D9584"/>
      </a:accent2>
      <a:accent3>
        <a:srgbClr val="7030A0"/>
      </a:accent3>
      <a:accent4>
        <a:srgbClr val="A82CD4"/>
      </a:accent4>
      <a:accent5>
        <a:srgbClr val="DBA7E7"/>
      </a:accent5>
      <a:accent6>
        <a:srgbClr val="40A6A6"/>
      </a:accent6>
      <a:hlink>
        <a:srgbClr val="67097D"/>
      </a:hlink>
      <a:folHlink>
        <a:srgbClr val="67097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6995</TotalTime>
  <Words>1021</Words>
  <Application>Microsoft Office PowerPoint</Application>
  <PresentationFormat>Widescreen</PresentationFormat>
  <Paragraphs>216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Century Gothic</vt:lpstr>
      <vt:lpstr>Times New Roman</vt:lpstr>
      <vt:lpstr>Trebuchet MS</vt:lpstr>
      <vt:lpstr>Vijaya</vt:lpstr>
      <vt:lpstr>Wingdings</vt:lpstr>
      <vt:lpstr>Wingdings 3</vt:lpstr>
      <vt:lpstr>Facet</vt:lpstr>
      <vt:lpstr>Zero Suicide Team Leaders </vt:lpstr>
      <vt:lpstr>Welcome!!!!    </vt:lpstr>
      <vt:lpstr>Today’s Agenda </vt:lpstr>
      <vt:lpstr>PowerPoint Presentation</vt:lpstr>
      <vt:lpstr>PARTNER UPDATES</vt:lpstr>
      <vt:lpstr>NAMI BEAVER COUNTY WELCOMES YOU! </vt:lpstr>
      <vt:lpstr>The Consumer/Family Satisfaction Team of Beaver County (C/FST)</vt:lpstr>
      <vt:lpstr>The Consumer/Family Satisfaction Team of Beaver County (C/FST)</vt:lpstr>
      <vt:lpstr>American Foundation for Suicide Prevention </vt:lpstr>
      <vt:lpstr>PowerPoint Presentation</vt:lpstr>
      <vt:lpstr>Mental Health Association </vt:lpstr>
      <vt:lpstr>Let’s Talk About Mental Health </vt:lpstr>
      <vt:lpstr>Other Updates </vt:lpstr>
      <vt:lpstr>September- Suicide Awareness and Prevention Month </vt:lpstr>
      <vt:lpstr>Beaver County Zero Suicide  Third Annual Event  </vt:lpstr>
      <vt:lpstr>Town Hall </vt:lpstr>
      <vt:lpstr>Marketing/Community Outreach  and Education Team </vt:lpstr>
      <vt:lpstr>Marketing/Community Outreach and Education Team </vt:lpstr>
      <vt:lpstr>Marketing/Community Outreach and Education Team </vt:lpstr>
      <vt:lpstr>Upcoming Trainings  </vt:lpstr>
      <vt:lpstr>Zero Suicide Survey Results  </vt:lpstr>
      <vt:lpstr>Next meeting </vt:lpstr>
      <vt:lpstr>Check out the website:   http://www.bc-systemofcare.org/   Send updates to: SOCwebmaster@ahci.org  SOC YouTube channel:  https://www.youtube.com/watch?v=GY4rLQJRAcM&amp;list=PL6lF8gWeCfKyHgu4A5RKl1SX7kH2BJrC-&amp;index=2    </vt:lpstr>
      <vt:lpstr>PowerPoint Presentation</vt:lpstr>
      <vt:lpstr>PowerPoint Presentation</vt:lpstr>
      <vt:lpstr>PowerPoint Presentation</vt:lpstr>
      <vt:lpstr>PowerPoint Presentation</vt:lpstr>
      <vt:lpstr>Resources </vt:lpstr>
      <vt:lpstr>PA Resources </vt:lpstr>
      <vt:lpstr>COVID Resources  </vt:lpstr>
      <vt:lpstr>What can we do to help?</vt:lpstr>
      <vt:lpstr>Thank you!!  Stay Well!      </vt:lpstr>
    </vt:vector>
  </TitlesOfParts>
  <Company>Beaver County Behavioral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Suicide Team Leaders</dc:title>
  <dc:creator>Majors, Elisia</dc:creator>
  <cp:lastModifiedBy>Palmieri, Bonnie</cp:lastModifiedBy>
  <cp:revision>449</cp:revision>
  <dcterms:created xsi:type="dcterms:W3CDTF">2020-05-08T17:48:17Z</dcterms:created>
  <dcterms:modified xsi:type="dcterms:W3CDTF">2021-09-23T18:12:43Z</dcterms:modified>
</cp:coreProperties>
</file>