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406" r:id="rId5"/>
    <p:sldId id="416" r:id="rId6"/>
    <p:sldId id="415" r:id="rId7"/>
    <p:sldId id="426" r:id="rId8"/>
    <p:sldId id="428" r:id="rId9"/>
    <p:sldId id="429" r:id="rId10"/>
    <p:sldId id="427" r:id="rId11"/>
    <p:sldId id="420" r:id="rId12"/>
    <p:sldId id="418" r:id="rId13"/>
    <p:sldId id="392" r:id="rId14"/>
    <p:sldId id="412" r:id="rId15"/>
    <p:sldId id="421" r:id="rId16"/>
    <p:sldId id="422" r:id="rId17"/>
    <p:sldId id="423" r:id="rId18"/>
    <p:sldId id="425" r:id="rId19"/>
    <p:sldId id="377" r:id="rId20"/>
    <p:sldId id="424" r:id="rId21"/>
    <p:sldId id="408" r:id="rId22"/>
    <p:sldId id="365" r:id="rId23"/>
    <p:sldId id="358" r:id="rId24"/>
    <p:sldId id="355" r:id="rId25"/>
    <p:sldId id="374" r:id="rId26"/>
    <p:sldId id="348" r:id="rId27"/>
    <p:sldId id="356" r:id="rId28"/>
    <p:sldId id="259" r:id="rId29"/>
    <p:sldId id="284" r:id="rId30"/>
    <p:sldId id="299" r:id="rId31"/>
    <p:sldId id="359" r:id="rId32"/>
    <p:sldId id="272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C2"/>
    <a:srgbClr val="20A497"/>
    <a:srgbClr val="B4B4B4"/>
    <a:srgbClr val="6600CC"/>
    <a:srgbClr val="26A8C2"/>
    <a:srgbClr val="EAEAEA"/>
    <a:srgbClr val="F8F8F8"/>
    <a:srgbClr val="26C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86387" autoAdjust="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outlineViewPr>
    <p:cViewPr>
      <p:scale>
        <a:sx n="33" d="100"/>
        <a:sy n="33" d="100"/>
      </p:scale>
      <p:origin x="0" y="-8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notesViewPr>
    <p:cSldViewPr snapToGrid="0">
      <p:cViewPr varScale="1">
        <p:scale>
          <a:sx n="44" d="100"/>
          <a:sy n="44" d="100"/>
        </p:scale>
        <p:origin x="206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68FAD-13A1-4000-B759-42F78FD28A4D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19D5E-EEFE-42EE-B4FE-7F08D0DF0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1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7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1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5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594B-09B4-4B0A-9CDA-43C7FEDE7580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9C8-37BC-435D-890E-5B5C40667008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C6A-D427-4C13-8B1F-23445ED1B30D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0546-B5ED-47D9-BFE4-7FCA8EB5A9BD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E5FC-7DCA-4E97-B4CC-21248B95C46E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3CFE-DCE2-4BAA-B366-1AED4851D40A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F81-1C43-4AFD-8AC0-96A6CF5D9EE1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9A8-A1DC-4399-829C-6DD5B6B45F17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3B3-00E5-40A9-8FFA-C570DC2EB017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F201-4531-49F6-99EE-076516E188F4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3CA9-AB5F-4C19-96A4-0B99AD173626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010-16D1-4DEB-8C59-042AA371AC0F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6B7-2765-485A-BCA7-57493B2CC617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59F1-E4E0-4D12-94EB-D2F7004FF9CE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69C7-45A3-4CBE-859F-211AFB49C956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EC4D-49B4-44C3-BE58-6309517880B1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E118-DF0E-48E8-87B8-6A90E5683084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rtAbility@ahci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dKNmvVjoTZKjsEcDd-u2p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ssantoro@ahci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scott@crscare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c-systemofcare.org/training/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Y4rLQJRAcM&amp;list=PL6lF8gWeCfKyHgu4A5RKl1SX7kH2BJrC-&amp;index=2" TargetMode="External"/><Relationship Id="rId5" Type="http://schemas.openxmlformats.org/officeDocument/2006/relationships/hyperlink" Target="mailto:SOCwebmaster@ahci.org" TargetMode="External"/><Relationship Id="rId4" Type="http://schemas.openxmlformats.org/officeDocument/2006/relationships/hyperlink" Target="http://www.bc-systemofcare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agriculture.pa.gov/Food_Security/Pages/Resources.aspx" TargetMode="External"/><Relationship Id="rId7" Type="http://schemas.openxmlformats.org/officeDocument/2006/relationships/hyperlink" Target="https://www.pa.gov/guides/responding-to-covid-1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ma.maps.arcgis.com/apps/webappviewer/index.html?id=1a4c139769d646839e1549bcb6a668f1" TargetMode="External"/><Relationship Id="rId5" Type="http://schemas.openxmlformats.org/officeDocument/2006/relationships/hyperlink" Target="https://www.pa.gov/guides/unemployment-benefits/" TargetMode="External"/><Relationship Id="rId4" Type="http://schemas.openxmlformats.org/officeDocument/2006/relationships/hyperlink" Target="https://www.pa.gov/guides/mental-health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://u7061146.ct.sendgrid.net/ls/click?upn%3DTeZUXWpUv-2B6TCY38pVLo9gZAlSZj0NxzkXWlczIEGU-2BP-2FADF2fGSkhrvA8DSMBnFvxJk_KZT7OjZ-2B8mnM8VxXGWXmJPmyQdDzyzm5ZSkyxCmJLLHNSMUvwtSCoj98c0NbdMzNaMxm141-2BXEyGB4bFGTFPSbTmw9jBxrWRlioM1BPEg0QCwIGJKXIFGf0XQW7YHaQnWFsyVfellA6JzHr14zzoa-2B5MaiPrv4GLyqG8mPJtR13Sy8CQjI5aazTF2Uc157e7koLYduJEPw4ftCbWXjE6OuwADXyAAz9QC2NiEgR30iKZ1mRFLFjR2CC8Qg5Lsajhhy5zPeCBdel19dvdQBJqJaqNSiWSEKnRfxPYwfTSJf5U5O8N3-2BFEmzEcdt-2FF7-2BAf4AJhN-2B-2BsEQ1Zx9-2B98NCOBQ-3D-3D&amp;data=02|01|jhaubert@pa.gov|42989b1ea70149ab35d508d7f77a3642|418e284101284dd59b6c47fc5a9a1bde|0|0|637249977215133854&amp;sdata=gMNVI7C9yp0gvvqZ89xcSQPoiB86qDJBoEPfX3B%2BHKY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managing-stress-anxiety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sychhub.com/covid-19" TargetMode="External"/><Relationship Id="rId4" Type="http://schemas.openxmlformats.org/officeDocument/2006/relationships/hyperlink" Target="https://mhanational.org/covid1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majors@bcbh.or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hyperlink" Target="mailto:bpalmieri@ahci.org" TargetMode="External"/><Relationship Id="rId4" Type="http://schemas.openxmlformats.org/officeDocument/2006/relationships/hyperlink" Target="mailto:SSantoro@ahci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-systemofcare.org/zero-suici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fsp.org/newcastle" TargetMode="External"/><Relationship Id="rId2" Type="http://schemas.openxmlformats.org/officeDocument/2006/relationships/hyperlink" Target="https://afsp.org/pittsburg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document/d/105yD80-y2H_0JwvLDWJBxcIP17yYSo_AIJnByXTOirY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c-systemofcare.org/zero-suicid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25" y="1424744"/>
            <a:ext cx="8667711" cy="1646302"/>
          </a:xfrm>
        </p:spPr>
        <p:txBody>
          <a:bodyPr/>
          <a:lstStyle/>
          <a:p>
            <a:r>
              <a:rPr lang="en-US" dirty="0"/>
              <a:t>Zero Suicide Team Leaders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675" y="4090022"/>
            <a:ext cx="2616530" cy="1096899"/>
          </a:xfrm>
        </p:spPr>
        <p:txBody>
          <a:bodyPr>
            <a:normAutofit/>
          </a:bodyPr>
          <a:lstStyle/>
          <a:p>
            <a:r>
              <a:rPr lang="en-US" sz="2400" dirty="0"/>
              <a:t>Beaver County </a:t>
            </a:r>
          </a:p>
          <a:p>
            <a:r>
              <a:rPr lang="en-US" sz="2400" dirty="0" smtClean="0"/>
              <a:t>08/27/2021</a:t>
            </a:r>
            <a:endParaRPr lang="en-US" sz="2400" dirty="0"/>
          </a:p>
        </p:txBody>
      </p:sp>
      <p:pic>
        <p:nvPicPr>
          <p:cNvPr id="5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0" y="2804160"/>
            <a:ext cx="3320953" cy="4297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7261" y="87548"/>
            <a:ext cx="5175467" cy="6675120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389" y="1339945"/>
            <a:ext cx="5693317" cy="51653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BC SOC holds this event in recognition of SAMHSA’s National Recovery Month, every September! </a:t>
            </a:r>
          </a:p>
          <a:p>
            <a:pPr>
              <a:lnSpc>
                <a:spcPct val="17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 ArtAbility Exhibit will  be held virtually again this year.  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</a:t>
            </a:r>
            <a:r>
              <a:rPr lang="en-US" sz="3600" b="1" dirty="0" smtClean="0">
                <a:solidFill>
                  <a:srgbClr val="20A497"/>
                </a:solidFill>
              </a:rPr>
              <a:t>“</a:t>
            </a:r>
            <a:r>
              <a:rPr lang="en-US" sz="3600" b="1" dirty="0" smtClean="0">
                <a:solidFill>
                  <a:srgbClr val="20A497"/>
                </a:solidFill>
              </a:rPr>
              <a:t>No Strolling, Just Scrolling”</a:t>
            </a:r>
          </a:p>
          <a:p>
            <a:pPr>
              <a:lnSpc>
                <a:spcPct val="17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2021 is our 5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year and we are looking for talented artists from the Beaver County RECOVERY community.  </a:t>
            </a:r>
            <a:r>
              <a:rPr lang="en-US" sz="2400" b="1" dirty="0" smtClean="0">
                <a:solidFill>
                  <a:schemeClr val="tx1"/>
                </a:solidFill>
              </a:rPr>
              <a:t>Each artist’s “gallery” will be featured on his/her own webpage on the SOC Website!</a:t>
            </a:r>
          </a:p>
          <a:p>
            <a:pPr>
              <a:lnSpc>
                <a:spcPct val="170000"/>
              </a:lnSpc>
            </a:pPr>
            <a:r>
              <a:rPr lang="en-US" sz="2200" b="1" i="1" dirty="0" smtClean="0">
                <a:solidFill>
                  <a:srgbClr val="6600CC"/>
                </a:solidFill>
              </a:rPr>
              <a:t>“If </a:t>
            </a:r>
            <a:r>
              <a:rPr lang="en-US" sz="2200" b="1" i="1" u="sng" dirty="0" smtClean="0">
                <a:solidFill>
                  <a:srgbClr val="6600CC"/>
                </a:solidFill>
              </a:rPr>
              <a:t>your</a:t>
            </a:r>
            <a:r>
              <a:rPr lang="en-US" sz="2200" b="1" i="1" dirty="0" smtClean="0">
                <a:solidFill>
                  <a:srgbClr val="6600CC"/>
                </a:solidFill>
              </a:rPr>
              <a:t> artwork helps in </a:t>
            </a:r>
            <a:r>
              <a:rPr lang="en-US" sz="2200" b="1" i="1" u="sng" dirty="0" smtClean="0">
                <a:solidFill>
                  <a:srgbClr val="6600CC"/>
                </a:solidFill>
              </a:rPr>
              <a:t>your</a:t>
            </a:r>
            <a:r>
              <a:rPr lang="en-US" sz="2200" b="1" i="1" dirty="0" smtClean="0">
                <a:solidFill>
                  <a:srgbClr val="6600CC"/>
                </a:solidFill>
              </a:rPr>
              <a:t> recovery, it is eligible for the exhibit!”  </a:t>
            </a:r>
          </a:p>
          <a:p>
            <a:pPr>
              <a:lnSpc>
                <a:spcPct val="17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Questions / comments / feedback:  </a:t>
            </a:r>
            <a:r>
              <a:rPr lang="en-US" sz="2400" b="1" u="sng" dirty="0" smtClean="0">
                <a:solidFill>
                  <a:srgbClr val="26BCC2"/>
                </a:solidFill>
                <a:hlinkClick r:id="rId3"/>
              </a:rPr>
              <a:t>ArtAbility@ahci.org</a:t>
            </a:r>
            <a:r>
              <a:rPr lang="en-US" sz="2400" b="1" u="sng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en-US" sz="2400" b="1" u="sng" dirty="0" smtClean="0">
                <a:solidFill>
                  <a:srgbClr val="6600CC"/>
                </a:solidFill>
              </a:rPr>
              <a:t>Submissions are welcome from now until </a:t>
            </a:r>
            <a:r>
              <a:rPr lang="en-US" sz="2400" b="1" u="sng" dirty="0" smtClean="0">
                <a:solidFill>
                  <a:srgbClr val="6600CC"/>
                </a:solidFill>
              </a:rPr>
              <a:t>Aug. </a:t>
            </a:r>
            <a:r>
              <a:rPr lang="en-US" sz="2400" b="1" u="sng" dirty="0" smtClean="0">
                <a:solidFill>
                  <a:srgbClr val="6600CC"/>
                </a:solidFill>
              </a:rPr>
              <a:t>31</a:t>
            </a:r>
            <a:r>
              <a:rPr lang="en-US" sz="2400" b="1" u="sng" baseline="30000" dirty="0" smtClean="0">
                <a:solidFill>
                  <a:srgbClr val="6600CC"/>
                </a:solidFill>
              </a:rPr>
              <a:t>st</a:t>
            </a:r>
            <a:r>
              <a:rPr lang="en-US" sz="2400" b="1" u="sng" dirty="0" smtClean="0">
                <a:solidFill>
                  <a:srgbClr val="6600CC"/>
                </a:solidFill>
              </a:rPr>
              <a:t>. </a:t>
            </a:r>
            <a:endParaRPr lang="en-US" sz="2400" dirty="0" smtClean="0">
              <a:solidFill>
                <a:srgbClr val="6600C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7215" y="260608"/>
            <a:ext cx="5782491" cy="9824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“ArtAbility 2021” Art Exhibit (Share the news!)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26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18493" y="6041362"/>
            <a:ext cx="683339" cy="365125"/>
          </a:xfrm>
        </p:spPr>
        <p:txBody>
          <a:bodyPr/>
          <a:lstStyle/>
          <a:p>
            <a:fld id="{5D7FE806-1C63-4ECA-B0B7-914BA92DD0D1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9" y="163677"/>
            <a:ext cx="4828557" cy="6598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74" y="767121"/>
            <a:ext cx="2246889" cy="3377819"/>
          </a:xfrm>
          <a:prstGeom prst="rect">
            <a:avLst/>
          </a:prstGeom>
        </p:spPr>
      </p:pic>
      <p:pic>
        <p:nvPicPr>
          <p:cNvPr id="5" name="Picture 4" descr="Baseball And Bats by clipartcotttage on Deviant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59" y="767121"/>
            <a:ext cx="1816464" cy="3361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8359" y="4375162"/>
            <a:ext cx="6096000" cy="2031325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A15489"/>
                </a:solidFill>
                <a:latin typeface="Helvetica Neue"/>
              </a:rPr>
              <a:t>Suicide Prevention Toolkit Coming August 2021: Creating Hope Through </a:t>
            </a:r>
            <a:r>
              <a:rPr lang="en-US" b="1" dirty="0" smtClean="0">
                <a:solidFill>
                  <a:srgbClr val="A15489"/>
                </a:solidFill>
                <a:latin typeface="Helvetica Neue"/>
              </a:rPr>
              <a:t>Action</a:t>
            </a:r>
          </a:p>
          <a:p>
            <a:pPr algn="ctr"/>
            <a:endParaRPr lang="en-US" b="1" dirty="0" smtClean="0">
              <a:solidFill>
                <a:srgbClr val="A15489"/>
              </a:solidFill>
              <a:latin typeface="Helvetica Neue"/>
            </a:endParaRPr>
          </a:p>
          <a:p>
            <a:pPr algn="ctr"/>
            <a:r>
              <a:rPr lang="en-US" b="1" i="0" dirty="0" smtClean="0">
                <a:solidFill>
                  <a:srgbClr val="A15489"/>
                </a:solidFill>
                <a:effectLst/>
                <a:latin typeface="Helvetica Neue"/>
              </a:rPr>
              <a:t>Make sure to sign up for their distribution list</a:t>
            </a:r>
          </a:p>
          <a:p>
            <a:pPr algn="ctr"/>
            <a:r>
              <a:rPr lang="en-US" b="1" dirty="0">
                <a:solidFill>
                  <a:srgbClr val="A15489"/>
                </a:solidFill>
                <a:latin typeface="Helvetica Neue"/>
              </a:rPr>
              <a:t>https://preventsuicidepa.us1.list-manage.com/subscribe?u=e81391bf393c537408956a393&amp;id=2b8881df16</a:t>
            </a:r>
            <a:endParaRPr lang="en-US" b="1" i="0" dirty="0">
              <a:solidFill>
                <a:srgbClr val="A15489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32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6" y="481765"/>
            <a:ext cx="8905611" cy="6064409"/>
          </a:xfrm>
          <a:prstGeom prst="rect">
            <a:avLst/>
          </a:prstGeom>
          <a:ln w="76200">
            <a:solidFill>
              <a:srgbClr val="26BCC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10054624" y="3381255"/>
            <a:ext cx="1507925" cy="2266911"/>
          </a:xfrm>
          <a:prstGeom prst="rect">
            <a:avLst/>
          </a:prstGeom>
        </p:spPr>
      </p:pic>
      <p:pic>
        <p:nvPicPr>
          <p:cNvPr id="5" name="Picture 4" descr="Clipart - Beetle (car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76" y="2704820"/>
            <a:ext cx="3927407" cy="19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Other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76" y="474664"/>
            <a:ext cx="8596668" cy="1320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September- Suicide Awareness and Prevention Month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0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you have planned?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612516" y="1415860"/>
            <a:ext cx="1052919" cy="1582886"/>
          </a:xfrm>
          <a:prstGeom prst="rect">
            <a:avLst/>
          </a:prstGeom>
        </p:spPr>
      </p:pic>
      <p:pic>
        <p:nvPicPr>
          <p:cNvPr id="1026" name="Picture 2" descr="Noisy big megaphone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38" y="3013968"/>
            <a:ext cx="5431500" cy="33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993" y="3429438"/>
            <a:ext cx="247696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Send us your pictures!</a:t>
            </a:r>
          </a:p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We want to share!!   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075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7000"/>
            <a:ext cx="8596668" cy="115880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Beaver County Zero Suicide </a:t>
            </a:r>
            <a:br>
              <a:rPr lang="en-US" dirty="0" smtClean="0"/>
            </a:br>
            <a:r>
              <a:rPr lang="en-US" dirty="0" smtClean="0"/>
              <a:t>Third Annual Event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331" y="1571991"/>
            <a:ext cx="3375522" cy="5120640"/>
          </a:xfrm>
          <a:prstGeom prst="rect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75668" y="3107625"/>
            <a:ext cx="462966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://us02web.zoom.us/webinar/register/WN_dKNmvVjoTZKjsEcDd-u2pw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5668" y="2738293"/>
            <a:ext cx="213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Registration Link: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268" y="3949586"/>
            <a:ext cx="1816765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2446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Tentative Town Hall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65" y="1847081"/>
            <a:ext cx="9381066" cy="388077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Welcome </a:t>
            </a:r>
            <a:r>
              <a:rPr lang="en-US" dirty="0"/>
              <a:t>and County Update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An </a:t>
            </a:r>
            <a:r>
              <a:rPr lang="en-US" dirty="0"/>
              <a:t>Overview of Pennsylvania </a:t>
            </a:r>
            <a:r>
              <a:rPr lang="en-US" dirty="0" smtClean="0"/>
              <a:t>Statewide Initiatives</a:t>
            </a:r>
            <a:r>
              <a:rPr lang="en-US" dirty="0"/>
              <a:t>, Dr. Perri Rosen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Unbreakable</a:t>
            </a:r>
            <a:r>
              <a:rPr lang="en-US" dirty="0"/>
              <a:t>: A Story of Depression, </a:t>
            </a:r>
            <a:r>
              <a:rPr lang="en-US" dirty="0" smtClean="0"/>
              <a:t>	Attempted </a:t>
            </a:r>
            <a:r>
              <a:rPr lang="en-US" dirty="0"/>
              <a:t>Suicide and Miraculous </a:t>
            </a:r>
            <a:r>
              <a:rPr lang="en-US" dirty="0" smtClean="0"/>
              <a:t>Recovery</a:t>
            </a:r>
            <a:r>
              <a:rPr lang="en-US" dirty="0"/>
              <a:t>, </a:t>
            </a:r>
            <a:r>
              <a:rPr lang="en-US" dirty="0" smtClean="0"/>
              <a:t>Jordan </a:t>
            </a:r>
            <a:r>
              <a:rPr lang="en-US" dirty="0"/>
              <a:t>B</a:t>
            </a:r>
            <a:r>
              <a:rPr lang="en-US" dirty="0" smtClean="0"/>
              <a:t>urnham 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Virtual </a:t>
            </a:r>
            <a:r>
              <a:rPr lang="en-US" dirty="0"/>
              <a:t>Vendor Fair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Preventing </a:t>
            </a:r>
            <a:r>
              <a:rPr lang="en-US" dirty="0"/>
              <a:t>Suicide 24/7/365: We Can ALL </a:t>
            </a:r>
            <a:r>
              <a:rPr lang="en-US" dirty="0" smtClean="0"/>
              <a:t>Take </a:t>
            </a:r>
            <a:r>
              <a:rPr lang="en-US" dirty="0"/>
              <a:t>Action</a:t>
            </a:r>
            <a:r>
              <a:rPr lang="en-US" dirty="0" smtClean="0"/>
              <a:t>, Vicky </a:t>
            </a:r>
            <a:r>
              <a:rPr lang="en-US" dirty="0" err="1" smtClean="0"/>
              <a:t>Merski</a:t>
            </a:r>
            <a:r>
              <a:rPr lang="en-US" dirty="0"/>
              <a:t>, LPC 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Q&amp;A </a:t>
            </a:r>
            <a:r>
              <a:rPr lang="en-US" dirty="0"/>
              <a:t>&amp; Closing Remarks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10043588" y="4045675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55" y="609600"/>
            <a:ext cx="8596668" cy="132080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Virtual Vendor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55" y="2020598"/>
            <a:ext cx="8596668" cy="4203326"/>
          </a:xfrm>
        </p:spPr>
        <p:txBody>
          <a:bodyPr/>
          <a:lstStyle/>
          <a:p>
            <a:r>
              <a:rPr lang="en-US" dirty="0" smtClean="0"/>
              <a:t>28 slides and 4 videos representing 16 community partners Videos or power point slide </a:t>
            </a:r>
          </a:p>
          <a:p>
            <a:r>
              <a:rPr lang="en-US" dirty="0" smtClean="0"/>
              <a:t>If you have not already done so, please send Stephanie Santoro (</a:t>
            </a:r>
            <a:r>
              <a:rPr lang="en-US" dirty="0" smtClean="0">
                <a:hlinkClick r:id="rId2"/>
              </a:rPr>
              <a:t>ssantoro@ahci.org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an electronic copy of your organizations brochure.  </a:t>
            </a:r>
          </a:p>
          <a:p>
            <a:r>
              <a:rPr lang="en-US" dirty="0" smtClean="0"/>
              <a:t>Town hall participants will receive a hyperlink following the event to a website where all of the community resources/brochures will be available.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17</a:t>
            </a:fld>
            <a:endParaRPr lang="en-US" dirty="0"/>
          </a:p>
        </p:txBody>
      </p:sp>
      <p:pic>
        <p:nvPicPr>
          <p:cNvPr id="2050" name="Picture 2" descr="http://www.pngall.com/wp-content/uploads/2016/05/Video-Camera-Free-PNG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38" y="4100975"/>
            <a:ext cx="3701102" cy="27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9895307" y="4045674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470" y="1720807"/>
            <a:ext cx="2207139" cy="2227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1" y="4025986"/>
            <a:ext cx="2273643" cy="2200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97" y="1720807"/>
            <a:ext cx="3725682" cy="474177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8151" y="327496"/>
            <a:ext cx="8544487" cy="1209473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Marketing/Community </a:t>
            </a:r>
            <a:r>
              <a:rPr lang="en-US" b="1" dirty="0"/>
              <a:t>Outreach and Education Team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2984" y="2571853"/>
            <a:ext cx="35472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POSTERS 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AND 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COASTERS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CAMPAIGN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44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64" y="385331"/>
            <a:ext cx="7627350" cy="1255816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 Marketing/Community Outreach and Education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33006"/>
            <a:ext cx="9326881" cy="4824548"/>
          </a:xfrm>
        </p:spPr>
        <p:txBody>
          <a:bodyPr>
            <a:noAutofit/>
          </a:bodyPr>
          <a:lstStyle/>
          <a:p>
            <a:r>
              <a:rPr lang="en-US" sz="2800" dirty="0"/>
              <a:t>Partnering with the Beaver County D&amp;A Coalition to develop “Posters and Coasters” </a:t>
            </a:r>
            <a:r>
              <a:rPr lang="en-US" sz="2800" dirty="0" smtClean="0"/>
              <a:t>Campaign</a:t>
            </a:r>
          </a:p>
          <a:p>
            <a:pPr lvl="1"/>
            <a:r>
              <a:rPr lang="en-US" sz="2600" dirty="0" smtClean="0"/>
              <a:t>Goals</a:t>
            </a:r>
            <a:r>
              <a:rPr lang="en-US" sz="2600" dirty="0"/>
              <a:t>: </a:t>
            </a:r>
          </a:p>
          <a:p>
            <a:pPr lvl="2"/>
            <a:r>
              <a:rPr lang="en-US" sz="2200" dirty="0"/>
              <a:t>Get resource material out to people who are not connected to our system of care </a:t>
            </a:r>
          </a:p>
          <a:p>
            <a:pPr lvl="2"/>
            <a:r>
              <a:rPr lang="en-US" sz="2200" dirty="0" smtClean="0"/>
              <a:t>Distribute posters and coasters to the identified target areas   </a:t>
            </a:r>
            <a:endParaRPr lang="en-US" sz="2200" dirty="0"/>
          </a:p>
          <a:p>
            <a:r>
              <a:rPr lang="en-US" sz="2400" dirty="0"/>
              <a:t>WE NEED YOU!!!!!!!!!  Who wants to join the team???  </a:t>
            </a:r>
          </a:p>
          <a:p>
            <a:r>
              <a:rPr lang="en-US" sz="2400" dirty="0"/>
              <a:t>Interested in joining the team?  </a:t>
            </a:r>
          </a:p>
          <a:p>
            <a:pPr lvl="2"/>
            <a:r>
              <a:rPr lang="en-US" sz="2200" dirty="0"/>
              <a:t>Email: Marcy at </a:t>
            </a:r>
            <a:r>
              <a:rPr lang="en-US" sz="2200" dirty="0" smtClean="0">
                <a:hlinkClick r:id="rId2"/>
              </a:rPr>
              <a:t>mscott@crscares.org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844115" y="4045676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Welcome!!!!  </a:t>
            </a:r>
            <a:r>
              <a:rPr lang="en-US" sz="5400" dirty="0">
                <a:sym typeface="Wingdings" panose="05000000000000000000" pitchFamily="2" charset="2"/>
              </a:rPr>
              <a:t>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Today’s meeting </a:t>
            </a:r>
          </a:p>
          <a:p>
            <a:pPr lvl="1"/>
            <a:r>
              <a:rPr lang="en-US" sz="4200" dirty="0"/>
              <a:t>A reminder of how this works</a:t>
            </a:r>
          </a:p>
          <a:p>
            <a:r>
              <a:rPr lang="en-US" sz="4400" dirty="0"/>
              <a:t>Sign-in</a:t>
            </a:r>
          </a:p>
          <a:p>
            <a:pPr lvl="1"/>
            <a:r>
              <a:rPr lang="en-US" sz="4200" dirty="0"/>
              <a:t>Type your name and organization into the chat box </a:t>
            </a:r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343373" y="1740164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513" y="2499992"/>
            <a:ext cx="7296150" cy="1724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70562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Upcoming Trainings 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276" y="860026"/>
            <a:ext cx="2170364" cy="1639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363" y="2677690"/>
            <a:ext cx="1989132" cy="3196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5709" y="5331372"/>
            <a:ext cx="4351742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hlinkClick r:id="rId5"/>
            </a:endParaRPr>
          </a:p>
          <a:p>
            <a:pPr algn="ctr"/>
            <a:r>
              <a:rPr lang="en-US" sz="2000" dirty="0" smtClean="0">
                <a:hlinkClick r:id="rId5"/>
              </a:rPr>
              <a:t>www.bc-systemofcare.org/training/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0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56" y="235169"/>
            <a:ext cx="9659486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Zero </a:t>
            </a:r>
            <a:r>
              <a:rPr lang="en-US" sz="6000" dirty="0"/>
              <a:t>Suicide </a:t>
            </a:r>
            <a:r>
              <a:rPr lang="en-US" sz="6000" dirty="0" smtClean="0"/>
              <a:t>Survey Results 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8" y="1203850"/>
            <a:ext cx="9051902" cy="5405198"/>
          </a:xfrm>
          <a:prstGeom prst="rect">
            <a:avLst/>
          </a:prstGeom>
        </p:spPr>
      </p:pic>
      <p:sp>
        <p:nvSpPr>
          <p:cNvPr id="17" name="Curved Left Arrow 16"/>
          <p:cNvSpPr/>
          <p:nvPr/>
        </p:nvSpPr>
        <p:spPr>
          <a:xfrm>
            <a:off x="6304958" y="3045808"/>
            <a:ext cx="2242649" cy="3239238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952252" y="2210297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/>
          </a:bodyPr>
          <a:lstStyle/>
          <a:p>
            <a:r>
              <a:rPr lang="en-US" sz="4000" b="1" dirty="0"/>
              <a:t>Next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3967"/>
            <a:ext cx="8596668" cy="424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Mark your calendars!</a:t>
            </a:r>
          </a:p>
          <a:p>
            <a:pPr marL="0" indent="0">
              <a:buNone/>
            </a:pPr>
            <a:r>
              <a:rPr lang="en-US" sz="3600" b="1" dirty="0" smtClean="0"/>
              <a:t>September </a:t>
            </a:r>
            <a:r>
              <a:rPr lang="en-US" sz="3600" b="1" dirty="0" smtClean="0"/>
              <a:t>24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at </a:t>
            </a:r>
            <a:r>
              <a:rPr lang="en-US" sz="3600" b="1" dirty="0"/>
              <a:t>1:30pm </a:t>
            </a:r>
          </a:p>
          <a:p>
            <a:r>
              <a:rPr lang="en-US" sz="3600" b="1" dirty="0"/>
              <a:t>Zoom link will be 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Diary School Office - Free vector graphic on Pixabay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6" y="3221866"/>
            <a:ext cx="4618182" cy="31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6539597" y="3699717"/>
            <a:ext cx="695082" cy="10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onicles of the ShoeSquirrel: January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671415"/>
            <a:ext cx="3502979" cy="3931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08" y="1201946"/>
            <a:ext cx="5457514" cy="520454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Check out the website: 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http://www.bc-systemofcare.org/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Send updates to: </a:t>
            </a:r>
            <a:r>
              <a:rPr lang="en-US" sz="2800" b="1" dirty="0">
                <a:solidFill>
                  <a:schemeClr val="tx1"/>
                </a:solidFill>
                <a:hlinkClick r:id="rId5"/>
              </a:rPr>
              <a:t>SOCwebmaster@ahci.org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>SOC YouTube channel: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>
                <a:hlinkClick r:id="rId6"/>
              </a:rPr>
              <a:t>https://www.youtube.com/watch?v=GY4rLQJRAcM&amp;list=PL6lF8gWeCfKyHgu4A5RKl1SX7kH2BJrC-&amp;index=2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10590109" y="5432228"/>
            <a:ext cx="810380" cy="1218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9" y="409805"/>
            <a:ext cx="940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9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735" y="150026"/>
            <a:ext cx="5396268" cy="6466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24</a:t>
            </a:fld>
            <a:endParaRPr lang="en-US" dirty="0"/>
          </a:p>
        </p:txBody>
      </p:sp>
      <p:pic>
        <p:nvPicPr>
          <p:cNvPr id="2050" name="Picture 2" descr="5 steps to self-care for parents in the New Year - WH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lf-Care Resources – COVID-19 Resource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37560"/>
            <a:ext cx="31013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5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882" y="872134"/>
            <a:ext cx="928743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Resources </a:t>
            </a:r>
          </a:p>
        </p:txBody>
      </p:sp>
      <p:pic>
        <p:nvPicPr>
          <p:cNvPr id="1026" name="Picture 2" descr="How to Share WordPress Post Drafts Using Temporary Links | Elegant Themes 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91" y="2838440"/>
            <a:ext cx="59917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5406" y="3086655"/>
            <a:ext cx="2510118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Please share the following resources with anyone who can benefit </a:t>
            </a:r>
          </a:p>
        </p:txBody>
      </p:sp>
    </p:spTree>
    <p:extLst>
      <p:ext uri="{BB962C8B-B14F-4D97-AF65-F5344CB8AC3E}">
        <p14:creationId xmlns:p14="http://schemas.microsoft.com/office/powerpoint/2010/main" val="306250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63" y="293070"/>
            <a:ext cx="4787695" cy="6309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3691" y="1101786"/>
            <a:ext cx="4159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Persevere PA Crisis Counseling Program (CCP) provides SAMHSA approved crisis counseling tele-health services, through the Center for Community Resources (CCR), and can be provided to people who need support related to the impacts of COVID-19. CCR provides the 24/7 Support and Referral Line that delivers the crisis counseling services.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0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575008" y="361576"/>
            <a:ext cx="8751872" cy="578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Food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https://www.agriculture.pa.gov/Food_Security/Pages/Resources.aspx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Mental Health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https://www.pa.gov/guides/mental-health/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Unemployment Benefits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https://www.pa.gov/guides/unemployment-benefits/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Testing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https://pema.maps.arcgis.com/apps/webappviewer/index.html?id=1a4c139769d646839e1549bcb6a668f1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Guidance and Resources 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https://www.pa.gov/guides/responding-to-covid-19/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SzPts val="1920"/>
              <a:buNone/>
            </a:pPr>
            <a:r>
              <a:rPr lang="en-US" sz="2400" b="1" dirty="0" smtClean="0"/>
              <a:t>Help for Homeowners / Landlords / Renters</a:t>
            </a:r>
            <a:endParaRPr lang="en-US" sz="2400" b="1" dirty="0"/>
          </a:p>
          <a:p>
            <a:pPr lvl="0"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</a:rPr>
              <a:t>https://www.consumerfinance.gov/coronavirus/mortgage-and-housing-assistance/renter-protections/find-help-with-rent-and-utilities/?utm_source=vanity&amp;utm_medium=outreach&amp;utm_campaign=renthelp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  <p:sp>
        <p:nvSpPr>
          <p:cNvPr id="246" name="Google Shape;246;p33"/>
          <p:cNvSpPr txBox="1"/>
          <p:nvPr/>
        </p:nvSpPr>
        <p:spPr>
          <a:xfrm>
            <a:off x="6884290" y="1500588"/>
            <a:ext cx="3690852" cy="1754326"/>
          </a:xfrm>
          <a:prstGeom prst="rect">
            <a:avLst/>
          </a:prstGeom>
          <a:solidFill>
            <a:schemeClr val="bg1"/>
          </a:solidFill>
          <a:ln w="41275" cmpd="sng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COVID Resources </a:t>
            </a:r>
            <a:endParaRPr sz="5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475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640"/>
            <a:ext cx="9655386" cy="5364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The Mental Health Support Line </a:t>
            </a:r>
          </a:p>
          <a:p>
            <a:r>
              <a:rPr lang="en-US" sz="2400" dirty="0"/>
              <a:t>Developed on April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r>
              <a:rPr lang="en-US" sz="2400" dirty="0"/>
              <a:t>Can be reached toll-free, 24/7 at 1-855-284-2494 from anywhere in PA.</a:t>
            </a:r>
          </a:p>
          <a:p>
            <a:pPr marL="0" indent="0">
              <a:buNone/>
            </a:pPr>
            <a:r>
              <a:rPr lang="en-US" sz="2400" b="1" u="sng" dirty="0"/>
              <a:t>Crisis Text Line </a:t>
            </a:r>
          </a:p>
          <a:p>
            <a:r>
              <a:rPr lang="en-US" sz="2400" dirty="0"/>
              <a:t>Text PA to 741-741 </a:t>
            </a:r>
          </a:p>
          <a:p>
            <a:pPr marL="0" indent="0">
              <a:buNone/>
            </a:pPr>
            <a:r>
              <a:rPr lang="en-US" sz="2400" b="1" u="sng" dirty="0"/>
              <a:t>PA Get Help Now Helpline </a:t>
            </a:r>
          </a:p>
          <a:p>
            <a:r>
              <a:rPr lang="en-US" sz="2400" dirty="0"/>
              <a:t>Can be reached toll-free at 1-800-662-HELP (4357).</a:t>
            </a:r>
          </a:p>
          <a:p>
            <a:r>
              <a:rPr lang="en-US" sz="2400" dirty="0"/>
              <a:t>A live chat option is also available online or via text message at 717-216-0905</a:t>
            </a:r>
          </a:p>
          <a:p>
            <a:pPr marL="0" indent="0" fontAlgn="base">
              <a:buNone/>
            </a:pPr>
            <a:r>
              <a:rPr lang="en-US" sz="2400" b="1" u="sng" dirty="0"/>
              <a:t>Warmline of Beaver County </a:t>
            </a:r>
          </a:p>
          <a:p>
            <a:pPr fontAlgn="base"/>
            <a:r>
              <a:rPr lang="en-US" sz="2400" dirty="0"/>
              <a:t>Can be reached at 1-877-775-WARM (9276) </a:t>
            </a:r>
          </a:p>
          <a:p>
            <a:pPr fontAlgn="base"/>
            <a:r>
              <a:rPr lang="en-US" sz="2400" dirty="0"/>
              <a:t>Hours of operation 6pm-9pm  </a:t>
            </a:r>
          </a:p>
          <a:p>
            <a:pPr marL="0" indent="0" fontAlgn="base">
              <a:buNone/>
            </a:pPr>
            <a:r>
              <a:rPr lang="en-US" sz="2400" b="1" u="sng" dirty="0"/>
              <a:t>UPMC Beaver County Crisis</a:t>
            </a:r>
          </a:p>
          <a:p>
            <a:pPr fontAlgn="base"/>
            <a:r>
              <a:rPr lang="en-US" sz="2400" dirty="0"/>
              <a:t>Can be reached toll-free, 24/7 at 1-800-400-6180</a:t>
            </a:r>
          </a:p>
          <a:p>
            <a:pPr fontAlgn="base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837269" y="5354650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01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360714"/>
            <a:ext cx="9000066" cy="526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Many other resources also remain available to Pennsylvanians in need of support, including:</a:t>
            </a:r>
          </a:p>
          <a:p>
            <a:pPr lvl="1"/>
            <a:r>
              <a:rPr lang="en-US" sz="2400" dirty="0"/>
              <a:t>National Suicide Prevention Lifeline: 1-800-273-TALK (8255)</a:t>
            </a:r>
          </a:p>
          <a:p>
            <a:pPr lvl="1"/>
            <a:r>
              <a:rPr lang="en-US" sz="2400" dirty="0"/>
              <a:t>Línea Nacional de Prevención del Suicidio: 1-888-628-9454</a:t>
            </a:r>
          </a:p>
          <a:p>
            <a:pPr lvl="1"/>
            <a:r>
              <a:rPr lang="en-US" sz="2400" dirty="0"/>
              <a:t>Crisis Text Line: Text “PA” to 741-741</a:t>
            </a:r>
          </a:p>
          <a:p>
            <a:pPr lvl="1"/>
            <a:r>
              <a:rPr lang="en-US" sz="2400" dirty="0"/>
              <a:t>Safe2Say: 1-844-723-2729 or </a:t>
            </a:r>
            <a:r>
              <a:rPr lang="en-US" sz="2400" u="sng" dirty="0">
                <a:hlinkClick r:id="rId3"/>
              </a:rPr>
              <a:t>www.safe2saypa.org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Veteran Crisis Line: 1-800-273-TALK (8255) (Press 1)</a:t>
            </a:r>
          </a:p>
          <a:p>
            <a:pPr lvl="1"/>
            <a:r>
              <a:rPr lang="en-US" sz="2400" dirty="0"/>
              <a:t>Disaster Distress Helpline: 1-800-985-5990</a:t>
            </a:r>
          </a:p>
          <a:p>
            <a:pPr lvl="1"/>
            <a:r>
              <a:rPr lang="en-US" sz="2400" dirty="0"/>
              <a:t>Get Help Now Hotline (for substance use disorders): </a:t>
            </a:r>
          </a:p>
          <a:p>
            <a:pPr marL="457200" lvl="1" indent="0">
              <a:buNone/>
            </a:pPr>
            <a:r>
              <a:rPr lang="en-US" sz="2400" dirty="0"/>
              <a:t>1-800-662-4357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8887749" y="5292175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Today’s Agenda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3" y="1684075"/>
            <a:ext cx="9825203" cy="4886542"/>
          </a:xfrm>
        </p:spPr>
        <p:txBody>
          <a:bodyPr>
            <a:normAutofit/>
          </a:bodyPr>
          <a:lstStyle/>
          <a:p>
            <a:r>
              <a:rPr lang="en-US" sz="2800" dirty="0"/>
              <a:t>Minutes   </a:t>
            </a:r>
            <a:endParaRPr lang="en-US" sz="2800" dirty="0" smtClean="0"/>
          </a:p>
          <a:p>
            <a:r>
              <a:rPr lang="en-US" sz="2800" dirty="0" smtClean="0"/>
              <a:t>Partner Updates</a:t>
            </a:r>
          </a:p>
          <a:p>
            <a:r>
              <a:rPr lang="en-US" sz="2800" dirty="0"/>
              <a:t>September- Suicide Awareness and Prevention Month </a:t>
            </a:r>
            <a:endParaRPr lang="en-US" sz="2600" dirty="0"/>
          </a:p>
          <a:p>
            <a:r>
              <a:rPr lang="en-US" sz="2800" dirty="0" smtClean="0"/>
              <a:t>Marketing Committee &amp; Community Outreach and Education Team Update </a:t>
            </a:r>
            <a:endParaRPr lang="en-US" sz="2800" dirty="0"/>
          </a:p>
          <a:p>
            <a:r>
              <a:rPr lang="en-US" sz="2800" dirty="0" smtClean="0"/>
              <a:t>Trainings</a:t>
            </a:r>
          </a:p>
          <a:p>
            <a:r>
              <a:rPr lang="en-US" sz="2800" dirty="0"/>
              <a:t>Zero Suicide Annual Survey </a:t>
            </a:r>
          </a:p>
          <a:p>
            <a:r>
              <a:rPr lang="en-US" sz="2800" dirty="0" smtClean="0"/>
              <a:t>Next </a:t>
            </a:r>
            <a:r>
              <a:rPr lang="en-US" sz="2800" dirty="0"/>
              <a:t>Meeting</a:t>
            </a:r>
          </a:p>
          <a:p>
            <a:r>
              <a:rPr lang="en-US" sz="2800" dirty="0"/>
              <a:t>Resources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942061" y="305949"/>
            <a:ext cx="1833428" cy="27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C6B8"/>
                </a:solidFill>
              </a:rPr>
              <a:t>COVID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26C6B8"/>
                </a:solidFill>
              </a:rPr>
              <a:t>Resources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63" y="1930400"/>
            <a:ext cx="9196009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hlinkClick r:id="rId3"/>
              </a:rPr>
              <a:t>https://www.cdc.gov/coronavirus/2019-ncov/daily-life-coping/managing-stress-anxiety.html</a:t>
            </a:r>
            <a:r>
              <a:rPr lang="en-US" sz="32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4"/>
              </a:rPr>
              <a:t>https://mhanational.org/covid19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5"/>
              </a:rPr>
              <a:t>https://psychhub.com/covid-19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000">
            <a:off x="9650726" y="5230507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8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473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/>
              <a:t>E-mail us</a:t>
            </a:r>
            <a:r>
              <a:rPr lang="en-US" sz="3200" dirty="0"/>
              <a:t>:</a:t>
            </a:r>
          </a:p>
          <a:p>
            <a:r>
              <a:rPr lang="en-US" sz="2400" dirty="0"/>
              <a:t>Elisia Majors </a:t>
            </a:r>
          </a:p>
          <a:p>
            <a:r>
              <a:rPr lang="en-US" sz="2400" dirty="0">
                <a:hlinkClick r:id="rId3"/>
              </a:rPr>
              <a:t>emajors@bcbh.org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Stephanie Santoro</a:t>
            </a:r>
          </a:p>
          <a:p>
            <a:r>
              <a:rPr lang="en-US" sz="2400" dirty="0">
                <a:hlinkClick r:id="rId4"/>
              </a:rPr>
              <a:t>ssantoro@ahci.org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Bonnie Palmieri </a:t>
            </a:r>
          </a:p>
          <a:p>
            <a:r>
              <a:rPr lang="en-US" sz="2400" dirty="0">
                <a:hlinkClick r:id="rId5"/>
              </a:rPr>
              <a:t>bpalmieri@ahci.org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 descr="Raise a Green Dog!: Little things you can do to help the ...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27" y="738152"/>
            <a:ext cx="3177830" cy="5161957"/>
          </a:xfrm>
          <a:prstGeom prst="rect">
            <a:avLst/>
          </a:prstGeom>
          <a:effectLst>
            <a:softEdge rad="317500"/>
          </a:effectLst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0">
            <a:off x="6425149" y="3469824"/>
            <a:ext cx="1046317" cy="1572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8057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5" y="130655"/>
            <a:ext cx="5198426" cy="6727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85" y="1820426"/>
            <a:ext cx="8596668" cy="253116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</a:t>
            </a:r>
            <a:b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Well!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102" name="Picture 6" descr="May - Mental Health Awareness Month — Village Center for Holistic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6" y="2735492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32</a:t>
            </a:fld>
            <a:endParaRPr lang="en-US" dirty="0"/>
          </a:p>
        </p:txBody>
      </p:sp>
      <p:pic>
        <p:nvPicPr>
          <p:cNvPr id="9218" name="Picture 2" descr="Vandenberg observes Suicide Prevention Awareness Mont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0876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1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548" y="610462"/>
            <a:ext cx="2246889" cy="3377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93" y="5767018"/>
            <a:ext cx="7779170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266" y="5863896"/>
            <a:ext cx="1103472" cy="542591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89547" y="4079885"/>
            <a:ext cx="2246889" cy="1277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07.23.2021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PowerPoint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u="sng" kern="1200" dirty="0">
                <a:solidFill>
                  <a:srgbClr val="7030A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http://www.bc-systemofcare.org/zero-suicide/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use this PowerPoint as the minutes from last meeting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118" y="610462"/>
            <a:ext cx="4386262" cy="4746696"/>
          </a:xfrm>
          <a:prstGeom prst="rect">
            <a:avLst/>
          </a:prstGeom>
          <a:ln w="57150">
            <a:solidFill>
              <a:srgbClr val="26BCC2"/>
            </a:solidFill>
          </a:ln>
        </p:spPr>
      </p:pic>
    </p:spTree>
    <p:extLst>
      <p:ext uri="{BB962C8B-B14F-4D97-AF65-F5344CB8AC3E}">
        <p14:creationId xmlns:p14="http://schemas.microsoft.com/office/powerpoint/2010/main" val="495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PARTNER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35914"/>
            <a:ext cx="9016371" cy="7784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400" dirty="0" smtClean="0"/>
              <a:t>American Foundation for Suicide Prevention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1712"/>
            <a:ext cx="8782430" cy="4907499"/>
          </a:xfrm>
        </p:spPr>
        <p:txBody>
          <a:bodyPr>
            <a:noAutofit/>
          </a:bodyPr>
          <a:lstStyle/>
          <a:p>
            <a:r>
              <a:rPr lang="en-US" sz="2400" dirty="0"/>
              <a:t>Out of the Darkness Walks in Pittsburgh and Lawrence County (</a:t>
            </a:r>
            <a:r>
              <a:rPr lang="en-US" sz="2400" u="sng" dirty="0">
                <a:hlinkClick r:id="rId2"/>
              </a:rPr>
              <a:t>https://afsp.org/pittsburgh</a:t>
            </a:r>
            <a:r>
              <a:rPr lang="en-US" sz="2400" dirty="0"/>
              <a:t> and </a:t>
            </a:r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smtClean="0">
                <a:hlinkClick r:id="rId3"/>
              </a:rPr>
              <a:t>afsp.org/newcastle</a:t>
            </a: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  <a:p>
            <a:r>
              <a:rPr lang="en-US" sz="2400" dirty="0"/>
              <a:t>All of our events can be found on our calendar:  </a:t>
            </a:r>
            <a:r>
              <a:rPr lang="en-US" sz="2400" u="sng" dirty="0">
                <a:hlinkClick r:id="rId4"/>
              </a:rPr>
              <a:t>https://</a:t>
            </a:r>
            <a:r>
              <a:rPr lang="en-US" sz="2400" u="sng" dirty="0" smtClean="0">
                <a:hlinkClick r:id="rId4"/>
              </a:rPr>
              <a:t>docs.google.com/document/d/105yD80-y2H_0JwvLDWJBxcIP17yYSo_AIJnByXTOirY/edit?usp=sharing</a:t>
            </a:r>
            <a:endParaRPr lang="en-US" sz="24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0000">
            <a:off x="10041058" y="4383066"/>
            <a:ext cx="1364424" cy="20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846306"/>
            <a:ext cx="4184035" cy="51950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Beaver County Zero Suicide Initiative will be participating in Lawrence County’s Out of the Darkness Walk on October 2</a:t>
            </a:r>
            <a:r>
              <a:rPr lang="en-US" baseline="30000" dirty="0" smtClean="0"/>
              <a:t>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705" y="423199"/>
            <a:ext cx="4429125" cy="58007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3" y="2359273"/>
            <a:ext cx="4029075" cy="283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10453104" y="4521120"/>
            <a:ext cx="1303908" cy="19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 Prevention Guide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1792" y="1460196"/>
            <a:ext cx="3727032" cy="48463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8" y="1460196"/>
            <a:ext cx="4184034" cy="388077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Make sure the check out the 2021 Suicide Prevention Guide </a:t>
            </a:r>
          </a:p>
          <a:p>
            <a:r>
              <a:rPr lang="en-US" dirty="0" smtClean="0"/>
              <a:t>Includes: 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Tips of effective messaging </a:t>
            </a:r>
          </a:p>
          <a:p>
            <a:pPr lvl="1"/>
            <a:r>
              <a:rPr lang="en-US" dirty="0" smtClean="0"/>
              <a:t>Resources for wellness, self care, BIPOC, etc..</a:t>
            </a:r>
          </a:p>
          <a:p>
            <a:pPr lvl="1"/>
            <a:r>
              <a:rPr lang="en-US" dirty="0" smtClean="0"/>
              <a:t>Crisis resources </a:t>
            </a:r>
          </a:p>
          <a:p>
            <a:pPr lvl="1"/>
            <a:r>
              <a:rPr lang="en-US" dirty="0" smtClean="0"/>
              <a:t>Social media messaging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10090023" y="4462775"/>
            <a:ext cx="1309522" cy="1968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9968" y="5518142"/>
            <a:ext cx="418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Available for download:</a:t>
            </a:r>
          </a:p>
          <a:p>
            <a:r>
              <a:rPr lang="en-US" sz="1600" b="1" dirty="0" smtClean="0">
                <a:hlinkClick r:id="rId4"/>
              </a:rPr>
              <a:t>www.bc-systemofcare.org/zero-suicide/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981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 County Recovery Walk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160589"/>
            <a:ext cx="8100522" cy="3880773"/>
          </a:xfrm>
        </p:spPr>
        <p:txBody>
          <a:bodyPr/>
          <a:lstStyle/>
          <a:p>
            <a:r>
              <a:rPr lang="en-US" dirty="0" smtClean="0"/>
              <a:t>Date: September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Time: 9am-2pm </a:t>
            </a:r>
          </a:p>
          <a:p>
            <a:r>
              <a:rPr lang="en-US" dirty="0" smtClean="0"/>
              <a:t>Location: Brady’s Run Walking Trail </a:t>
            </a:r>
          </a:p>
          <a:p>
            <a:r>
              <a:rPr lang="en-US" dirty="0" smtClean="0"/>
              <a:t>Keep an eye out for more information!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76" y="1930400"/>
            <a:ext cx="3245726" cy="216381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288" y="4621498"/>
            <a:ext cx="6962332" cy="1373827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10270228" y="4187793"/>
            <a:ext cx="1394163" cy="20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6B5B2"/>
      </a:accent1>
      <a:accent2>
        <a:srgbClr val="2D9584"/>
      </a:accent2>
      <a:accent3>
        <a:srgbClr val="7030A0"/>
      </a:accent3>
      <a:accent4>
        <a:srgbClr val="A82CD4"/>
      </a:accent4>
      <a:accent5>
        <a:srgbClr val="DBA7E7"/>
      </a:accent5>
      <a:accent6>
        <a:srgbClr val="40A6A6"/>
      </a:accent6>
      <a:hlink>
        <a:srgbClr val="67097D"/>
      </a:hlink>
      <a:folHlink>
        <a:srgbClr val="6709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6675</TotalTime>
  <Words>994</Words>
  <Application>Microsoft Office PowerPoint</Application>
  <PresentationFormat>Widescreen</PresentationFormat>
  <Paragraphs>197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Century Gothic</vt:lpstr>
      <vt:lpstr>Comic Sans MS</vt:lpstr>
      <vt:lpstr>Helvetica Neue</vt:lpstr>
      <vt:lpstr>Times New Roman</vt:lpstr>
      <vt:lpstr>Trebuchet MS</vt:lpstr>
      <vt:lpstr>Vijaya</vt:lpstr>
      <vt:lpstr>Wingdings</vt:lpstr>
      <vt:lpstr>Wingdings 3</vt:lpstr>
      <vt:lpstr>Facet</vt:lpstr>
      <vt:lpstr>Zero Suicide Team Leaders </vt:lpstr>
      <vt:lpstr>Welcome!!!!    </vt:lpstr>
      <vt:lpstr>Today’s Agenda </vt:lpstr>
      <vt:lpstr>PowerPoint Presentation</vt:lpstr>
      <vt:lpstr>PARTNER UPDATES</vt:lpstr>
      <vt:lpstr>American Foundation for Suicide Prevention </vt:lpstr>
      <vt:lpstr>PowerPoint Presentation</vt:lpstr>
      <vt:lpstr>Suicide Prevention Guide </vt:lpstr>
      <vt:lpstr>Beaver County Recovery Walk </vt:lpstr>
      <vt:lpstr>“ArtAbility 2021” Art Exhibit (Share the news!)</vt:lpstr>
      <vt:lpstr>PowerPoint Presentation</vt:lpstr>
      <vt:lpstr>PowerPoint Presentation</vt:lpstr>
      <vt:lpstr>Other Updates </vt:lpstr>
      <vt:lpstr>September- Suicide Awareness and Prevention Month </vt:lpstr>
      <vt:lpstr>Beaver County Zero Suicide  Third Annual Event  </vt:lpstr>
      <vt:lpstr>Tentative Town Hall Agenda</vt:lpstr>
      <vt:lpstr>Virtual Vendor Video </vt:lpstr>
      <vt:lpstr>Marketing/Community Outreach and Education Team </vt:lpstr>
      <vt:lpstr> Marketing/Community Outreach and Education Team </vt:lpstr>
      <vt:lpstr>Upcoming Trainings  </vt:lpstr>
      <vt:lpstr>Zero Suicide Survey Results  </vt:lpstr>
      <vt:lpstr>Next meeting </vt:lpstr>
      <vt:lpstr>Check out the website:   http://www.bc-systemofcare.org/   Send updates to: SOCwebmaster@ahci.org  SOC YouTube channel:  https://www.youtube.com/watch?v=GY4rLQJRAcM&amp;list=PL6lF8gWeCfKyHgu4A5RKl1SX7kH2BJrC-&amp;index=2    </vt:lpstr>
      <vt:lpstr>PowerPoint Presentation</vt:lpstr>
      <vt:lpstr>PowerPoint Presentation</vt:lpstr>
      <vt:lpstr>PowerPoint Presentation</vt:lpstr>
      <vt:lpstr>PowerPoint Presentation</vt:lpstr>
      <vt:lpstr>Resources </vt:lpstr>
      <vt:lpstr>PA Resources </vt:lpstr>
      <vt:lpstr>COVID Resources  </vt:lpstr>
      <vt:lpstr>What can we do to help?</vt:lpstr>
      <vt:lpstr>Thank you!!  Stay Well!      </vt:lpstr>
    </vt:vector>
  </TitlesOfParts>
  <Company>Beaver County Behavioral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Suicide Team Leaders</dc:title>
  <dc:creator>Majors, Elisia</dc:creator>
  <cp:lastModifiedBy>Palmieri, Bonnie</cp:lastModifiedBy>
  <cp:revision>420</cp:revision>
  <dcterms:created xsi:type="dcterms:W3CDTF">2020-05-08T17:48:17Z</dcterms:created>
  <dcterms:modified xsi:type="dcterms:W3CDTF">2021-08-26T10:06:50Z</dcterms:modified>
</cp:coreProperties>
</file>