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406" r:id="rId5"/>
    <p:sldId id="416" r:id="rId6"/>
    <p:sldId id="433" r:id="rId7"/>
    <p:sldId id="392" r:id="rId8"/>
    <p:sldId id="425" r:id="rId9"/>
    <p:sldId id="377" r:id="rId10"/>
    <p:sldId id="439" r:id="rId11"/>
    <p:sldId id="438" r:id="rId12"/>
    <p:sldId id="443" r:id="rId13"/>
    <p:sldId id="440" r:id="rId14"/>
    <p:sldId id="441" r:id="rId15"/>
    <p:sldId id="442" r:id="rId16"/>
    <p:sldId id="424" r:id="rId17"/>
    <p:sldId id="365" r:id="rId18"/>
    <p:sldId id="358" r:id="rId19"/>
    <p:sldId id="355" r:id="rId20"/>
    <p:sldId id="374" r:id="rId21"/>
    <p:sldId id="348" r:id="rId22"/>
    <p:sldId id="356" r:id="rId23"/>
    <p:sldId id="259" r:id="rId24"/>
    <p:sldId id="284" r:id="rId25"/>
    <p:sldId id="299" r:id="rId26"/>
    <p:sldId id="359" r:id="rId27"/>
    <p:sldId id="27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11"/>
    <a:srgbClr val="6600CC"/>
    <a:srgbClr val="26BCC2"/>
    <a:srgbClr val="26C6B8"/>
    <a:srgbClr val="20A497"/>
    <a:srgbClr val="B4B4B4"/>
    <a:srgbClr val="26A8C2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86356" autoAdjust="0"/>
  </p:normalViewPr>
  <p:slideViewPr>
    <p:cSldViewPr snapToGrid="0">
      <p:cViewPr varScale="1">
        <p:scale>
          <a:sx n="90" d="100"/>
          <a:sy n="90" d="100"/>
        </p:scale>
        <p:origin x="77" y="1046"/>
      </p:cViewPr>
      <p:guideLst/>
    </p:cSldViewPr>
  </p:slideViewPr>
  <p:outlineViewPr>
    <p:cViewPr>
      <p:scale>
        <a:sx n="33" d="100"/>
        <a:sy n="33" d="100"/>
      </p:scale>
      <p:origin x="0" y="-8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notesViewPr>
    <p:cSldViewPr snapToGrid="0">
      <p:cViewPr varScale="1">
        <p:scale>
          <a:sx n="44" d="100"/>
          <a:sy n="44" d="100"/>
        </p:scale>
        <p:origin x="206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68FAD-13A1-4000-B759-42F78FD28A4D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19D5E-EEFE-42EE-B4FE-7F08D0DF0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7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5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594B-09B4-4B0A-9CDA-43C7FEDE7580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9C8-37BC-435D-890E-5B5C40667008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C6A-D427-4C13-8B1F-23445ED1B30D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0546-B5ED-47D9-BFE4-7FCA8EB5A9BD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E5FC-7DCA-4E97-B4CC-21248B95C46E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3CFE-DCE2-4BAA-B366-1AED4851D40A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F81-1C43-4AFD-8AC0-96A6CF5D9EE1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9A8-A1DC-4399-829C-6DD5B6B45F17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3B3-00E5-40A9-8FFA-C570DC2EB017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F201-4531-49F6-99EE-076516E188F4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3CA9-AB5F-4C19-96A4-0B99AD173626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010-16D1-4DEB-8C59-042AA371AC0F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6B7-2765-485A-BCA7-57493B2CC617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59F1-E4E0-4D12-94EB-D2F7004FF9CE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69C7-45A3-4CBE-859F-211AFB49C956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EC4D-49B4-44C3-BE58-6309517880B1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E118-DF0E-48E8-87B8-6A90E5683084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spc.us4.list-manage.com/track/click?u=9f9e5e45767bed3051624b7a7&amp;id=156d7c6b3f&amp;e=ac65effa9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bc-systemofcare.org/anxiety-stress-management-support-grou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ventsuicidepa.org/trainings/all-trainings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beaconhealthoptions.com/providers/beacon/important-tools/webinars/archiv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DKZZQif0q0YIqfBgkEGc4Q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bc-systemofcare.org/train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Y4rLQJRAcM&amp;list=PL6lF8gWeCfKyHgu4A5RKl1SX7kH2BJrC-&amp;index=2" TargetMode="External"/><Relationship Id="rId5" Type="http://schemas.openxmlformats.org/officeDocument/2006/relationships/hyperlink" Target="mailto:SOCwebmaster@ahci.org" TargetMode="External"/><Relationship Id="rId4" Type="http://schemas.openxmlformats.org/officeDocument/2006/relationships/hyperlink" Target="http://www.bc-systemofcare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agriculture.pa.gov/Food_Security/Pages/Resources.aspx" TargetMode="External"/><Relationship Id="rId7" Type="http://schemas.openxmlformats.org/officeDocument/2006/relationships/hyperlink" Target="https://www.pa.gov/guides/responding-to-covid-1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ma.maps.arcgis.com/apps/webappviewer/index.html?id=1a4c139769d646839e1549bcb6a668f1" TargetMode="External"/><Relationship Id="rId5" Type="http://schemas.openxmlformats.org/officeDocument/2006/relationships/hyperlink" Target="https://www.pa.gov/guides/unemployment-benefits/" TargetMode="External"/><Relationship Id="rId4" Type="http://schemas.openxmlformats.org/officeDocument/2006/relationships/hyperlink" Target="https://www.pa.gov/guides/mental-health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://u7061146.ct.sendgrid.net/ls/click?upn%3DTeZUXWpUv-2B6TCY38pVLo9gZAlSZj0NxzkXWlczIEGU-2BP-2FADF2fGSkhrvA8DSMBnFvxJk_KZT7OjZ-2B8mnM8VxXGWXmJPmyQdDzyzm5ZSkyxCmJLLHNSMUvwtSCoj98c0NbdMzNaMxm141-2BXEyGB4bFGTFPSbTmw9jBxrWRlioM1BPEg0QCwIGJKXIFGf0XQW7YHaQnWFsyVfellA6JzHr14zzoa-2B5MaiPrv4GLyqG8mPJtR13Sy8CQjI5aazTF2Uc157e7koLYduJEPw4ftCbWXjE6OuwADXyAAz9QC2NiEgR30iKZ1mRFLFjR2CC8Qg5Lsajhhy5zPeCBdel19dvdQBJqJaqNSiWSEKnRfxPYwfTSJf5U5O8N3-2BFEmzEcdt-2FF7-2BAf4AJhN-2B-2BsEQ1Zx9-2B98NCOBQ-3D-3D&amp;data=02|01|jhaubert@pa.gov|42989b1ea70149ab35d508d7f77a3642|418e284101284dd59b6c47fc5a9a1bde|0|0|637249977215133854&amp;sdata=gMNVI7C9yp0gvvqZ89xcSQPoiB86qDJBoEPfX3B%2BHKY%3D&amp;reserve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managing-stress-anxiet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sychhub.com/covid-19" TargetMode="External"/><Relationship Id="rId4" Type="http://schemas.openxmlformats.org/officeDocument/2006/relationships/hyperlink" Target="https://mhanational.org/covid1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majors@bcbh.or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mailto:bpalmieri@ahci.org" TargetMode="External"/><Relationship Id="rId4" Type="http://schemas.openxmlformats.org/officeDocument/2006/relationships/hyperlink" Target="mailto:SSantoro@ahci.or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-systemofcare.org/zero-suici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cott@crscares.org" TargetMode="External"/><Relationship Id="rId2" Type="http://schemas.openxmlformats.org/officeDocument/2006/relationships/hyperlink" Target="mailto:emajors@bcbh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25" y="1424744"/>
            <a:ext cx="8667711" cy="1646302"/>
          </a:xfrm>
        </p:spPr>
        <p:txBody>
          <a:bodyPr/>
          <a:lstStyle/>
          <a:p>
            <a:r>
              <a:rPr lang="en-US" dirty="0"/>
              <a:t>Zero Suicide Team Leaders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675" y="4090022"/>
            <a:ext cx="2616530" cy="1096899"/>
          </a:xfrm>
        </p:spPr>
        <p:txBody>
          <a:bodyPr>
            <a:normAutofit/>
          </a:bodyPr>
          <a:lstStyle/>
          <a:p>
            <a:r>
              <a:rPr lang="en-US" sz="2400" dirty="0"/>
              <a:t>Beaver County </a:t>
            </a:r>
          </a:p>
          <a:p>
            <a:r>
              <a:rPr lang="en-US" sz="2400" dirty="0" smtClean="0"/>
              <a:t>10/22/2021</a:t>
            </a:r>
            <a:endParaRPr lang="en-US" sz="2400" dirty="0"/>
          </a:p>
        </p:txBody>
      </p:sp>
      <p:pic>
        <p:nvPicPr>
          <p:cNvPr id="5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0" y="2804160"/>
            <a:ext cx="3320953" cy="4297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673" y="2358736"/>
            <a:ext cx="4603173" cy="231717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dirty="0" smtClean="0"/>
              <a:t>To register: </a:t>
            </a:r>
            <a:br>
              <a:rPr lang="en-US" sz="2800" dirty="0" smtClean="0"/>
            </a:br>
            <a:r>
              <a:rPr lang="en-US" sz="2800" dirty="0" smtClean="0"/>
              <a:t>https</a:t>
            </a:r>
            <a:r>
              <a:rPr lang="en-US" sz="2800" dirty="0"/>
              <a:t>://us02web.zoom.us/meeting/register/tZIkde6qpjosHdQftTSujrvam1z59rf716CQ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506" y="207818"/>
            <a:ext cx="4136314" cy="6400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609600"/>
            <a:ext cx="8803485" cy="1320800"/>
          </a:xfrm>
        </p:spPr>
        <p:txBody>
          <a:bodyPr/>
          <a:lstStyle/>
          <a:p>
            <a:r>
              <a:rPr lang="en-US" b="1" dirty="0" smtClean="0"/>
              <a:t>GLS Youth Suicide Prevention </a:t>
            </a:r>
            <a:br>
              <a:rPr lang="en-US" b="1" dirty="0" smtClean="0"/>
            </a:br>
            <a:r>
              <a:rPr lang="en-US" b="1" dirty="0" smtClean="0"/>
              <a:t>Grant Team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47" y="2159925"/>
            <a:ext cx="3014136" cy="38814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03366" y="2508552"/>
            <a:ext cx="5253193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To view more detailed information and to register, please click the flyer or visit, </a:t>
            </a:r>
            <a:r>
              <a:rPr lang="en-US" dirty="0">
                <a:solidFill>
                  <a:srgbClr val="007C8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https://www.preventsuicidepa.org/webinars/</a:t>
            </a:r>
            <a:r>
              <a:rPr lang="en-US" dirty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Please feel free to share this with anyone who may be interested.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609600"/>
            <a:ext cx="8803485" cy="1320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Anxiety and Stress Management Support Group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03367" y="2451920"/>
            <a:ext cx="4087296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girls ages 14-18.</a:t>
            </a:r>
            <a:endParaRPr lang="en-US" dirty="0">
              <a:solidFill>
                <a:srgbClr val="75757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75757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 more detailed information and to register, please click the flyer or </a:t>
            </a:r>
            <a: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en-US" dirty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C8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solidFill>
                  <a:srgbClr val="007C8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://www.bc-systemofcare.org/anxiety-stress-management-support-group</a:t>
            </a:r>
            <a:r>
              <a:rPr lang="en-US" dirty="0" smtClean="0">
                <a:solidFill>
                  <a:srgbClr val="007C8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7C8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dirty="0">
                <a:solidFill>
                  <a:srgbClr val="75757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 free to share this with anyone who may be interested. </a:t>
            </a:r>
            <a:endParaRPr lang="en-US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1" y="1447801"/>
            <a:ext cx="3498260" cy="4593562"/>
          </a:xfrm>
        </p:spPr>
      </p:pic>
    </p:spTree>
    <p:extLst>
      <p:ext uri="{BB962C8B-B14F-4D97-AF65-F5344CB8AC3E}">
        <p14:creationId xmlns:p14="http://schemas.microsoft.com/office/powerpoint/2010/main" val="30270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 Website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0232" y="1503228"/>
            <a:ext cx="3124200" cy="42248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Look!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New Heading</a:t>
            </a:r>
          </a:p>
          <a:p>
            <a:pPr lvl="1"/>
            <a:r>
              <a:rPr lang="en-US" sz="2000" dirty="0" smtClean="0"/>
              <a:t>What is the SOC?</a:t>
            </a:r>
          </a:p>
          <a:p>
            <a:pPr lvl="1"/>
            <a:r>
              <a:rPr lang="en-US" sz="2000" dirty="0" smtClean="0"/>
              <a:t>Site Navigation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Youth Ambassador Program</a:t>
            </a:r>
          </a:p>
          <a:p>
            <a:endParaRPr lang="en-US" sz="2000" dirty="0"/>
          </a:p>
          <a:p>
            <a:r>
              <a:rPr lang="en-US" sz="2000" dirty="0" smtClean="0"/>
              <a:t>Sharing a Shortcut!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8" y="1503228"/>
            <a:ext cx="6515383" cy="42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10254"/>
            <a:ext cx="5998986" cy="4291013"/>
          </a:xfrm>
          <a:ln w="38100">
            <a:solidFill>
              <a:srgbClr val="6600CC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16" y="1610253"/>
            <a:ext cx="4574572" cy="3664479"/>
          </a:xfrm>
          <a:prstGeom prst="rect">
            <a:avLst/>
          </a:prstGeom>
          <a:ln w="38100">
            <a:solidFill>
              <a:srgbClr val="6600CC"/>
            </a:solidFill>
          </a:ln>
        </p:spPr>
      </p:pic>
      <p:cxnSp>
        <p:nvCxnSpPr>
          <p:cNvPr id="42" name="Straight Arrow Connector 41"/>
          <p:cNvCxnSpPr/>
          <p:nvPr/>
        </p:nvCxnSpPr>
        <p:spPr>
          <a:xfrm flipV="1">
            <a:off x="7526650" y="3261360"/>
            <a:ext cx="194315" cy="967738"/>
          </a:xfrm>
          <a:prstGeom prst="straightConnector1">
            <a:avLst/>
          </a:prstGeom>
          <a:ln>
            <a:headEnd w="lg" len="lg"/>
            <a:tailEnd type="stealth" w="lg" len="lg"/>
          </a:ln>
          <a:effectLst>
            <a:glow rad="266700">
              <a:schemeClr val="accent4">
                <a:satMod val="175000"/>
                <a:alpha val="19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About “them Stillers” . . 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21" y="1576773"/>
            <a:ext cx="3378007" cy="47419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5668" y="2176972"/>
            <a:ext cx="4023360" cy="3416320"/>
          </a:xfrm>
          <a:prstGeom prst="rect">
            <a:avLst/>
          </a:prstGeom>
          <a:solidFill>
            <a:srgbClr val="FCF711"/>
          </a:solidFill>
        </p:spPr>
        <p:txBody>
          <a:bodyPr wrap="square" lIns="182880" rIns="274320" rtlCol="0" anchor="ctr" anchorCtr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Tomorrow, 10/23/2021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Free Groceries &amp; Supplies!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At </a:t>
            </a:r>
            <a:r>
              <a:rPr lang="en-US" sz="2000" dirty="0" smtClean="0"/>
              <a:t>CCBC </a:t>
            </a:r>
            <a:r>
              <a:rPr lang="en-US" sz="2000" dirty="0"/>
              <a:t>from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10:00am – 1:30pm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until supplies run out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3" y="627031"/>
            <a:ext cx="8596668" cy="1170562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Trainings Available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276" y="860026"/>
            <a:ext cx="2170364" cy="1639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70" y="1428438"/>
            <a:ext cx="1989132" cy="3196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5318" y="5929433"/>
            <a:ext cx="4351742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hlinkClick r:id="rId4"/>
            </a:endParaRPr>
          </a:p>
          <a:p>
            <a:pPr algn="ctr"/>
            <a:r>
              <a:rPr lang="en-US" sz="2000" dirty="0" smtClean="0">
                <a:hlinkClick r:id="rId4"/>
              </a:rPr>
              <a:t>www.bc-systemofcare.org/training/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013" y="2798206"/>
            <a:ext cx="2246889" cy="337781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797593"/>
            <a:ext cx="8596667" cy="42437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QPR (Question, Persuade, and Refer)</a:t>
            </a:r>
          </a:p>
          <a:p>
            <a:pPr lvl="1"/>
            <a:r>
              <a:rPr lang="en-US" dirty="0" smtClean="0"/>
              <a:t>Virtual or In-person </a:t>
            </a:r>
          </a:p>
          <a:p>
            <a:r>
              <a:rPr lang="en-US" dirty="0" smtClean="0"/>
              <a:t>Youth QPR </a:t>
            </a:r>
            <a:r>
              <a:rPr lang="en-US" dirty="0"/>
              <a:t>(Question, Persuade, and Refer)</a:t>
            </a:r>
          </a:p>
          <a:p>
            <a:pPr lvl="1"/>
            <a:r>
              <a:rPr lang="en-US" dirty="0" smtClean="0"/>
              <a:t>Virtual or In-person </a:t>
            </a:r>
          </a:p>
          <a:p>
            <a:r>
              <a:rPr lang="en-US" dirty="0" smtClean="0"/>
              <a:t>Mental Health First Aid </a:t>
            </a:r>
          </a:p>
          <a:p>
            <a:r>
              <a:rPr lang="en-US" dirty="0" smtClean="0"/>
              <a:t>Youth Mental Health First Aid</a:t>
            </a:r>
          </a:p>
          <a:p>
            <a:pPr marL="0" indent="0">
              <a:buNone/>
            </a:pPr>
            <a:r>
              <a:rPr lang="en-US" dirty="0" smtClean="0"/>
              <a:t>Archived trainings: </a:t>
            </a:r>
          </a:p>
          <a:p>
            <a:r>
              <a:rPr lang="en-US" dirty="0" smtClean="0"/>
              <a:t> BC SOC </a:t>
            </a:r>
            <a:r>
              <a:rPr lang="en-US" dirty="0" err="1" smtClean="0"/>
              <a:t>Youtube</a:t>
            </a:r>
            <a:r>
              <a:rPr lang="en-US" dirty="0" smtClean="0"/>
              <a:t>:</a:t>
            </a:r>
          </a:p>
          <a:p>
            <a:pPr marL="685800"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www.youtube.com/channel/UCDKZZQif0q0YIqfBgkEGc4Q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Beacon: </a:t>
            </a:r>
          </a:p>
          <a:p>
            <a:pPr lvl="1"/>
            <a:r>
              <a:rPr lang="en-US" dirty="0">
                <a:hlinkClick r:id="rId7"/>
              </a:rPr>
              <a:t>https://www.beaconhealthoptions.com/providers/beacon/important-tools/webinars/archive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Prevent Suicide PA: </a:t>
            </a:r>
          </a:p>
          <a:p>
            <a:pPr lvl="1"/>
            <a:r>
              <a:rPr lang="en-US" dirty="0">
                <a:hlinkClick r:id="rId8"/>
              </a:rPr>
              <a:t>https://www.preventsuicidepa.org/trainings/all-trainings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7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/>
          </a:bodyPr>
          <a:lstStyle/>
          <a:p>
            <a:r>
              <a:rPr lang="en-US" sz="4000" b="1" dirty="0"/>
              <a:t>Next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3967"/>
            <a:ext cx="8596668" cy="42473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Date: Let’s discuss </a:t>
            </a:r>
          </a:p>
          <a:p>
            <a:r>
              <a:rPr lang="en-US" sz="3600" b="1" dirty="0" smtClean="0"/>
              <a:t>Zoom </a:t>
            </a:r>
            <a:r>
              <a:rPr lang="en-US" sz="3600" b="1" dirty="0"/>
              <a:t>link will be 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Diary School Office - Free vector graphic on Pixabay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6" y="3221866"/>
            <a:ext cx="4618182" cy="31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6539597" y="3699717"/>
            <a:ext cx="695082" cy="10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onicles of the ShoeSquirrel: January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671415"/>
            <a:ext cx="3502979" cy="3931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08" y="1201946"/>
            <a:ext cx="5457514" cy="520454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Check out the website: 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http://www.bc-systemofcare.org/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Send updates to: </a:t>
            </a:r>
            <a:r>
              <a:rPr lang="en-US" sz="2800" b="1" dirty="0">
                <a:solidFill>
                  <a:schemeClr val="tx1"/>
                </a:solidFill>
                <a:hlinkClick r:id="rId5"/>
              </a:rPr>
              <a:t>SOCwebmaster@ahci.org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>SOC YouTube channel: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>
                <a:hlinkClick r:id="rId6"/>
              </a:rPr>
              <a:t>https://www.youtube.com/watch?v=GY4rLQJRAcM&amp;list=PL6lF8gWeCfKyHgu4A5RKl1SX7kH2BJrC-&amp;index=2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10590109" y="5432228"/>
            <a:ext cx="810380" cy="1218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9" y="409805"/>
            <a:ext cx="940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9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735" y="150026"/>
            <a:ext cx="5396268" cy="6466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0" name="Picture 2" descr="5 steps to self-care for parents in the New Year - WH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lf-Care Resources – COVID-19 Resource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37560"/>
            <a:ext cx="31013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Welcome!!!!  </a:t>
            </a:r>
            <a:r>
              <a:rPr lang="en-US" sz="5400" dirty="0">
                <a:sym typeface="Wingdings" panose="05000000000000000000" pitchFamily="2" charset="2"/>
              </a:rPr>
              <a:t>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Today’s meeting </a:t>
            </a:r>
          </a:p>
          <a:p>
            <a:pPr lvl="2"/>
            <a:r>
              <a:rPr lang="en-US" sz="3800" dirty="0"/>
              <a:t>A reminder of how this works</a:t>
            </a:r>
          </a:p>
          <a:p>
            <a:r>
              <a:rPr lang="en-US" sz="4400" dirty="0"/>
              <a:t>Sign-in</a:t>
            </a:r>
          </a:p>
          <a:p>
            <a:pPr lvl="2"/>
            <a:r>
              <a:rPr lang="en-US" sz="3800" dirty="0"/>
              <a:t>Type your name and organization into the chat box </a:t>
            </a:r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343373" y="1740164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882" y="872134"/>
            <a:ext cx="928743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Resources </a:t>
            </a:r>
          </a:p>
        </p:txBody>
      </p:sp>
      <p:pic>
        <p:nvPicPr>
          <p:cNvPr id="1026" name="Picture 2" descr="How to Share WordPress Post Drafts Using Temporary Links | Elegant Themes 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91" y="2838440"/>
            <a:ext cx="59917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5406" y="3086655"/>
            <a:ext cx="2510118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Please share the following resources with anyone who can benefit </a:t>
            </a:r>
          </a:p>
        </p:txBody>
      </p:sp>
    </p:spTree>
    <p:extLst>
      <p:ext uri="{BB962C8B-B14F-4D97-AF65-F5344CB8AC3E}">
        <p14:creationId xmlns:p14="http://schemas.microsoft.com/office/powerpoint/2010/main" val="306250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63" y="293070"/>
            <a:ext cx="4787695" cy="6309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3691" y="1101786"/>
            <a:ext cx="4159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Persevere PA Crisis Counseling Program (CCP) provides SAMHSA approved crisis counseling tele-health services, through the Center for Community Resources (CCR), and can be provided to people who need support related to the impacts of COVID-19. CCR provides the 24/7 Support and Referral Line that delivers the crisis counseling services.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575008" y="361576"/>
            <a:ext cx="8751872" cy="578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Food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https://www.agriculture.pa.gov/Food_Security/Pages/Resources.aspx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Mental Health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https://www.pa.gov/guides/mental-health/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Unemployment Benefits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https://www.pa.gov/guides/unemployment-benefits/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Testing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https://pema.maps.arcgis.com/apps/webappviewer/index.html?id=1a4c139769d646839e1549bcb6a668f1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Guidance and Resources 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https://www.pa.gov/guides/responding-to-covid-19/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SzPts val="1920"/>
              <a:buNone/>
            </a:pPr>
            <a:r>
              <a:rPr lang="en-US" sz="2400" b="1" dirty="0" smtClean="0"/>
              <a:t>Help for Homeowners / Landlords / Renters</a:t>
            </a:r>
            <a:endParaRPr lang="en-US" sz="2400" b="1" dirty="0"/>
          </a:p>
          <a:p>
            <a:pPr lvl="0"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</a:rPr>
              <a:t>https://www.consumerfinance.gov/coronavirus/mortgage-and-housing-assistance/renter-protections/find-help-with-rent-and-utilities/?utm_source=vanity&amp;utm_medium=outreach&amp;utm_campaign=renthelp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  <p:sp>
        <p:nvSpPr>
          <p:cNvPr id="246" name="Google Shape;246;p33"/>
          <p:cNvSpPr txBox="1"/>
          <p:nvPr/>
        </p:nvSpPr>
        <p:spPr>
          <a:xfrm>
            <a:off x="6884290" y="1500588"/>
            <a:ext cx="3690852" cy="1754326"/>
          </a:xfrm>
          <a:prstGeom prst="rect">
            <a:avLst/>
          </a:prstGeom>
          <a:solidFill>
            <a:schemeClr val="bg1"/>
          </a:solidFill>
          <a:ln w="41275" cmpd="sng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COVID Resources </a:t>
            </a:r>
            <a:endParaRPr sz="5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47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640"/>
            <a:ext cx="9655386" cy="5364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The Mental Health Support Line </a:t>
            </a:r>
          </a:p>
          <a:p>
            <a:r>
              <a:rPr lang="en-US" sz="2400" dirty="0"/>
              <a:t>Developed on April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r>
              <a:rPr lang="en-US" sz="2400" dirty="0"/>
              <a:t>Can be reached toll-free, 24/7 at 1-855-284-2494 from anywhere in PA.</a:t>
            </a:r>
          </a:p>
          <a:p>
            <a:pPr marL="0" indent="0">
              <a:buNone/>
            </a:pPr>
            <a:r>
              <a:rPr lang="en-US" sz="2400" b="1" u="sng" dirty="0"/>
              <a:t>Crisis Text Line </a:t>
            </a:r>
          </a:p>
          <a:p>
            <a:r>
              <a:rPr lang="en-US" sz="2400" dirty="0"/>
              <a:t>Text PA to 741-741 </a:t>
            </a:r>
          </a:p>
          <a:p>
            <a:pPr marL="0" indent="0">
              <a:buNone/>
            </a:pPr>
            <a:r>
              <a:rPr lang="en-US" sz="2400" b="1" u="sng" dirty="0"/>
              <a:t>PA Get Help Now Helpline </a:t>
            </a:r>
          </a:p>
          <a:p>
            <a:r>
              <a:rPr lang="en-US" sz="2400" dirty="0"/>
              <a:t>Can be reached toll-free at 1-800-662-HELP (4357).</a:t>
            </a:r>
          </a:p>
          <a:p>
            <a:r>
              <a:rPr lang="en-US" sz="2400" dirty="0"/>
              <a:t>A live chat option is also available online or via text message at 717-216-0905</a:t>
            </a:r>
          </a:p>
          <a:p>
            <a:pPr marL="0" indent="0" fontAlgn="base">
              <a:buNone/>
            </a:pPr>
            <a:r>
              <a:rPr lang="en-US" sz="2400" b="1" u="sng" dirty="0"/>
              <a:t>Warmline of Beaver County </a:t>
            </a:r>
          </a:p>
          <a:p>
            <a:pPr fontAlgn="base"/>
            <a:r>
              <a:rPr lang="en-US" sz="2400" dirty="0"/>
              <a:t>Can be reached at 1-877-775-WARM (9276) </a:t>
            </a:r>
          </a:p>
          <a:p>
            <a:pPr fontAlgn="base"/>
            <a:r>
              <a:rPr lang="en-US" sz="2400" dirty="0"/>
              <a:t>Hours of operation 6pm-9pm  </a:t>
            </a:r>
          </a:p>
          <a:p>
            <a:pPr marL="0" indent="0" fontAlgn="base">
              <a:buNone/>
            </a:pPr>
            <a:r>
              <a:rPr lang="en-US" sz="2400" b="1" u="sng" dirty="0"/>
              <a:t>UPMC Beaver County Crisis</a:t>
            </a:r>
          </a:p>
          <a:p>
            <a:pPr fontAlgn="base"/>
            <a:r>
              <a:rPr lang="en-US" sz="2400" dirty="0"/>
              <a:t>Can be reached toll-free, 24/7 at 1-800-400-6180</a:t>
            </a:r>
          </a:p>
          <a:p>
            <a:pPr fontAlgn="base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837269" y="5354650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0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360714"/>
            <a:ext cx="9000066" cy="526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Many other resources also remain available to Pennsylvanians in need of support, including:</a:t>
            </a:r>
          </a:p>
          <a:p>
            <a:pPr lvl="1"/>
            <a:r>
              <a:rPr lang="en-US" sz="2400" dirty="0"/>
              <a:t>National Suicide Prevention Lifeline: 1-800-273-TALK (8255)</a:t>
            </a:r>
          </a:p>
          <a:p>
            <a:pPr lvl="1"/>
            <a:r>
              <a:rPr lang="en-US" sz="2400" dirty="0"/>
              <a:t>Línea Nacional de Prevención del Suicidio: 1-888-628-9454</a:t>
            </a:r>
          </a:p>
          <a:p>
            <a:pPr lvl="1"/>
            <a:r>
              <a:rPr lang="en-US" sz="2400" dirty="0"/>
              <a:t>Crisis Text Line: Text “PA” to 741-741</a:t>
            </a:r>
          </a:p>
          <a:p>
            <a:pPr lvl="1"/>
            <a:r>
              <a:rPr lang="en-US" sz="2400" dirty="0"/>
              <a:t>Safe2Say: 1-844-723-2729 or </a:t>
            </a:r>
            <a:r>
              <a:rPr lang="en-US" sz="2400" u="sng" dirty="0">
                <a:hlinkClick r:id="rId3"/>
              </a:rPr>
              <a:t>www.safe2saypa.org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Veteran Crisis Line: 1-800-273-TALK (8255) (Press 1)</a:t>
            </a:r>
          </a:p>
          <a:p>
            <a:pPr lvl="1"/>
            <a:r>
              <a:rPr lang="en-US" sz="2400" dirty="0"/>
              <a:t>Disaster Distress Helpline: 1-800-985-5990</a:t>
            </a:r>
          </a:p>
          <a:p>
            <a:pPr lvl="1"/>
            <a:r>
              <a:rPr lang="en-US" sz="2400" dirty="0"/>
              <a:t>Get Help Now Hotline (for substance use disorders): </a:t>
            </a:r>
          </a:p>
          <a:p>
            <a:pPr marL="457200" lvl="1" indent="0">
              <a:buNone/>
            </a:pPr>
            <a:r>
              <a:rPr lang="en-US" sz="2400" dirty="0"/>
              <a:t>1-800-662-4357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8887749" y="5292175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2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C6B8"/>
                </a:solidFill>
              </a:rPr>
              <a:t>COVID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26C6B8"/>
                </a:solidFill>
              </a:rPr>
              <a:t>Resources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63" y="1930400"/>
            <a:ext cx="9196009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hlinkClick r:id="rId3"/>
              </a:rPr>
              <a:t>https://www.cdc.gov/coronavirus/2019-ncov/daily-life-coping/managing-stress-anxiety.html</a:t>
            </a:r>
            <a:r>
              <a:rPr lang="en-US" sz="32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4"/>
              </a:rPr>
              <a:t>https://mhanational.org/covid19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5"/>
              </a:rPr>
              <a:t>https://psychhub.com/covid-19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000">
            <a:off x="9650726" y="5230507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8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473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/>
              <a:t>E-mail us</a:t>
            </a:r>
            <a:r>
              <a:rPr lang="en-US" sz="3200" dirty="0"/>
              <a:t>:</a:t>
            </a:r>
          </a:p>
          <a:p>
            <a:r>
              <a:rPr lang="en-US" sz="2400" dirty="0"/>
              <a:t>Elisia Majors </a:t>
            </a:r>
          </a:p>
          <a:p>
            <a:r>
              <a:rPr lang="en-US" sz="2400" dirty="0">
                <a:hlinkClick r:id="rId3"/>
              </a:rPr>
              <a:t>emajors@bcbh.org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Stephanie Santoro</a:t>
            </a:r>
          </a:p>
          <a:p>
            <a:r>
              <a:rPr lang="en-US" sz="2400" dirty="0">
                <a:hlinkClick r:id="rId4"/>
              </a:rPr>
              <a:t>ssantoro@ahci.org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Bonnie Palmieri </a:t>
            </a:r>
          </a:p>
          <a:p>
            <a:r>
              <a:rPr lang="en-US" sz="2400" dirty="0">
                <a:hlinkClick r:id="rId5"/>
              </a:rPr>
              <a:t>bpalmieri@ahci.org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 descr="Raise a Green Dog!: Little things you can do to help the ...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27" y="738152"/>
            <a:ext cx="3177830" cy="5161957"/>
          </a:xfrm>
          <a:prstGeom prst="rect">
            <a:avLst/>
          </a:prstGeom>
          <a:effectLst>
            <a:softEdge rad="317500"/>
          </a:effectLst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0">
            <a:off x="6425149" y="3469824"/>
            <a:ext cx="1046317" cy="1572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8057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5" y="130655"/>
            <a:ext cx="5198426" cy="6727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85" y="1820426"/>
            <a:ext cx="8596668" cy="253116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</a:t>
            </a:r>
            <a:b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Well!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102" name="Picture 6" descr="May - Mental Health Awareness Month — Village Center for Holistic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6" y="2735492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27</a:t>
            </a:fld>
            <a:endParaRPr lang="en-US" dirty="0"/>
          </a:p>
        </p:txBody>
      </p:sp>
      <p:pic>
        <p:nvPicPr>
          <p:cNvPr id="9218" name="Picture 2" descr="Vandenberg observes Suicide Prevention Awareness Mont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0876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1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Today’s Agenda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3" y="1684075"/>
            <a:ext cx="9825203" cy="4886542"/>
          </a:xfrm>
        </p:spPr>
        <p:txBody>
          <a:bodyPr>
            <a:normAutofit/>
          </a:bodyPr>
          <a:lstStyle/>
          <a:p>
            <a:r>
              <a:rPr lang="en-US" sz="2800" dirty="0"/>
              <a:t>Minutes   </a:t>
            </a:r>
            <a:endParaRPr lang="en-US" sz="2800" dirty="0" smtClean="0"/>
          </a:p>
          <a:p>
            <a:r>
              <a:rPr lang="en-US" sz="2800" dirty="0" smtClean="0"/>
              <a:t>Partner Updates</a:t>
            </a:r>
          </a:p>
          <a:p>
            <a:r>
              <a:rPr lang="en-US" sz="2800" dirty="0"/>
              <a:t>September- Suicide Awareness and Prevention Month </a:t>
            </a:r>
            <a:endParaRPr lang="en-US" sz="2600" dirty="0"/>
          </a:p>
          <a:p>
            <a:r>
              <a:rPr lang="en-US" sz="2800" dirty="0" smtClean="0"/>
              <a:t>Marketing Committee &amp; Community Outreach and Education Team Update </a:t>
            </a:r>
            <a:endParaRPr lang="en-US" sz="2800" dirty="0"/>
          </a:p>
          <a:p>
            <a:r>
              <a:rPr lang="en-US" sz="2800" dirty="0" smtClean="0"/>
              <a:t>Trainings </a:t>
            </a:r>
            <a:endParaRPr lang="en-US" sz="2800" dirty="0"/>
          </a:p>
          <a:p>
            <a:r>
              <a:rPr lang="en-US" sz="2800" dirty="0" smtClean="0"/>
              <a:t>Next </a:t>
            </a:r>
            <a:r>
              <a:rPr lang="en-US" sz="2800" dirty="0"/>
              <a:t>Meeting</a:t>
            </a:r>
          </a:p>
          <a:p>
            <a:r>
              <a:rPr lang="en-US" sz="2800" dirty="0"/>
              <a:t>Resources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942061" y="305949"/>
            <a:ext cx="1833428" cy="27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218" y="611557"/>
            <a:ext cx="2246889" cy="3377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93" y="5767018"/>
            <a:ext cx="7779170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266" y="5863896"/>
            <a:ext cx="1103472" cy="542591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67217" y="4169230"/>
            <a:ext cx="2246889" cy="1277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08.27.2021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PowerPoint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u="sng" kern="1200" dirty="0">
                <a:solidFill>
                  <a:srgbClr val="7030A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http://www.bc-systemofcare.org/zero-suicide/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use this PowerPoint as the minutes from last meeting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493" y="611557"/>
            <a:ext cx="6442747" cy="4833210"/>
          </a:xfrm>
          <a:prstGeom prst="rect">
            <a:avLst/>
          </a:prstGeom>
          <a:noFill/>
          <a:ln w="57150">
            <a:solidFill>
              <a:srgbClr val="26BCC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45" y="858180"/>
            <a:ext cx="6235356" cy="43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PARTNER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Association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3945"/>
            <a:ext cx="8596668" cy="460741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Our annual Christmas party will be held Wed. Dec. 8</a:t>
            </a:r>
            <a:r>
              <a:rPr lang="en-US" baseline="30000" dirty="0"/>
              <a:t>th</a:t>
            </a:r>
            <a:r>
              <a:rPr lang="en-US" dirty="0"/>
              <a:t>.  </a:t>
            </a:r>
          </a:p>
          <a:p>
            <a:pPr lvl="1"/>
            <a:r>
              <a:rPr lang="en-US" dirty="0" smtClean="0"/>
              <a:t>Flyer include in today’s </a:t>
            </a:r>
            <a:r>
              <a:rPr lang="en-US" dirty="0" err="1" smtClean="0"/>
              <a:t>hanouts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REGISTRATION </a:t>
            </a:r>
            <a:r>
              <a:rPr lang="en-US" dirty="0"/>
              <a:t>IS REQUIRED due to limits on capacity/attendance due to </a:t>
            </a:r>
            <a:r>
              <a:rPr lang="en-US" dirty="0" err="1"/>
              <a:t>Covid</a:t>
            </a:r>
            <a:r>
              <a:rPr lang="en-US" dirty="0"/>
              <a:t>. 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will be limited bus service.  </a:t>
            </a:r>
            <a:endParaRPr lang="en-US" dirty="0" smtClean="0"/>
          </a:p>
          <a:p>
            <a:pPr lvl="1"/>
            <a:r>
              <a:rPr lang="en-US" dirty="0" smtClean="0"/>
              <a:t>Please </a:t>
            </a:r>
            <a:r>
              <a:rPr lang="en-US" dirty="0"/>
              <a:t>call 724-775-4165 to register.  </a:t>
            </a:r>
            <a:r>
              <a:rPr lang="en-US" b="1" dirty="0"/>
              <a:t>People will get to choose a gift to receive at the party when they register before Nov. 15</a:t>
            </a:r>
            <a:r>
              <a:rPr lang="en-US" b="1" baseline="30000" dirty="0"/>
              <a:t>th</a:t>
            </a:r>
            <a:r>
              <a:rPr lang="en-US" b="1" dirty="0"/>
              <a:t>. 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Our Nov. Drop-in Center Calendar </a:t>
            </a:r>
            <a:r>
              <a:rPr lang="en-US" dirty="0" smtClean="0"/>
              <a:t>also included in today’s meeting handouts. 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couple of  highlights include: the BC Humane Society is coming to visit and we are having an Understanding Drug and Alcohol Addiction talk by Keystone Wellness. </a:t>
            </a:r>
          </a:p>
          <a:p>
            <a:pPr lvl="0"/>
            <a:r>
              <a:rPr lang="en-US" dirty="0"/>
              <a:t>We are not having our large annual Thanksgiving Dinner this year.  However, we will have turkey and fixings in for our drop in center members the 3 days prior to the holiday.</a:t>
            </a:r>
          </a:p>
          <a:p>
            <a:pPr lvl="0"/>
            <a:r>
              <a:rPr lang="en-US" dirty="0"/>
              <a:t>Community Connect stats:  Having just started in August we had 16 rides and served 8 people.  In September we grew to provide 48 rides; this included 10 new people and 4 repeat from August. 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Other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470" y="1720807"/>
            <a:ext cx="2207139" cy="2227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1" y="4025986"/>
            <a:ext cx="2273643" cy="2200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202" y="1655097"/>
            <a:ext cx="3725682" cy="474177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1422" y="261970"/>
            <a:ext cx="8250189" cy="1209473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Marketing/Community </a:t>
            </a:r>
            <a:r>
              <a:rPr lang="en-US" b="1" dirty="0"/>
              <a:t>Outreach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/>
              <a:t>Education Team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318" y="1875662"/>
            <a:ext cx="35472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POSTERS 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AND 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COASTERS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CAMPAIGN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0190" y="4746162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Check out the video!!</a:t>
            </a:r>
            <a:endParaRPr lang="en-US" sz="2400" dirty="0"/>
          </a:p>
        </p:txBody>
      </p:sp>
      <p:pic>
        <p:nvPicPr>
          <p:cNvPr id="1026" name="Picture 2" descr="Cartoon Eyes Look - Free image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50" y="5207827"/>
            <a:ext cx="171005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64" y="385331"/>
            <a:ext cx="7627350" cy="1255816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Marketing/Community </a:t>
            </a:r>
            <a:r>
              <a:rPr lang="en-US" b="1" dirty="0"/>
              <a:t>Outreach and Education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33006"/>
            <a:ext cx="9326881" cy="4824548"/>
          </a:xfrm>
        </p:spPr>
        <p:txBody>
          <a:bodyPr>
            <a:noAutofit/>
          </a:bodyPr>
          <a:lstStyle/>
          <a:p>
            <a:r>
              <a:rPr lang="en-US" sz="2600" dirty="0" smtClean="0"/>
              <a:t>Partnered </a:t>
            </a:r>
            <a:r>
              <a:rPr lang="en-US" sz="2600" dirty="0"/>
              <a:t>with the Beaver County D&amp;A Coalition to develop “Posters and Coasters” </a:t>
            </a:r>
            <a:r>
              <a:rPr lang="en-US" sz="2600" dirty="0" smtClean="0"/>
              <a:t>Campaign</a:t>
            </a:r>
          </a:p>
          <a:p>
            <a:pPr lvl="1"/>
            <a:r>
              <a:rPr lang="en-US" sz="2600" dirty="0" smtClean="0"/>
              <a:t>Goal: </a:t>
            </a:r>
            <a:endParaRPr lang="en-US" sz="2600" dirty="0"/>
          </a:p>
          <a:p>
            <a:pPr lvl="2"/>
            <a:r>
              <a:rPr lang="en-US" sz="2000" dirty="0" smtClean="0"/>
              <a:t>Educate the community and provide resource materials to </a:t>
            </a:r>
            <a:r>
              <a:rPr lang="en-US" sz="2000" dirty="0"/>
              <a:t>people who are not connected to our system of care </a:t>
            </a:r>
          </a:p>
          <a:p>
            <a:pPr lvl="2"/>
            <a:r>
              <a:rPr lang="en-US" sz="2000" dirty="0" smtClean="0"/>
              <a:t>Distribute posters and coasters to the identified target areas</a:t>
            </a:r>
          </a:p>
          <a:p>
            <a:pPr lvl="2"/>
            <a:r>
              <a:rPr lang="en-US" sz="2000" dirty="0" smtClean="0"/>
              <a:t>Area’s posters and coasters were delivered to: </a:t>
            </a:r>
          </a:p>
          <a:p>
            <a:pPr lvl="3"/>
            <a:r>
              <a:rPr lang="en-US" sz="2000" dirty="0" smtClean="0"/>
              <a:t>Bars, restaurants, barber shops, hair salons, churches, feed stores, convenience stores, parks, police departments, etc.. </a:t>
            </a:r>
          </a:p>
          <a:p>
            <a:pPr lvl="3"/>
            <a:r>
              <a:rPr lang="en-US" sz="2000" dirty="0" smtClean="0"/>
              <a:t>Interested in obtaining some?  </a:t>
            </a:r>
          </a:p>
          <a:p>
            <a:pPr lvl="4"/>
            <a:r>
              <a:rPr lang="en-US" sz="2000" dirty="0" smtClean="0"/>
              <a:t>Contact: Elisia Majors </a:t>
            </a:r>
            <a:r>
              <a:rPr lang="en-US" sz="2000" dirty="0" smtClean="0">
                <a:hlinkClick r:id="rId2"/>
              </a:rPr>
              <a:t>emajors@bcbh.org</a:t>
            </a:r>
            <a:r>
              <a:rPr lang="en-US" sz="2000" dirty="0" smtClean="0"/>
              <a:t> or Marcy Scott </a:t>
            </a:r>
            <a:r>
              <a:rPr lang="en-US" sz="2000" dirty="0">
                <a:hlinkClick r:id="rId3"/>
              </a:rPr>
              <a:t>mscott@crscares.org</a:t>
            </a:r>
            <a:endParaRPr lang="en-US" sz="20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9844115" y="4045676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6B5B2"/>
      </a:accent1>
      <a:accent2>
        <a:srgbClr val="2D9584"/>
      </a:accent2>
      <a:accent3>
        <a:srgbClr val="7030A0"/>
      </a:accent3>
      <a:accent4>
        <a:srgbClr val="A82CD4"/>
      </a:accent4>
      <a:accent5>
        <a:srgbClr val="DBA7E7"/>
      </a:accent5>
      <a:accent6>
        <a:srgbClr val="40A6A6"/>
      </a:accent6>
      <a:hlink>
        <a:srgbClr val="67097D"/>
      </a:hlink>
      <a:folHlink>
        <a:srgbClr val="6709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7156</TotalTime>
  <Words>685</Words>
  <Application>Microsoft Office PowerPoint</Application>
  <PresentationFormat>Widescreen</PresentationFormat>
  <Paragraphs>191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Helvetica</vt:lpstr>
      <vt:lpstr>Times New Roman</vt:lpstr>
      <vt:lpstr>Trebuchet MS</vt:lpstr>
      <vt:lpstr>Vijaya</vt:lpstr>
      <vt:lpstr>Wingdings</vt:lpstr>
      <vt:lpstr>Wingdings 3</vt:lpstr>
      <vt:lpstr>Facet</vt:lpstr>
      <vt:lpstr>Zero Suicide Team Leaders </vt:lpstr>
      <vt:lpstr>Welcome!!!!    </vt:lpstr>
      <vt:lpstr>Today’s Agenda </vt:lpstr>
      <vt:lpstr>PowerPoint Presentation</vt:lpstr>
      <vt:lpstr>PARTNER UPDATES</vt:lpstr>
      <vt:lpstr>Mental Health Association </vt:lpstr>
      <vt:lpstr>Other Updates </vt:lpstr>
      <vt:lpstr>Marketing/Community Outreach  and Education Team </vt:lpstr>
      <vt:lpstr>Marketing/Community Outreach and Education Team </vt:lpstr>
      <vt:lpstr>To register:  https://us02web.zoom.us/meeting/register/tZIkde6qpjosHdQftTSujrvam1z59rf716CQ</vt:lpstr>
      <vt:lpstr>GLS Youth Suicide Prevention  Grant Team </vt:lpstr>
      <vt:lpstr>Anxiety and Stress Management Support Group</vt:lpstr>
      <vt:lpstr>SOC Website News!</vt:lpstr>
      <vt:lpstr>PowerPoint Presentation</vt:lpstr>
      <vt:lpstr>About “them Stillers” . . .</vt:lpstr>
      <vt:lpstr>Trainings Available </vt:lpstr>
      <vt:lpstr>Next meeting </vt:lpstr>
      <vt:lpstr>Check out the website:   http://www.bc-systemofcare.org/   Send updates to: SOCwebmaster@ahci.org  SOC YouTube channel:  https://www.youtube.com/watch?v=GY4rLQJRAcM&amp;list=PL6lF8gWeCfKyHgu4A5RKl1SX7kH2BJrC-&amp;index=2    </vt:lpstr>
      <vt:lpstr>PowerPoint Presentation</vt:lpstr>
      <vt:lpstr>PowerPoint Presentation</vt:lpstr>
      <vt:lpstr>PowerPoint Presentation</vt:lpstr>
      <vt:lpstr>PowerPoint Presentation</vt:lpstr>
      <vt:lpstr>Resources </vt:lpstr>
      <vt:lpstr>PA Resources </vt:lpstr>
      <vt:lpstr>COVID Resources  </vt:lpstr>
      <vt:lpstr>What can we do to help?</vt:lpstr>
      <vt:lpstr>Thank you!!  Stay Well!      </vt:lpstr>
    </vt:vector>
  </TitlesOfParts>
  <Company>Beaver County Behavioral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Suicide Team Leaders</dc:title>
  <dc:creator>Majors, Elisia</dc:creator>
  <cp:lastModifiedBy>guest_user</cp:lastModifiedBy>
  <cp:revision>465</cp:revision>
  <dcterms:created xsi:type="dcterms:W3CDTF">2020-05-08T17:48:17Z</dcterms:created>
  <dcterms:modified xsi:type="dcterms:W3CDTF">2021-10-22T20:13:32Z</dcterms:modified>
</cp:coreProperties>
</file>