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6" r:id="rId2"/>
    <p:sldId id="257" r:id="rId3"/>
    <p:sldId id="258" r:id="rId4"/>
    <p:sldId id="406" r:id="rId5"/>
    <p:sldId id="376" r:id="rId6"/>
    <p:sldId id="416" r:id="rId7"/>
    <p:sldId id="415" r:id="rId8"/>
    <p:sldId id="420" r:id="rId9"/>
    <p:sldId id="414" r:id="rId10"/>
    <p:sldId id="418" r:id="rId11"/>
    <p:sldId id="419" r:id="rId12"/>
    <p:sldId id="392" r:id="rId13"/>
    <p:sldId id="408" r:id="rId14"/>
    <p:sldId id="377" r:id="rId15"/>
    <p:sldId id="412" r:id="rId16"/>
    <p:sldId id="403" r:id="rId17"/>
    <p:sldId id="358" r:id="rId18"/>
    <p:sldId id="365" r:id="rId19"/>
    <p:sldId id="355" r:id="rId20"/>
    <p:sldId id="374" r:id="rId21"/>
    <p:sldId id="348" r:id="rId22"/>
    <p:sldId id="356" r:id="rId23"/>
    <p:sldId id="259" r:id="rId24"/>
    <p:sldId id="284" r:id="rId25"/>
    <p:sldId id="299" r:id="rId26"/>
    <p:sldId id="359" r:id="rId27"/>
    <p:sldId id="27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497"/>
    <a:srgbClr val="B4B4B4"/>
    <a:srgbClr val="6600CC"/>
    <a:srgbClr val="26BCC2"/>
    <a:srgbClr val="26A8C2"/>
    <a:srgbClr val="EAEAEA"/>
    <a:srgbClr val="F8F8F8"/>
    <a:srgbClr val="26C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86387" autoAdjust="0"/>
  </p:normalViewPr>
  <p:slideViewPr>
    <p:cSldViewPr snapToGrid="0">
      <p:cViewPr varScale="1">
        <p:scale>
          <a:sx n="88" d="100"/>
          <a:sy n="88" d="100"/>
        </p:scale>
        <p:origin x="264" y="62"/>
      </p:cViewPr>
      <p:guideLst/>
    </p:cSldViewPr>
  </p:slideViewPr>
  <p:outlineViewPr>
    <p:cViewPr>
      <p:scale>
        <a:sx n="33" d="100"/>
        <a:sy n="33" d="100"/>
      </p:scale>
      <p:origin x="0" y="-8564"/>
    </p:cViewPr>
  </p:outlineViewPr>
  <p:notesTextViewPr>
    <p:cViewPr>
      <p:scale>
        <a:sx n="1" d="1"/>
        <a:sy n="1" d="1"/>
      </p:scale>
      <p:origin x="0" y="0"/>
    </p:cViewPr>
  </p:notesTextViewPr>
  <p:sorterViewPr>
    <p:cViewPr>
      <p:scale>
        <a:sx n="100" d="100"/>
        <a:sy n="100" d="100"/>
      </p:scale>
      <p:origin x="0" y="-4048"/>
    </p:cViewPr>
  </p:sorterViewPr>
  <p:notesViewPr>
    <p:cSldViewPr snapToGrid="0">
      <p:cViewPr varScale="1">
        <p:scale>
          <a:sx n="44" d="100"/>
          <a:sy n="44" d="100"/>
        </p:scale>
        <p:origin x="206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168FAD-13A1-4000-B759-42F78FD28A4D}" type="datetimeFigureOut">
              <a:rPr lang="en-US" smtClean="0"/>
              <a:t>7/22/2021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D19D5E-EEFE-42EE-B4FE-7F08D0DF0ADE}" type="slidenum">
              <a:rPr lang="en-US" smtClean="0"/>
              <a:t>‹#›</a:t>
            </a:fld>
            <a:endParaRPr lang="en-US" dirty="0"/>
          </a:p>
        </p:txBody>
      </p:sp>
    </p:spTree>
    <p:extLst>
      <p:ext uri="{BB962C8B-B14F-4D97-AF65-F5344CB8AC3E}">
        <p14:creationId xmlns:p14="http://schemas.microsoft.com/office/powerpoint/2010/main" val="39270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a:t>
            </a:fld>
            <a:endParaRPr lang="en-US" dirty="0"/>
          </a:p>
        </p:txBody>
      </p:sp>
    </p:spTree>
    <p:extLst>
      <p:ext uri="{BB962C8B-B14F-4D97-AF65-F5344CB8AC3E}">
        <p14:creationId xmlns:p14="http://schemas.microsoft.com/office/powerpoint/2010/main" val="27770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23</a:t>
            </a:fld>
            <a:endParaRPr lang="en-US" dirty="0"/>
          </a:p>
        </p:txBody>
      </p:sp>
    </p:spTree>
    <p:extLst>
      <p:ext uri="{BB962C8B-B14F-4D97-AF65-F5344CB8AC3E}">
        <p14:creationId xmlns:p14="http://schemas.microsoft.com/office/powerpoint/2010/main" val="21765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24</a:t>
            </a:fld>
            <a:endParaRPr lang="en-US" dirty="0"/>
          </a:p>
        </p:txBody>
      </p:sp>
    </p:spTree>
    <p:extLst>
      <p:ext uri="{BB962C8B-B14F-4D97-AF65-F5344CB8AC3E}">
        <p14:creationId xmlns:p14="http://schemas.microsoft.com/office/powerpoint/2010/main" val="212422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25</a:t>
            </a:fld>
            <a:endParaRPr lang="en-US" dirty="0"/>
          </a:p>
        </p:txBody>
      </p:sp>
    </p:spTree>
    <p:extLst>
      <p:ext uri="{BB962C8B-B14F-4D97-AF65-F5344CB8AC3E}">
        <p14:creationId xmlns:p14="http://schemas.microsoft.com/office/powerpoint/2010/main" val="175707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26</a:t>
            </a:fld>
            <a:endParaRPr lang="en-US" dirty="0"/>
          </a:p>
        </p:txBody>
      </p:sp>
    </p:spTree>
    <p:extLst>
      <p:ext uri="{BB962C8B-B14F-4D97-AF65-F5344CB8AC3E}">
        <p14:creationId xmlns:p14="http://schemas.microsoft.com/office/powerpoint/2010/main" val="68609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27</a:t>
            </a:fld>
            <a:endParaRPr lang="en-US" dirty="0"/>
          </a:p>
        </p:txBody>
      </p:sp>
    </p:spTree>
    <p:extLst>
      <p:ext uri="{BB962C8B-B14F-4D97-AF65-F5344CB8AC3E}">
        <p14:creationId xmlns:p14="http://schemas.microsoft.com/office/powerpoint/2010/main" val="29943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a:t>
            </a:fld>
            <a:endParaRPr lang="en-US" dirty="0"/>
          </a:p>
        </p:txBody>
      </p:sp>
    </p:spTree>
    <p:extLst>
      <p:ext uri="{BB962C8B-B14F-4D97-AF65-F5344CB8AC3E}">
        <p14:creationId xmlns:p14="http://schemas.microsoft.com/office/powerpoint/2010/main" val="125936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a:t>
            </a:fld>
            <a:endParaRPr lang="en-US" dirty="0"/>
          </a:p>
        </p:txBody>
      </p:sp>
    </p:spTree>
    <p:extLst>
      <p:ext uri="{BB962C8B-B14F-4D97-AF65-F5344CB8AC3E}">
        <p14:creationId xmlns:p14="http://schemas.microsoft.com/office/powerpoint/2010/main" val="6519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4</a:t>
            </a:fld>
            <a:endParaRPr lang="en-US" dirty="0"/>
          </a:p>
        </p:txBody>
      </p:sp>
    </p:spTree>
    <p:extLst>
      <p:ext uri="{BB962C8B-B14F-4D97-AF65-F5344CB8AC3E}">
        <p14:creationId xmlns:p14="http://schemas.microsoft.com/office/powerpoint/2010/main" val="97080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5</a:t>
            </a:fld>
            <a:endParaRPr lang="en-US" dirty="0"/>
          </a:p>
        </p:txBody>
      </p:sp>
    </p:spTree>
    <p:extLst>
      <p:ext uri="{BB962C8B-B14F-4D97-AF65-F5344CB8AC3E}">
        <p14:creationId xmlns:p14="http://schemas.microsoft.com/office/powerpoint/2010/main" val="498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6</a:t>
            </a:fld>
            <a:endParaRPr lang="en-US" dirty="0"/>
          </a:p>
        </p:txBody>
      </p:sp>
    </p:spTree>
    <p:extLst>
      <p:ext uri="{BB962C8B-B14F-4D97-AF65-F5344CB8AC3E}">
        <p14:creationId xmlns:p14="http://schemas.microsoft.com/office/powerpoint/2010/main" val="108370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12</a:t>
            </a:fld>
            <a:endParaRPr lang="en-US" dirty="0"/>
          </a:p>
        </p:txBody>
      </p:sp>
    </p:spTree>
    <p:extLst>
      <p:ext uri="{BB962C8B-B14F-4D97-AF65-F5344CB8AC3E}">
        <p14:creationId xmlns:p14="http://schemas.microsoft.com/office/powerpoint/2010/main" val="307755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17</a:t>
            </a:fld>
            <a:endParaRPr lang="en-US" dirty="0"/>
          </a:p>
        </p:txBody>
      </p:sp>
    </p:spTree>
    <p:extLst>
      <p:ext uri="{BB962C8B-B14F-4D97-AF65-F5344CB8AC3E}">
        <p14:creationId xmlns:p14="http://schemas.microsoft.com/office/powerpoint/2010/main" val="167392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5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A594B-09B4-4B0A-9CDA-43C7FEDE7580}"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115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1B9C8-37BC-435D-890E-5B5C40667008}"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603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A7C6A-D427-4C13-8B1F-23445ED1B30D}"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936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A0546-B5ED-47D9-BFE4-7FCA8EB5A9BD}"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6978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9E5FC-7DCA-4E97-B4CC-21248B95C46E}"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1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3CFE-DCE2-4BAA-B366-1AED4851D40A}"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8265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4EF81-1C43-4AFD-8AC0-96A6CF5D9EE1}"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4814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29A8-A1DC-4399-829C-6DD5B6B45F17}"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3810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383B3-00E5-40A9-8FFA-C570DC2EB017}"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4119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3F201-4531-49F6-99EE-076516E188F4}" type="datetime1">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6359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53CA9-AB5F-4C19-96A4-0B99AD173626}" type="datetime1">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9865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51010-16D1-4DEB-8C59-042AA371AC0F}" type="datetime1">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698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E26B7-2765-485A-BCA7-57493B2CC617}" type="datetime1">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1937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259F1-E4E0-4D12-94EB-D2F7004FF9CE}" type="datetime1">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56875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169C7-45A3-4CBE-859F-211AFB49C956}" type="datetime1">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83503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BEC4D-49B4-44C3-BE58-6309517880B1}" type="datetime1">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20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EE118-DF0E-48E8-87B8-6A90E5683084}" type="datetime1">
              <a:rPr lang="en-US" smtClean="0"/>
              <a:t>7/22/2021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7FE806-1C63-4ECA-B0B7-914BA92DD0D1}" type="slidenum">
              <a:rPr lang="en-US" smtClean="0"/>
              <a:t>‹#›</a:t>
            </a:fld>
            <a:endParaRPr lang="en-US" dirty="0"/>
          </a:p>
        </p:txBody>
      </p:sp>
    </p:spTree>
    <p:extLst>
      <p:ext uri="{BB962C8B-B14F-4D97-AF65-F5344CB8AC3E}">
        <p14:creationId xmlns:p14="http://schemas.microsoft.com/office/powerpoint/2010/main" val="1679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bc-systemofcare.org/"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rtAbility@ahci.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GY4rLQJRAcM&amp;list=PL6lF8gWeCfKyHgu4A5RKl1SX7kH2BJrC-&amp;index=2" TargetMode="External"/><Relationship Id="rId5" Type="http://schemas.openxmlformats.org/officeDocument/2006/relationships/hyperlink" Target="mailto:SOCwebmaster@ahci.org" TargetMode="External"/><Relationship Id="rId4" Type="http://schemas.openxmlformats.org/officeDocument/2006/relationships/hyperlink" Target="http://www.bc-systemofcar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agriculture.pa.gov/Food_Security/Pages/Resources.aspx" TargetMode="External"/><Relationship Id="rId7" Type="http://schemas.openxmlformats.org/officeDocument/2006/relationships/hyperlink" Target="https://www.pa.gov/guides/responding-to-covid-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ema.maps.arcgis.com/apps/webappviewer/index.html?id=1a4c139769d646839e1549bcb6a668f1" TargetMode="External"/><Relationship Id="rId5" Type="http://schemas.openxmlformats.org/officeDocument/2006/relationships/hyperlink" Target="https://www.pa.gov/guides/unemployment-benefits/" TargetMode="External"/><Relationship Id="rId4" Type="http://schemas.openxmlformats.org/officeDocument/2006/relationships/hyperlink" Target="https://www.pa.gov/guides/mental-healt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cc01.safelinks.protection.outlook.com/?url=https://u7061146.ct.sendgrid.net/ls/click?upn%3DTeZUXWpUv-2B6TCY38pVLo9gZAlSZj0NxzkXWlczIEGU-2BP-2FADF2fGSkhrvA8DSMBnFvxJk_KZT7OjZ-2B8mnM8VxXGWXmJPmyQdDzyzm5ZSkyxCmJLLHNSMUvwtSCoj98c0NbdMzNaMxm141-2BXEyGB4bFGTFPSbTmw9jBxrWRlioM1BPEg0QCwIGJKXIFGf0XQW7YHaQnWFsyVfellA6JzHr14zzoa-2B5MaiPrv4GLyqG8mPJtR13Sy8CQjI5aazTF2Uc157e7koLYduJEPw4ftCbWXjE6OuwADXyAAz9QC2NiEgR30iKZ1mRFLFjR2CC8Qg5Lsajhhy5zPeCBdel19dvdQBJqJaqNSiWSEKnRfxPYwfTSJf5U5O8N3-2BFEmzEcdt-2FF7-2BAf4AJhN-2B-2BsEQ1Zx9-2B98NCOBQ-3D-3D&amp;data=02|01|jhaubert@pa.gov|42989b1ea70149ab35d508d7f77a3642|418e284101284dd59b6c47fc5a9a1bde|0|0|637249977215133854&amp;sdata=gMNVI7C9yp0gvvqZ89xcSQPoiB86qDJBoEPfX3B%2BHKY%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daily-life-coping/managing-stress-anxiety.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sychhub.com/covid-19" TargetMode="External"/><Relationship Id="rId4" Type="http://schemas.openxmlformats.org/officeDocument/2006/relationships/hyperlink" Target="https://mhanational.org/covid1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majors@bcbh.org" TargetMode="External"/><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mailto:bpalmieri@ahci.org" TargetMode="External"/><Relationship Id="rId4" Type="http://schemas.openxmlformats.org/officeDocument/2006/relationships/hyperlink" Target="mailto:SSantoro@ahci.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c-systemofcare.org/zero-suici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fsp.org/newcastle" TargetMode="External"/><Relationship Id="rId2" Type="http://schemas.openxmlformats.org/officeDocument/2006/relationships/hyperlink" Target="https://afsp.org/pittsburgh"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ocs.google.com/document/d/105yD80-y2H_0JwvLDWJBxcIP17yYSo_AIJnByXTOirY/edit?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225" y="1424744"/>
            <a:ext cx="8667711" cy="1646302"/>
          </a:xfrm>
        </p:spPr>
        <p:txBody>
          <a:bodyPr/>
          <a:lstStyle/>
          <a:p>
            <a:r>
              <a:rPr lang="en-US" dirty="0"/>
              <a:t>Zero Suicide Team Leaders </a:t>
            </a:r>
          </a:p>
        </p:txBody>
      </p:sp>
      <p:sp>
        <p:nvSpPr>
          <p:cNvPr id="3" name="Subtitle 2"/>
          <p:cNvSpPr>
            <a:spLocks noGrp="1"/>
          </p:cNvSpPr>
          <p:nvPr>
            <p:ph type="subTitle" idx="1"/>
          </p:nvPr>
        </p:nvSpPr>
        <p:spPr>
          <a:xfrm>
            <a:off x="7012675" y="4090022"/>
            <a:ext cx="2616530" cy="1096899"/>
          </a:xfrm>
        </p:spPr>
        <p:txBody>
          <a:bodyPr>
            <a:normAutofit/>
          </a:bodyPr>
          <a:lstStyle/>
          <a:p>
            <a:r>
              <a:rPr lang="en-US" sz="2400" dirty="0"/>
              <a:t>Beaver County </a:t>
            </a:r>
          </a:p>
          <a:p>
            <a:r>
              <a:rPr lang="en-US" sz="2400" dirty="0" smtClean="0"/>
              <a:t>07/23/2021</a:t>
            </a:r>
            <a:endParaRPr lang="en-US" sz="2400" dirty="0"/>
          </a:p>
        </p:txBody>
      </p:sp>
      <p:pic>
        <p:nvPicPr>
          <p:cNvPr id="5"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990" y="2804160"/>
            <a:ext cx="3320953" cy="4297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7FE806-1C63-4ECA-B0B7-914BA92DD0D1}" type="slidenum">
              <a:rPr lang="en-US" smtClean="0"/>
              <a:t>10</a:t>
            </a:fld>
            <a:endParaRPr lang="en-US" dirty="0"/>
          </a:p>
        </p:txBody>
      </p:sp>
      <p:pic>
        <p:nvPicPr>
          <p:cNvPr id="3" name="Picture 2"/>
          <p:cNvPicPr>
            <a:picLocks noChangeAspect="1"/>
          </p:cNvPicPr>
          <p:nvPr/>
        </p:nvPicPr>
        <p:blipFill>
          <a:blip r:embed="rId2"/>
          <a:stretch>
            <a:fillRect/>
          </a:stretch>
        </p:blipFill>
        <p:spPr>
          <a:xfrm>
            <a:off x="638356" y="481765"/>
            <a:ext cx="8905611" cy="6064409"/>
          </a:xfrm>
          <a:prstGeom prst="rect">
            <a:avLst/>
          </a:prstGeom>
          <a:ln w="76200">
            <a:solidFill>
              <a:srgbClr val="26BCC2"/>
            </a:solidFill>
          </a:ln>
        </p:spPr>
      </p:pic>
      <p:pic>
        <p:nvPicPr>
          <p:cNvPr id="4" name="Picture 3"/>
          <p:cNvPicPr>
            <a:picLocks noChangeAspect="1"/>
          </p:cNvPicPr>
          <p:nvPr/>
        </p:nvPicPr>
        <p:blipFill>
          <a:blip r:embed="rId3"/>
          <a:stretch>
            <a:fillRect/>
          </a:stretch>
        </p:blipFill>
        <p:spPr>
          <a:xfrm rot="480000">
            <a:off x="10054624" y="3381255"/>
            <a:ext cx="1507925" cy="2266911"/>
          </a:xfrm>
          <a:prstGeom prst="rect">
            <a:avLst/>
          </a:prstGeom>
        </p:spPr>
      </p:pic>
      <p:pic>
        <p:nvPicPr>
          <p:cNvPr id="5" name="Picture 4" descr="Clipart - Beetle (c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976" y="2704820"/>
            <a:ext cx="3927407" cy="1945703"/>
          </a:xfrm>
          <a:prstGeom prst="rect">
            <a:avLst/>
          </a:prstGeom>
        </p:spPr>
      </p:pic>
    </p:spTree>
    <p:extLst>
      <p:ext uri="{BB962C8B-B14F-4D97-AF65-F5344CB8AC3E}">
        <p14:creationId xmlns:p14="http://schemas.microsoft.com/office/powerpoint/2010/main" val="15343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News:</a:t>
            </a:r>
            <a:endParaRPr lang="en-US" dirty="0"/>
          </a:p>
        </p:txBody>
      </p:sp>
      <p:sp>
        <p:nvSpPr>
          <p:cNvPr id="3" name="Content Placeholder 2"/>
          <p:cNvSpPr>
            <a:spLocks noGrp="1"/>
          </p:cNvSpPr>
          <p:nvPr>
            <p:ph sz="half" idx="1"/>
          </p:nvPr>
        </p:nvSpPr>
        <p:spPr>
          <a:xfrm>
            <a:off x="657477" y="1445956"/>
            <a:ext cx="4206240" cy="4595406"/>
          </a:xfrm>
          <a:solidFill>
            <a:schemeClr val="accent1">
              <a:lumMod val="20000"/>
              <a:lumOff val="80000"/>
            </a:schemeClr>
          </a:solidFill>
        </p:spPr>
        <p:txBody>
          <a:bodyPr>
            <a:normAutofit fontScale="92500" lnSpcReduction="20000"/>
          </a:bodyPr>
          <a:lstStyle/>
          <a:p>
            <a:pPr marL="0" indent="0" algn="ctr">
              <a:buNone/>
            </a:pPr>
            <a:r>
              <a:rPr lang="en-US" sz="2800" b="1" i="1" dirty="0" smtClean="0">
                <a:solidFill>
                  <a:srgbClr val="FF0000"/>
                </a:solidFill>
              </a:rPr>
              <a:t>New!  </a:t>
            </a:r>
            <a:r>
              <a:rPr lang="en-US" sz="2000" b="1" i="1" dirty="0" smtClean="0">
                <a:solidFill>
                  <a:srgbClr val="FF0000"/>
                </a:solidFill>
              </a:rPr>
              <a:t/>
            </a:r>
            <a:br>
              <a:rPr lang="en-US" sz="2000" b="1" i="1" dirty="0" smtClean="0">
                <a:solidFill>
                  <a:srgbClr val="FF0000"/>
                </a:solidFill>
              </a:rPr>
            </a:br>
            <a:r>
              <a:rPr lang="en-US" sz="2000" b="1" dirty="0" smtClean="0"/>
              <a:t>Transportation Webpage</a:t>
            </a:r>
          </a:p>
          <a:p>
            <a:pPr marL="57150" indent="0">
              <a:buNone/>
            </a:pPr>
            <a:endParaRPr lang="en-US" sz="1600" b="1" dirty="0" smtClean="0">
              <a:hlinkClick r:id="rId2"/>
            </a:endParaRPr>
          </a:p>
          <a:p>
            <a:pPr marL="57150" indent="0" algn="ctr">
              <a:buNone/>
            </a:pPr>
            <a:r>
              <a:rPr lang="en-US" sz="1600" b="1" dirty="0" smtClean="0">
                <a:solidFill>
                  <a:schemeClr val="accent5">
                    <a:lumMod val="50000"/>
                  </a:schemeClr>
                </a:solidFill>
                <a:hlinkClick r:id="rId2"/>
              </a:rPr>
              <a:t>www.bc-systemofcare.org</a:t>
            </a:r>
            <a:r>
              <a:rPr lang="en-US" dirty="0" smtClean="0">
                <a:solidFill>
                  <a:srgbClr val="7030A0"/>
                </a:solidFill>
              </a:rPr>
              <a:t>  </a:t>
            </a:r>
            <a:endParaRPr lang="en-US" sz="3000" dirty="0" smtClean="0">
              <a:solidFill>
                <a:srgbClr val="7030A0"/>
              </a:solidFill>
            </a:endParaRPr>
          </a:p>
          <a:p>
            <a:pPr marL="457200" lvl="1" indent="0">
              <a:spcBef>
                <a:spcPts val="0"/>
              </a:spcBef>
              <a:buNone/>
            </a:pPr>
            <a:r>
              <a:rPr lang="en-US" sz="2800" dirty="0" smtClean="0">
                <a:sym typeface="Wingdings" panose="05000000000000000000" pitchFamily="2" charset="2"/>
              </a:rPr>
              <a:t> </a:t>
            </a:r>
            <a:r>
              <a:rPr lang="en-US" dirty="0" smtClean="0"/>
              <a:t>Resources  </a:t>
            </a:r>
            <a:r>
              <a:rPr lang="en-US" sz="2800" dirty="0" smtClean="0">
                <a:sym typeface="Wingdings" panose="05000000000000000000" pitchFamily="2" charset="2"/>
              </a:rPr>
              <a:t> </a:t>
            </a:r>
            <a:r>
              <a:rPr lang="en-US" dirty="0" smtClean="0">
                <a:sym typeface="Wingdings" panose="05000000000000000000" pitchFamily="2" charset="2"/>
              </a:rPr>
              <a:t>Transportation</a:t>
            </a:r>
            <a:br>
              <a:rPr lang="en-US" dirty="0" smtClean="0">
                <a:sym typeface="Wingdings" panose="05000000000000000000" pitchFamily="2" charset="2"/>
              </a:rPr>
            </a:br>
            <a:endParaRPr lang="en-US" dirty="0" smtClean="0">
              <a:sym typeface="Wingdings" panose="05000000000000000000" pitchFamily="2" charset="2"/>
            </a:endParaRPr>
          </a:p>
          <a:p>
            <a:pPr marL="457200" lvl="1" indent="0">
              <a:spcBef>
                <a:spcPts val="0"/>
              </a:spcBef>
              <a:buNone/>
            </a:pPr>
            <a:endParaRPr lang="en-US" dirty="0">
              <a:sym typeface="Wingdings" panose="05000000000000000000" pitchFamily="2" charset="2"/>
            </a:endParaRPr>
          </a:p>
          <a:p>
            <a:pPr marL="400050" indent="-285750"/>
            <a:r>
              <a:rPr lang="en-US" dirty="0" smtClean="0"/>
              <a:t>Community Connect Referral Form</a:t>
            </a:r>
          </a:p>
          <a:p>
            <a:pPr marL="400050" indent="-285750"/>
            <a:r>
              <a:rPr lang="en-US" dirty="0" smtClean="0"/>
              <a:t>BCTA Programs</a:t>
            </a:r>
          </a:p>
          <a:p>
            <a:pPr marL="400050" indent="-285750"/>
            <a:r>
              <a:rPr lang="en-US" dirty="0" smtClean="0"/>
              <a:t>Faith in Action</a:t>
            </a:r>
          </a:p>
          <a:p>
            <a:pPr marL="400050" indent="-285750"/>
            <a:r>
              <a:rPr lang="en-US" dirty="0" smtClean="0"/>
              <a:t>Taxi</a:t>
            </a:r>
          </a:p>
          <a:p>
            <a:pPr marL="400050" indent="-285750"/>
            <a:r>
              <a:rPr lang="en-US" dirty="0" smtClean="0"/>
              <a:t>Uber</a:t>
            </a:r>
          </a:p>
          <a:p>
            <a:pPr marL="400050" indent="-285750"/>
            <a:r>
              <a:rPr lang="en-US" dirty="0" smtClean="0"/>
              <a:t>Lift</a:t>
            </a:r>
            <a:endParaRPr lang="en-US" dirty="0"/>
          </a:p>
        </p:txBody>
      </p:sp>
      <p:sp>
        <p:nvSpPr>
          <p:cNvPr id="4" name="Content Placeholder 3"/>
          <p:cNvSpPr>
            <a:spLocks noGrp="1"/>
          </p:cNvSpPr>
          <p:nvPr>
            <p:ph sz="half" idx="2"/>
          </p:nvPr>
        </p:nvSpPr>
        <p:spPr>
          <a:xfrm>
            <a:off x="5258981" y="1445956"/>
            <a:ext cx="4207236" cy="4595406"/>
          </a:xfrm>
          <a:solidFill>
            <a:schemeClr val="accent1">
              <a:lumMod val="20000"/>
              <a:lumOff val="80000"/>
            </a:schemeClr>
          </a:solidFill>
        </p:spPr>
        <p:txBody>
          <a:bodyPr>
            <a:normAutofit fontScale="92500" lnSpcReduction="20000"/>
          </a:bodyPr>
          <a:lstStyle/>
          <a:p>
            <a:pPr marL="0" indent="0" algn="ctr">
              <a:buNone/>
            </a:pPr>
            <a:r>
              <a:rPr lang="en-US" sz="2800" b="1" i="1" dirty="0" smtClean="0">
                <a:solidFill>
                  <a:srgbClr val="FF0000"/>
                </a:solidFill>
              </a:rPr>
              <a:t>Free Training!</a:t>
            </a:r>
          </a:p>
          <a:p>
            <a:pPr marL="0" indent="0" algn="ctr">
              <a:buNone/>
            </a:pPr>
            <a:r>
              <a:rPr lang="en-US" sz="2000" b="1" dirty="0" smtClean="0">
                <a:solidFill>
                  <a:schemeClr val="tx1"/>
                </a:solidFill>
              </a:rPr>
              <a:t>Youth Mental Health First Aid</a:t>
            </a:r>
            <a:endParaRPr lang="en-US" sz="2800" b="1" dirty="0">
              <a:solidFill>
                <a:srgbClr val="6600CC"/>
              </a:solidFill>
            </a:endParaRPr>
          </a:p>
          <a:p>
            <a:pPr marL="0" indent="0" algn="ctr">
              <a:buNone/>
            </a:pPr>
            <a:endParaRPr lang="en-US" b="1" dirty="0" smtClean="0">
              <a:solidFill>
                <a:srgbClr val="6600CC"/>
              </a:solidFill>
            </a:endParaRPr>
          </a:p>
          <a:p>
            <a:pPr marL="0" indent="0" algn="ctr">
              <a:buNone/>
            </a:pPr>
            <a:r>
              <a:rPr lang="en-US" b="1" dirty="0" smtClean="0">
                <a:solidFill>
                  <a:srgbClr val="20A497"/>
                </a:solidFill>
              </a:rPr>
              <a:t>BCBH</a:t>
            </a:r>
          </a:p>
          <a:p>
            <a:pPr marL="0" indent="0" algn="ctr">
              <a:buNone/>
            </a:pPr>
            <a:r>
              <a:rPr lang="en-US" b="1" dirty="0" smtClean="0">
                <a:solidFill>
                  <a:srgbClr val="20A497"/>
                </a:solidFill>
              </a:rPr>
              <a:t>1040 8</a:t>
            </a:r>
            <a:r>
              <a:rPr lang="en-US" b="1" baseline="30000" dirty="0" smtClean="0">
                <a:solidFill>
                  <a:srgbClr val="20A497"/>
                </a:solidFill>
              </a:rPr>
              <a:t>th</a:t>
            </a:r>
            <a:r>
              <a:rPr lang="en-US" b="1" dirty="0" smtClean="0">
                <a:solidFill>
                  <a:srgbClr val="20A497"/>
                </a:solidFill>
              </a:rPr>
              <a:t> Ave.  2</a:t>
            </a:r>
            <a:r>
              <a:rPr lang="en-US" b="1" baseline="30000" dirty="0" smtClean="0">
                <a:solidFill>
                  <a:srgbClr val="20A497"/>
                </a:solidFill>
              </a:rPr>
              <a:t>nd</a:t>
            </a:r>
            <a:r>
              <a:rPr lang="en-US" b="1" dirty="0" smtClean="0">
                <a:solidFill>
                  <a:srgbClr val="20A497"/>
                </a:solidFill>
              </a:rPr>
              <a:t> Fl.</a:t>
            </a:r>
          </a:p>
          <a:p>
            <a:pPr marL="0" indent="0" algn="ctr">
              <a:buNone/>
            </a:pPr>
            <a:r>
              <a:rPr lang="en-US" b="1" dirty="0" smtClean="0">
                <a:solidFill>
                  <a:srgbClr val="20A497"/>
                </a:solidFill>
              </a:rPr>
              <a:t>Beaver Falls, PA  15010</a:t>
            </a:r>
          </a:p>
          <a:p>
            <a:pPr marL="0" indent="0" algn="ctr">
              <a:buNone/>
            </a:pPr>
            <a:endParaRPr lang="en-US" b="1" dirty="0">
              <a:solidFill>
                <a:srgbClr val="20A497"/>
              </a:solidFill>
            </a:endParaRPr>
          </a:p>
          <a:p>
            <a:pPr marL="0" indent="0" algn="ctr">
              <a:buNone/>
            </a:pPr>
            <a:r>
              <a:rPr lang="en-US" b="1" dirty="0" smtClean="0">
                <a:solidFill>
                  <a:srgbClr val="20A497"/>
                </a:solidFill>
              </a:rPr>
              <a:t>July 26, 2021</a:t>
            </a:r>
          </a:p>
          <a:p>
            <a:pPr marL="0" indent="0" algn="ctr">
              <a:buNone/>
            </a:pPr>
            <a:r>
              <a:rPr lang="en-US" b="1" dirty="0" smtClean="0">
                <a:solidFill>
                  <a:srgbClr val="20A497"/>
                </a:solidFill>
              </a:rPr>
              <a:t>8:30am – 4:30pm</a:t>
            </a:r>
          </a:p>
          <a:p>
            <a:pPr marL="0" indent="0" algn="ctr">
              <a:buNone/>
            </a:pPr>
            <a:r>
              <a:rPr lang="en-US" b="1" dirty="0" smtClean="0">
                <a:solidFill>
                  <a:srgbClr val="20A497"/>
                </a:solidFill>
              </a:rPr>
              <a:t/>
            </a:r>
            <a:br>
              <a:rPr lang="en-US" b="1" dirty="0" smtClean="0">
                <a:solidFill>
                  <a:srgbClr val="20A497"/>
                </a:solidFill>
              </a:rPr>
            </a:br>
            <a:r>
              <a:rPr lang="en-US" b="1" dirty="0" smtClean="0">
                <a:solidFill>
                  <a:srgbClr val="20A497"/>
                </a:solidFill>
              </a:rPr>
              <a:t/>
            </a:r>
            <a:br>
              <a:rPr lang="en-US" b="1" dirty="0" smtClean="0">
                <a:solidFill>
                  <a:srgbClr val="20A497"/>
                </a:solidFill>
              </a:rPr>
            </a:br>
            <a:r>
              <a:rPr lang="en-US" b="1" dirty="0" smtClean="0">
                <a:solidFill>
                  <a:srgbClr val="20A497"/>
                </a:solidFill>
              </a:rPr>
              <a:t>Registration is Open!</a:t>
            </a:r>
            <a:endParaRPr lang="en-US" b="1" dirty="0">
              <a:solidFill>
                <a:srgbClr val="20A497"/>
              </a:solidFill>
            </a:endParaRPr>
          </a:p>
          <a:p>
            <a:pPr marL="57150" indent="0" algn="ctr">
              <a:buNone/>
            </a:pPr>
            <a:r>
              <a:rPr lang="en-US" sz="1600" b="1" dirty="0">
                <a:solidFill>
                  <a:schemeClr val="accent5">
                    <a:lumMod val="50000"/>
                  </a:schemeClr>
                </a:solidFill>
                <a:hlinkClick r:id="rId2"/>
              </a:rPr>
              <a:t>www.bc-systemofcare.org</a:t>
            </a:r>
            <a:r>
              <a:rPr lang="en-US" dirty="0">
                <a:solidFill>
                  <a:srgbClr val="7030A0"/>
                </a:solidFill>
              </a:rPr>
              <a:t>  </a:t>
            </a:r>
            <a:endParaRPr lang="en-US" sz="3000" dirty="0">
              <a:solidFill>
                <a:srgbClr val="7030A0"/>
              </a:solidFill>
            </a:endParaRPr>
          </a:p>
          <a:p>
            <a:pPr marL="457200" lvl="1" indent="0">
              <a:spcBef>
                <a:spcPts val="0"/>
              </a:spcBef>
              <a:buNone/>
            </a:pPr>
            <a:r>
              <a:rPr lang="en-US" sz="2800" dirty="0">
                <a:sym typeface="Wingdings" panose="05000000000000000000" pitchFamily="2" charset="2"/>
              </a:rPr>
              <a:t> </a:t>
            </a:r>
            <a:r>
              <a:rPr lang="en-US" dirty="0"/>
              <a:t>Resources  </a:t>
            </a:r>
            <a:r>
              <a:rPr lang="en-US" sz="2800" dirty="0">
                <a:sym typeface="Wingdings" panose="05000000000000000000" pitchFamily="2" charset="2"/>
              </a:rPr>
              <a:t> </a:t>
            </a:r>
            <a:r>
              <a:rPr lang="en-US" dirty="0" smtClean="0">
                <a:sym typeface="Wingdings" panose="05000000000000000000" pitchFamily="2" charset="2"/>
              </a:rPr>
              <a:t>Training</a:t>
            </a:r>
            <a:endParaRPr lang="en-US" dirty="0">
              <a:sym typeface="Wingdings" panose="05000000000000000000" pitchFamily="2" charset="2"/>
            </a:endParaRPr>
          </a:p>
          <a:p>
            <a:pPr marL="0" indent="0" algn="ctr">
              <a:buNone/>
            </a:pPr>
            <a:endParaRPr lang="en-US" b="1" dirty="0">
              <a:solidFill>
                <a:srgbClr val="20A497"/>
              </a:solidFill>
            </a:endParaRPr>
          </a:p>
        </p:txBody>
      </p:sp>
      <p:sp>
        <p:nvSpPr>
          <p:cNvPr id="5" name="Slide Number Placeholder 4"/>
          <p:cNvSpPr>
            <a:spLocks noGrp="1"/>
          </p:cNvSpPr>
          <p:nvPr>
            <p:ph type="sldNum" sz="quarter" idx="12"/>
          </p:nvPr>
        </p:nvSpPr>
        <p:spPr/>
        <p:txBody>
          <a:bodyPr/>
          <a:lstStyle/>
          <a:p>
            <a:fld id="{5D7FE806-1C63-4ECA-B0B7-914BA92DD0D1}" type="slidenum">
              <a:rPr lang="en-US" smtClean="0"/>
              <a:t>11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72" y="4510679"/>
            <a:ext cx="2371725" cy="1428750"/>
          </a:xfrm>
          <a:prstGeom prst="rect">
            <a:avLst/>
          </a:prstGeom>
        </p:spPr>
      </p:pic>
      <p:pic>
        <p:nvPicPr>
          <p:cNvPr id="8" name="Picture 7"/>
          <p:cNvPicPr>
            <a:picLocks noChangeAspect="1"/>
          </p:cNvPicPr>
          <p:nvPr/>
        </p:nvPicPr>
        <p:blipFill>
          <a:blip r:embed="rId4"/>
          <a:stretch>
            <a:fillRect/>
          </a:stretch>
        </p:blipFill>
        <p:spPr>
          <a:xfrm rot="480000">
            <a:off x="10265133" y="2149867"/>
            <a:ext cx="1507925" cy="2266911"/>
          </a:xfrm>
          <a:prstGeom prst="rect">
            <a:avLst/>
          </a:prstGeom>
        </p:spPr>
      </p:pic>
    </p:spTree>
    <p:extLst>
      <p:ext uri="{BB962C8B-B14F-4D97-AF65-F5344CB8AC3E}">
        <p14:creationId xmlns:p14="http://schemas.microsoft.com/office/powerpoint/2010/main" val="203925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Other Updates </a:t>
            </a:r>
          </a:p>
        </p:txBody>
      </p:sp>
      <p:sp>
        <p:nvSpPr>
          <p:cNvPr id="4" name="Slide Number Placeholder 3"/>
          <p:cNvSpPr>
            <a:spLocks noGrp="1"/>
          </p:cNvSpPr>
          <p:nvPr>
            <p:ph type="sldNum" sz="quarter" idx="12"/>
          </p:nvPr>
        </p:nvSpPr>
        <p:spPr/>
        <p:txBody>
          <a:bodyPr/>
          <a:lstStyle/>
          <a:p>
            <a:fld id="{5D7FE806-1C63-4ECA-B0B7-914BA92DD0D1}" type="slidenum">
              <a:rPr lang="en-US" smtClean="0"/>
              <a:t>12</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217289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56" y="235169"/>
            <a:ext cx="9659486" cy="1320800"/>
          </a:xfrm>
        </p:spPr>
        <p:txBody>
          <a:bodyPr>
            <a:noAutofit/>
          </a:bodyPr>
          <a:lstStyle/>
          <a:p>
            <a:pPr algn="ctr"/>
            <a:r>
              <a:rPr lang="en-US" sz="6000" dirty="0" smtClean="0"/>
              <a:t>Zero </a:t>
            </a:r>
            <a:r>
              <a:rPr lang="en-US" sz="6000" dirty="0"/>
              <a:t>Suicide </a:t>
            </a:r>
            <a:r>
              <a:rPr lang="en-US" sz="6000" dirty="0" smtClean="0"/>
              <a:t>Survey Results </a:t>
            </a:r>
            <a:r>
              <a:rPr lang="en-US" sz="6000" dirty="0"/>
              <a:t/>
            </a:r>
            <a:br>
              <a:rPr lang="en-US" sz="6000" dirty="0"/>
            </a:br>
            <a:endParaRPr lang="en-US" sz="6000" dirty="0">
              <a:solidFill>
                <a:srgbClr val="C00000"/>
              </a:solidFill>
            </a:endParaRPr>
          </a:p>
        </p:txBody>
      </p:sp>
      <p:sp>
        <p:nvSpPr>
          <p:cNvPr id="4" name="Slide Number Placeholder 3"/>
          <p:cNvSpPr>
            <a:spLocks noGrp="1"/>
          </p:cNvSpPr>
          <p:nvPr>
            <p:ph type="sldNum" sz="quarter" idx="12"/>
          </p:nvPr>
        </p:nvSpPr>
        <p:spPr/>
        <p:txBody>
          <a:bodyPr/>
          <a:lstStyle/>
          <a:p>
            <a:fld id="{5D7FE806-1C63-4ECA-B0B7-914BA92DD0D1}" type="slidenum">
              <a:rPr lang="en-US" smtClean="0"/>
              <a:t>13</a:t>
            </a:fld>
            <a:endParaRPr lang="en-US" dirty="0"/>
          </a:p>
        </p:txBody>
      </p:sp>
      <p:pic>
        <p:nvPicPr>
          <p:cNvPr id="5" name="Picture 4"/>
          <p:cNvPicPr>
            <a:picLocks noChangeAspect="1"/>
          </p:cNvPicPr>
          <p:nvPr/>
        </p:nvPicPr>
        <p:blipFill>
          <a:blip r:embed="rId2"/>
          <a:stretch>
            <a:fillRect/>
          </a:stretch>
        </p:blipFill>
        <p:spPr>
          <a:xfrm>
            <a:off x="446148" y="1203850"/>
            <a:ext cx="9051902" cy="5405198"/>
          </a:xfrm>
          <a:prstGeom prst="rect">
            <a:avLst/>
          </a:prstGeom>
        </p:spPr>
      </p:pic>
      <p:sp>
        <p:nvSpPr>
          <p:cNvPr id="17" name="Curved Left Arrow 16"/>
          <p:cNvSpPr/>
          <p:nvPr/>
        </p:nvSpPr>
        <p:spPr>
          <a:xfrm>
            <a:off x="6304958" y="3045808"/>
            <a:ext cx="2242649" cy="3239238"/>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p:cNvPicPr>
            <a:picLocks noChangeAspect="1"/>
          </p:cNvPicPr>
          <p:nvPr/>
        </p:nvPicPr>
        <p:blipFill>
          <a:blip r:embed="rId3"/>
          <a:stretch>
            <a:fillRect/>
          </a:stretch>
        </p:blipFill>
        <p:spPr>
          <a:xfrm rot="480000">
            <a:off x="9952252" y="2210297"/>
            <a:ext cx="1507925" cy="2266911"/>
          </a:xfrm>
          <a:prstGeom prst="rect">
            <a:avLst/>
          </a:prstGeom>
        </p:spPr>
      </p:pic>
    </p:spTree>
    <p:extLst>
      <p:ext uri="{BB962C8B-B14F-4D97-AF65-F5344CB8AC3E}">
        <p14:creationId xmlns:p14="http://schemas.microsoft.com/office/powerpoint/2010/main" val="254683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260" y="346421"/>
            <a:ext cx="7086498" cy="1255816"/>
          </a:xfrm>
          <a:solidFill>
            <a:schemeClr val="bg1">
              <a:lumMod val="95000"/>
            </a:schemeClr>
          </a:solidFill>
          <a:ln w="28575">
            <a:noFill/>
          </a:ln>
        </p:spPr>
        <p:txBody>
          <a:bodyPr>
            <a:normAutofit/>
          </a:bodyPr>
          <a:lstStyle/>
          <a:p>
            <a:pPr algn="ctr"/>
            <a:r>
              <a:rPr lang="en-US" b="1" dirty="0"/>
              <a:t> Marketing/Community Outreach and Education Team </a:t>
            </a:r>
          </a:p>
        </p:txBody>
      </p:sp>
      <p:sp>
        <p:nvSpPr>
          <p:cNvPr id="3" name="Content Placeholder 2"/>
          <p:cNvSpPr>
            <a:spLocks noGrp="1"/>
          </p:cNvSpPr>
          <p:nvPr>
            <p:ph idx="1"/>
          </p:nvPr>
        </p:nvSpPr>
        <p:spPr>
          <a:xfrm>
            <a:off x="515164" y="1979000"/>
            <a:ext cx="8968690" cy="4244924"/>
          </a:xfrm>
        </p:spPr>
        <p:txBody>
          <a:bodyPr>
            <a:noAutofit/>
          </a:bodyPr>
          <a:lstStyle/>
          <a:p>
            <a:r>
              <a:rPr lang="en-US" sz="2800" dirty="0"/>
              <a:t>Partnering with the Beaver County D&amp;A Coalition to develop “Posters and Coasters” </a:t>
            </a:r>
            <a:r>
              <a:rPr lang="en-US" sz="2800" dirty="0" smtClean="0"/>
              <a:t>Campaign</a:t>
            </a:r>
          </a:p>
          <a:p>
            <a:r>
              <a:rPr lang="en-US" sz="2800" dirty="0" smtClean="0"/>
              <a:t>Met on 7/15 and 7/21 </a:t>
            </a:r>
            <a:endParaRPr lang="en-US" sz="2800" dirty="0"/>
          </a:p>
          <a:p>
            <a:pPr lvl="1"/>
            <a:r>
              <a:rPr lang="en-US" sz="2600" dirty="0"/>
              <a:t>Goals: </a:t>
            </a:r>
          </a:p>
          <a:p>
            <a:pPr lvl="2"/>
            <a:r>
              <a:rPr lang="en-US" sz="2400" dirty="0"/>
              <a:t>Get resource material out to people who are not connected to our system of care </a:t>
            </a:r>
          </a:p>
          <a:p>
            <a:pPr lvl="2"/>
            <a:r>
              <a:rPr lang="en-US" sz="2400" dirty="0" smtClean="0"/>
              <a:t>Distribute posters and coasters to the identified target areas   </a:t>
            </a:r>
            <a:endParaRPr lang="en-US" sz="2400" dirty="0"/>
          </a:p>
          <a:p>
            <a:r>
              <a:rPr lang="en-US" sz="1600" dirty="0"/>
              <a:t>WE NEED YOU!!!!!!!!!  Who wants to join the team???  </a:t>
            </a:r>
          </a:p>
          <a:p>
            <a:r>
              <a:rPr lang="en-US" sz="1600" dirty="0"/>
              <a:t>Interested in joining the team?  </a:t>
            </a:r>
          </a:p>
          <a:p>
            <a:pPr lvl="1"/>
            <a:r>
              <a:rPr lang="en-US" dirty="0"/>
              <a:t>Email: Marcy at mscott@crscares.org</a:t>
            </a:r>
          </a:p>
          <a:p>
            <a:endParaRPr lang="en-US" sz="2200" dirty="0"/>
          </a:p>
        </p:txBody>
      </p:sp>
      <p:sp>
        <p:nvSpPr>
          <p:cNvPr id="4" name="Slide Number Placeholder 3"/>
          <p:cNvSpPr>
            <a:spLocks noGrp="1"/>
          </p:cNvSpPr>
          <p:nvPr>
            <p:ph type="sldNum" sz="quarter" idx="12"/>
          </p:nvPr>
        </p:nvSpPr>
        <p:spPr/>
        <p:txBody>
          <a:bodyPr/>
          <a:lstStyle/>
          <a:p>
            <a:fld id="{5D7FE806-1C63-4ECA-B0B7-914BA92DD0D1}" type="slidenum">
              <a:rPr lang="en-US" smtClean="0"/>
              <a:t>14</a:t>
            </a:fld>
            <a:endParaRPr lang="en-US" dirty="0"/>
          </a:p>
        </p:txBody>
      </p:sp>
      <p:pic>
        <p:nvPicPr>
          <p:cNvPr id="5" name="Picture 4"/>
          <p:cNvPicPr>
            <a:picLocks noChangeAspect="1"/>
          </p:cNvPicPr>
          <p:nvPr/>
        </p:nvPicPr>
        <p:blipFill>
          <a:blip r:embed="rId2"/>
          <a:stretch>
            <a:fillRect/>
          </a:stretch>
        </p:blipFill>
        <p:spPr>
          <a:xfrm rot="480000">
            <a:off x="9844115" y="4045676"/>
            <a:ext cx="1507925" cy="2266911"/>
          </a:xfrm>
          <a:prstGeom prst="rect">
            <a:avLst/>
          </a:prstGeom>
        </p:spPr>
      </p:pic>
    </p:spTree>
    <p:extLst>
      <p:ext uri="{BB962C8B-B14F-4D97-AF65-F5344CB8AC3E}">
        <p14:creationId xmlns:p14="http://schemas.microsoft.com/office/powerpoint/2010/main" val="141859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76" y="474664"/>
            <a:ext cx="8596668" cy="1320800"/>
          </a:xfrm>
        </p:spPr>
        <p:txBody>
          <a:bodyPr>
            <a:noAutofit/>
          </a:bodyPr>
          <a:lstStyle/>
          <a:p>
            <a:pPr algn="ctr"/>
            <a:r>
              <a:rPr lang="en-US" sz="4400" b="1" dirty="0"/>
              <a:t>September- Suicide Awareness and Prevention Month </a:t>
            </a:r>
          </a:p>
        </p:txBody>
      </p:sp>
      <p:sp>
        <p:nvSpPr>
          <p:cNvPr id="3" name="Content Placeholder 2"/>
          <p:cNvSpPr>
            <a:spLocks noGrp="1"/>
          </p:cNvSpPr>
          <p:nvPr>
            <p:ph idx="1"/>
          </p:nvPr>
        </p:nvSpPr>
        <p:spPr>
          <a:xfrm>
            <a:off x="480110" y="2160589"/>
            <a:ext cx="8596668" cy="3880773"/>
          </a:xfrm>
        </p:spPr>
        <p:txBody>
          <a:bodyPr>
            <a:normAutofit fontScale="92500" lnSpcReduction="10000"/>
          </a:bodyPr>
          <a:lstStyle/>
          <a:p>
            <a:pPr marL="57150" indent="0">
              <a:buNone/>
            </a:pPr>
            <a:r>
              <a:rPr lang="en-US" sz="3400" dirty="0" smtClean="0"/>
              <a:t>Update: </a:t>
            </a:r>
          </a:p>
          <a:p>
            <a:pPr lvl="1"/>
            <a:r>
              <a:rPr lang="en-US" sz="3200" dirty="0" smtClean="0"/>
              <a:t>Activities:</a:t>
            </a:r>
            <a:endParaRPr lang="en-US" sz="3200" dirty="0"/>
          </a:p>
          <a:p>
            <a:pPr lvl="2"/>
            <a:r>
              <a:rPr lang="en-US" sz="3000" dirty="0"/>
              <a:t>Town </a:t>
            </a:r>
            <a:r>
              <a:rPr lang="en-US" sz="3000" dirty="0" smtClean="0"/>
              <a:t>Hall</a:t>
            </a:r>
          </a:p>
          <a:p>
            <a:pPr lvl="3"/>
            <a:r>
              <a:rPr lang="en-US" sz="2800" dirty="0" smtClean="0"/>
              <a:t>Exploring virtual and hybrid options</a:t>
            </a:r>
            <a:endParaRPr lang="en-US" sz="2800" dirty="0"/>
          </a:p>
          <a:p>
            <a:pPr lvl="4"/>
            <a:r>
              <a:rPr lang="en-US" sz="2800" dirty="0"/>
              <a:t>Speakers</a:t>
            </a:r>
            <a:r>
              <a:rPr lang="en-US" sz="3000" dirty="0"/>
              <a:t> </a:t>
            </a:r>
          </a:p>
          <a:p>
            <a:pPr lvl="2"/>
            <a:r>
              <a:rPr lang="en-US" sz="3200" dirty="0"/>
              <a:t>  Other suggestions?  </a:t>
            </a:r>
          </a:p>
          <a:p>
            <a:r>
              <a:rPr lang="en-US" sz="3200" dirty="0"/>
              <a:t>What is your agency going to do?</a:t>
            </a:r>
          </a:p>
        </p:txBody>
      </p:sp>
      <p:sp>
        <p:nvSpPr>
          <p:cNvPr id="4" name="Slide Number Placeholder 3"/>
          <p:cNvSpPr>
            <a:spLocks noGrp="1"/>
          </p:cNvSpPr>
          <p:nvPr>
            <p:ph type="sldNum" sz="quarter" idx="12"/>
          </p:nvPr>
        </p:nvSpPr>
        <p:spPr/>
        <p:txBody>
          <a:bodyPr/>
          <a:lstStyle/>
          <a:p>
            <a:fld id="{5D7FE806-1C63-4ECA-B0B7-914BA92DD0D1}" type="slidenum">
              <a:rPr lang="en-US" smtClean="0"/>
              <a:t>15</a:t>
            </a:fld>
            <a:endParaRPr lang="en-US" dirty="0"/>
          </a:p>
        </p:txBody>
      </p:sp>
      <p:pic>
        <p:nvPicPr>
          <p:cNvPr id="5" name="Picture 4"/>
          <p:cNvPicPr>
            <a:picLocks noChangeAspect="1"/>
          </p:cNvPicPr>
          <p:nvPr/>
        </p:nvPicPr>
        <p:blipFill>
          <a:blip r:embed="rId2"/>
          <a:stretch>
            <a:fillRect/>
          </a:stretch>
        </p:blipFill>
        <p:spPr>
          <a:xfrm>
            <a:off x="8927635" y="3384251"/>
            <a:ext cx="2133600" cy="2143125"/>
          </a:xfrm>
          <a:prstGeom prst="rect">
            <a:avLst/>
          </a:prstGeom>
        </p:spPr>
      </p:pic>
      <p:pic>
        <p:nvPicPr>
          <p:cNvPr id="6" name="Picture 5"/>
          <p:cNvPicPr>
            <a:picLocks noChangeAspect="1"/>
          </p:cNvPicPr>
          <p:nvPr/>
        </p:nvPicPr>
        <p:blipFill>
          <a:blip r:embed="rId3"/>
          <a:stretch>
            <a:fillRect/>
          </a:stretch>
        </p:blipFill>
        <p:spPr>
          <a:xfrm rot="480000">
            <a:off x="9612516" y="1415860"/>
            <a:ext cx="1052919" cy="1582886"/>
          </a:xfrm>
          <a:prstGeom prst="rect">
            <a:avLst/>
          </a:prstGeom>
        </p:spPr>
      </p:pic>
    </p:spTree>
    <p:extLst>
      <p:ext uri="{BB962C8B-B14F-4D97-AF65-F5344CB8AC3E}">
        <p14:creationId xmlns:p14="http://schemas.microsoft.com/office/powerpoint/2010/main" val="170750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93" y="295565"/>
            <a:ext cx="11380879" cy="1320800"/>
          </a:xfrm>
        </p:spPr>
        <p:txBody>
          <a:bodyPr>
            <a:normAutofit/>
          </a:bodyPr>
          <a:lstStyle/>
          <a:p>
            <a:r>
              <a:rPr lang="en-US" b="1" dirty="0">
                <a:solidFill>
                  <a:schemeClr val="tx1"/>
                </a:solidFill>
                <a:latin typeface="Comic Sans MS" panose="030F0702030302020204" pitchFamily="66" charset="0"/>
              </a:rPr>
              <a:t>“ArtAbility 2021” Art Exhibit (Share the news!)</a:t>
            </a:r>
            <a:endParaRPr lang="en-US" dirty="0"/>
          </a:p>
        </p:txBody>
      </p:sp>
      <p:sp>
        <p:nvSpPr>
          <p:cNvPr id="3" name="Content Placeholder 2"/>
          <p:cNvSpPr>
            <a:spLocks noGrp="1"/>
          </p:cNvSpPr>
          <p:nvPr>
            <p:ph idx="1"/>
          </p:nvPr>
        </p:nvSpPr>
        <p:spPr>
          <a:xfrm>
            <a:off x="710928" y="1061601"/>
            <a:ext cx="9159394" cy="5344886"/>
          </a:xfrm>
        </p:spPr>
        <p:txBody>
          <a:bodyPr>
            <a:normAutofit fontScale="92500"/>
          </a:bodyPr>
          <a:lstStyle/>
          <a:p>
            <a:pPr>
              <a:lnSpc>
                <a:spcPct val="110000"/>
              </a:lnSpc>
            </a:pPr>
            <a:r>
              <a:rPr lang="en-US" sz="2400" dirty="0">
                <a:solidFill>
                  <a:schemeClr val="tx1"/>
                </a:solidFill>
              </a:rPr>
              <a:t>BC SOC holds this event in recognition of SAMHSA’s National Recovery Month, every September!  </a:t>
            </a:r>
          </a:p>
          <a:p>
            <a:r>
              <a:rPr lang="en-US" sz="2400" dirty="0">
                <a:solidFill>
                  <a:schemeClr val="tx1"/>
                </a:solidFill>
              </a:rPr>
              <a:t>The ArtAbility Exhibit occurred virtually last year, due to COVID. </a:t>
            </a:r>
            <a:br>
              <a:rPr lang="en-US" sz="2400" dirty="0">
                <a:solidFill>
                  <a:schemeClr val="tx1"/>
                </a:solidFill>
              </a:rPr>
            </a:br>
            <a:r>
              <a:rPr lang="en-US" sz="2400" dirty="0">
                <a:solidFill>
                  <a:schemeClr val="tx1"/>
                </a:solidFill>
              </a:rPr>
              <a:t>We might do the same or a “hybrid” version this year.</a:t>
            </a:r>
          </a:p>
          <a:p>
            <a:pPr marL="0" indent="0" algn="ctr">
              <a:spcBef>
                <a:spcPts val="1200"/>
              </a:spcBef>
              <a:spcAft>
                <a:spcPts val="1200"/>
              </a:spcAft>
              <a:buNone/>
            </a:pPr>
            <a:r>
              <a:rPr lang="en-US" sz="3600" b="1" dirty="0">
                <a:solidFill>
                  <a:srgbClr val="20A497"/>
                </a:solidFill>
              </a:rPr>
              <a:t>“No Strolling, Just Scrolling”</a:t>
            </a:r>
          </a:p>
          <a:p>
            <a:r>
              <a:rPr lang="en-US" sz="2400" dirty="0">
                <a:solidFill>
                  <a:schemeClr val="tx1"/>
                </a:solidFill>
              </a:rPr>
              <a:t>2021 is our 5</a:t>
            </a:r>
            <a:r>
              <a:rPr lang="en-US" sz="2400" baseline="30000" dirty="0">
                <a:solidFill>
                  <a:schemeClr val="tx1"/>
                </a:solidFill>
              </a:rPr>
              <a:t>th</a:t>
            </a:r>
            <a:r>
              <a:rPr lang="en-US" sz="2400" dirty="0">
                <a:solidFill>
                  <a:schemeClr val="tx1"/>
                </a:solidFill>
              </a:rPr>
              <a:t> year and we are looking for talented artists from the Beaver County RECOVERY community.  </a:t>
            </a:r>
            <a:r>
              <a:rPr lang="en-US" sz="2400" b="1" dirty="0">
                <a:solidFill>
                  <a:schemeClr val="tx1"/>
                </a:solidFill>
              </a:rPr>
              <a:t>Each artist’s “gallery” will be featured on his/her own webpage on the SOC Website!</a:t>
            </a:r>
          </a:p>
          <a:p>
            <a:r>
              <a:rPr lang="en-US" sz="2200" b="1" i="1" dirty="0">
                <a:solidFill>
                  <a:srgbClr val="6600CC"/>
                </a:solidFill>
              </a:rPr>
              <a:t>“If </a:t>
            </a:r>
            <a:r>
              <a:rPr lang="en-US" sz="2200" b="1" i="1" u="sng" dirty="0">
                <a:solidFill>
                  <a:srgbClr val="6600CC"/>
                </a:solidFill>
              </a:rPr>
              <a:t>your</a:t>
            </a:r>
            <a:r>
              <a:rPr lang="en-US" sz="2200" b="1" i="1" dirty="0">
                <a:solidFill>
                  <a:srgbClr val="6600CC"/>
                </a:solidFill>
              </a:rPr>
              <a:t> artwork helps in </a:t>
            </a:r>
            <a:r>
              <a:rPr lang="en-US" sz="2200" b="1" i="1" u="sng" dirty="0">
                <a:solidFill>
                  <a:srgbClr val="6600CC"/>
                </a:solidFill>
              </a:rPr>
              <a:t>your</a:t>
            </a:r>
            <a:r>
              <a:rPr lang="en-US" sz="2200" b="1" i="1" dirty="0">
                <a:solidFill>
                  <a:srgbClr val="6600CC"/>
                </a:solidFill>
              </a:rPr>
              <a:t> recovery, it is eligible for the exhibit!”  </a:t>
            </a:r>
          </a:p>
          <a:p>
            <a:pPr>
              <a:lnSpc>
                <a:spcPct val="150000"/>
              </a:lnSpc>
            </a:pPr>
            <a:r>
              <a:rPr lang="en-US" sz="2400" dirty="0">
                <a:solidFill>
                  <a:schemeClr val="tx1"/>
                </a:solidFill>
              </a:rPr>
              <a:t>Questions / comments / feedback:  </a:t>
            </a:r>
            <a:r>
              <a:rPr lang="en-US" sz="2400" b="1" u="sng" dirty="0">
                <a:solidFill>
                  <a:srgbClr val="26BCC2"/>
                </a:solidFill>
                <a:hlinkClick r:id="rId2"/>
              </a:rPr>
              <a:t>ArtAbility@ahci.org</a:t>
            </a:r>
            <a:r>
              <a:rPr lang="en-US" sz="2400" b="1" u="sng" dirty="0"/>
              <a:t> </a:t>
            </a:r>
          </a:p>
          <a:p>
            <a:pPr>
              <a:lnSpc>
                <a:spcPct val="150000"/>
              </a:lnSpc>
            </a:pPr>
            <a:r>
              <a:rPr lang="en-US" sz="2400" b="1" u="sng" dirty="0">
                <a:solidFill>
                  <a:srgbClr val="6600CC"/>
                </a:solidFill>
              </a:rPr>
              <a:t>Submissions are welcome from now until August 31</a:t>
            </a:r>
            <a:r>
              <a:rPr lang="en-US" sz="2400" b="1" u="sng" baseline="30000" dirty="0">
                <a:solidFill>
                  <a:srgbClr val="6600CC"/>
                </a:solidFill>
              </a:rPr>
              <a:t>st</a:t>
            </a:r>
            <a:r>
              <a:rPr lang="en-US" sz="2400" b="1" u="sng" dirty="0">
                <a:solidFill>
                  <a:srgbClr val="6600CC"/>
                </a:solidFill>
              </a:rPr>
              <a:t>. </a:t>
            </a:r>
            <a:endParaRPr lang="en-US" sz="2400" dirty="0">
              <a:solidFill>
                <a:srgbClr val="6600CC"/>
              </a:solidFill>
            </a:endParaRPr>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16</a:t>
            </a:fld>
            <a:endParaRPr lang="en-US" dirty="0"/>
          </a:p>
        </p:txBody>
      </p:sp>
      <p:pic>
        <p:nvPicPr>
          <p:cNvPr id="5" name="Picture 4"/>
          <p:cNvPicPr>
            <a:picLocks noChangeAspect="1"/>
          </p:cNvPicPr>
          <p:nvPr/>
        </p:nvPicPr>
        <p:blipFill>
          <a:blip r:embed="rId3"/>
          <a:stretch>
            <a:fillRect/>
          </a:stretch>
        </p:blipFill>
        <p:spPr>
          <a:xfrm rot="480000">
            <a:off x="10116591" y="4290360"/>
            <a:ext cx="1507925" cy="2266911"/>
          </a:xfrm>
          <a:prstGeom prst="rect">
            <a:avLst/>
          </a:prstGeom>
        </p:spPr>
      </p:pic>
    </p:spTree>
    <p:extLst>
      <p:ext uri="{BB962C8B-B14F-4D97-AF65-F5344CB8AC3E}">
        <p14:creationId xmlns:p14="http://schemas.microsoft.com/office/powerpoint/2010/main" val="362324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nicles of the ShoeSquirrel: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671415"/>
            <a:ext cx="3502979" cy="3931920"/>
          </a:xfrm>
          <a:prstGeom prst="rect">
            <a:avLst/>
          </a:prstGeom>
          <a:effectLst>
            <a:softEdge rad="317500"/>
          </a:effectLst>
        </p:spPr>
      </p:pic>
      <p:sp>
        <p:nvSpPr>
          <p:cNvPr id="2" name="Title 1"/>
          <p:cNvSpPr>
            <a:spLocks noGrp="1"/>
          </p:cNvSpPr>
          <p:nvPr>
            <p:ph type="title"/>
          </p:nvPr>
        </p:nvSpPr>
        <p:spPr>
          <a:xfrm>
            <a:off x="3816488" y="1420220"/>
            <a:ext cx="5130037" cy="5204541"/>
          </a:xfrm>
        </p:spPr>
        <p:txBody>
          <a:bodyPr>
            <a:normAutofit fontScale="90000"/>
          </a:bodyPr>
          <a:lstStyle/>
          <a:p>
            <a:r>
              <a:rPr lang="en-US" sz="2800" b="1" dirty="0">
                <a:solidFill>
                  <a:schemeClr val="accent2">
                    <a:lumMod val="50000"/>
                  </a:schemeClr>
                </a:solidFill>
              </a:rPr>
              <a:t>Check out the website:  </a:t>
            </a:r>
            <a:br>
              <a:rPr lang="en-US" sz="2800" b="1" dirty="0">
                <a:solidFill>
                  <a:schemeClr val="accent2">
                    <a:lumMod val="50000"/>
                  </a:schemeClr>
                </a:solidFill>
              </a:rPr>
            </a:br>
            <a:r>
              <a:rPr lang="en-US" sz="2800" b="1" dirty="0">
                <a:solidFill>
                  <a:schemeClr val="accent2">
                    <a:lumMod val="50000"/>
                  </a:schemeClr>
                </a:solidFill>
                <a:hlinkClick r:id="rId4"/>
              </a:rPr>
              <a:t>http://www.bc-systemofcare.org/</a:t>
            </a:r>
            <a:r>
              <a:rPr lang="en-US" sz="2800" b="1" dirty="0">
                <a:solidFill>
                  <a:schemeClr val="accent2">
                    <a:lumMod val="50000"/>
                  </a:schemeClr>
                </a:solidFill>
              </a:rPr>
              <a:t> </a:t>
            </a:r>
            <a:br>
              <a:rPr lang="en-US" sz="2800" b="1" dirty="0">
                <a:solidFill>
                  <a:schemeClr val="accent2">
                    <a:lumMod val="50000"/>
                  </a:schemeClr>
                </a:solidFill>
              </a:rPr>
            </a:br>
            <a:r>
              <a:rPr lang="en-US" sz="2800" b="1" dirty="0">
                <a:solidFill>
                  <a:schemeClr val="accent2">
                    <a:lumMod val="50000"/>
                  </a:schemeClr>
                </a:solidFill>
              </a:rPr>
              <a:t/>
            </a:r>
            <a:br>
              <a:rPr lang="en-US" sz="2800" b="1" dirty="0">
                <a:solidFill>
                  <a:schemeClr val="accent2">
                    <a:lumMod val="50000"/>
                  </a:schemeClr>
                </a:solidFill>
              </a:rPr>
            </a:br>
            <a:r>
              <a:rPr lang="en-US" sz="2800" b="1" dirty="0">
                <a:solidFill>
                  <a:schemeClr val="accent2">
                    <a:lumMod val="50000"/>
                  </a:schemeClr>
                </a:solidFill>
              </a:rPr>
              <a:t>Send updates to: </a:t>
            </a:r>
            <a:r>
              <a:rPr lang="en-US" sz="2800" b="1" dirty="0">
                <a:solidFill>
                  <a:schemeClr val="tx1"/>
                </a:solidFill>
                <a:hlinkClick r:id="rId5"/>
              </a:rPr>
              <a:t>SOCwebmaster@ahci.org</a:t>
            </a:r>
            <a:r>
              <a:rPr lang="en-US" sz="2800" b="1" dirty="0">
                <a:solidFill>
                  <a:schemeClr val="tx1"/>
                </a:solidFill>
              </a:rPr>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t>SOC YouTube channel: </a:t>
            </a:r>
            <a:r>
              <a:rPr lang="en-US" sz="2800" dirty="0"/>
              <a:t/>
            </a:r>
            <a:br>
              <a:rPr lang="en-US" sz="2800" dirty="0"/>
            </a:br>
            <a:r>
              <a:rPr lang="en-US" sz="2800" u="sng" dirty="0">
                <a:hlinkClick r:id="rId6"/>
              </a:rPr>
              <a:t>https://www.youtube.com/watch?v=GY4rLQJRAcM&amp;list=PL6lF8gWeCfKyHgu4A5RKl1SX7kH2BJrC-&amp;index=2</a:t>
            </a:r>
            <a:r>
              <a:rPr lang="en-US" sz="2800" u="sng" dirty="0"/>
              <a:t/>
            </a:r>
            <a:br>
              <a:rPr lang="en-US" sz="2800" u="sng" dirty="0"/>
            </a:br>
            <a:r>
              <a:rPr lang="en-US" sz="2800" dirty="0"/>
              <a:t/>
            </a:r>
            <a:br>
              <a:rPr lang="en-US" sz="2800" dirty="0"/>
            </a:br>
            <a:r>
              <a:rPr lang="en-US" sz="2800" dirty="0"/>
              <a:t/>
            </a:r>
            <a:br>
              <a:rPr lang="en-US" sz="2800" dirty="0"/>
            </a:br>
            <a:r>
              <a:rPr lang="en-US" sz="2800" b="1" dirty="0">
                <a:solidFill>
                  <a:schemeClr val="tx1"/>
                </a:solidFill>
              </a:rPr>
              <a:t> </a:t>
            </a:r>
          </a:p>
        </p:txBody>
      </p:sp>
      <p:sp>
        <p:nvSpPr>
          <p:cNvPr id="5" name="Slide Number Placeholder 4"/>
          <p:cNvSpPr>
            <a:spLocks noGrp="1"/>
          </p:cNvSpPr>
          <p:nvPr>
            <p:ph type="sldNum" sz="quarter" idx="12"/>
          </p:nvPr>
        </p:nvSpPr>
        <p:spPr/>
        <p:txBody>
          <a:bodyPr/>
          <a:lstStyle/>
          <a:p>
            <a:fld id="{5D7FE806-1C63-4ECA-B0B7-914BA92DD0D1}" type="slidenum">
              <a:rPr lang="en-US" smtClean="0"/>
              <a:t>17</a:t>
            </a:fld>
            <a:endParaRPr lang="en-US" dirty="0"/>
          </a:p>
        </p:txBody>
      </p:sp>
      <p:pic>
        <p:nvPicPr>
          <p:cNvPr id="6" name="Picture 5"/>
          <p:cNvPicPr>
            <a:picLocks noChangeAspect="1"/>
          </p:cNvPicPr>
          <p:nvPr/>
        </p:nvPicPr>
        <p:blipFill>
          <a:blip r:embed="rId7"/>
          <a:stretch>
            <a:fillRect/>
          </a:stretch>
        </p:blipFill>
        <p:spPr>
          <a:xfrm rot="480000">
            <a:off x="10590109" y="5432228"/>
            <a:ext cx="810380" cy="1218269"/>
          </a:xfrm>
          <a:prstGeom prst="rect">
            <a:avLst/>
          </a:prstGeom>
        </p:spPr>
      </p:pic>
      <p:sp>
        <p:nvSpPr>
          <p:cNvPr id="7" name="TextBox 6"/>
          <p:cNvSpPr txBox="1"/>
          <p:nvPr/>
        </p:nvSpPr>
        <p:spPr>
          <a:xfrm>
            <a:off x="313509" y="409805"/>
            <a:ext cx="9406809" cy="523220"/>
          </a:xfrm>
          <a:prstGeom prst="rect">
            <a:avLst/>
          </a:prstGeom>
          <a:noFill/>
        </p:spPr>
        <p:txBody>
          <a:bodyPr wrap="square" rtlCol="0">
            <a:spAutoFit/>
          </a:bodyPr>
          <a:lstStyle/>
          <a:p>
            <a:r>
              <a:rPr lang="en-US" sz="2800" dirty="0"/>
              <a:t> </a:t>
            </a:r>
          </a:p>
        </p:txBody>
      </p:sp>
    </p:spTree>
    <p:extLst>
      <p:ext uri="{BB962C8B-B14F-4D97-AF65-F5344CB8AC3E}">
        <p14:creationId xmlns:p14="http://schemas.microsoft.com/office/powerpoint/2010/main" val="157594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982"/>
          </a:xfrm>
        </p:spPr>
        <p:txBody>
          <a:bodyPr>
            <a:normAutofit/>
          </a:bodyPr>
          <a:lstStyle/>
          <a:p>
            <a:r>
              <a:rPr lang="en-US" sz="4000" b="1" dirty="0"/>
              <a:t>Next meeting </a:t>
            </a:r>
          </a:p>
        </p:txBody>
      </p:sp>
      <p:sp>
        <p:nvSpPr>
          <p:cNvPr id="3" name="Content Placeholder 2"/>
          <p:cNvSpPr>
            <a:spLocks noGrp="1"/>
          </p:cNvSpPr>
          <p:nvPr>
            <p:ph idx="1"/>
          </p:nvPr>
        </p:nvSpPr>
        <p:spPr/>
        <p:txBody>
          <a:bodyPr>
            <a:normAutofit/>
          </a:bodyPr>
          <a:lstStyle/>
          <a:p>
            <a:pPr marL="0" indent="0">
              <a:buNone/>
            </a:pPr>
            <a:r>
              <a:rPr lang="en-US" sz="3600" b="1" dirty="0" smtClean="0"/>
              <a:t>Mark your calendars!</a:t>
            </a:r>
          </a:p>
          <a:p>
            <a:pPr marL="0" indent="0">
              <a:buNone/>
            </a:pPr>
            <a:r>
              <a:rPr lang="en-US" sz="3600" b="1" dirty="0" smtClean="0"/>
              <a:t>August 27</a:t>
            </a:r>
            <a:r>
              <a:rPr lang="en-US" sz="3600" b="1" baseline="30000" dirty="0" smtClean="0"/>
              <a:t>th</a:t>
            </a:r>
            <a:r>
              <a:rPr lang="en-US" sz="3600" b="1" dirty="0" smtClean="0"/>
              <a:t> at </a:t>
            </a:r>
            <a:r>
              <a:rPr lang="en-US" sz="3600" b="1" dirty="0"/>
              <a:t>1:30pm </a:t>
            </a:r>
          </a:p>
          <a:p>
            <a:r>
              <a:rPr lang="en-US" sz="3600" b="1" dirty="0"/>
              <a:t>Zoom link will be sent </a:t>
            </a:r>
          </a:p>
        </p:txBody>
      </p:sp>
      <p:sp>
        <p:nvSpPr>
          <p:cNvPr id="4" name="Slide Number Placeholder 3"/>
          <p:cNvSpPr>
            <a:spLocks noGrp="1"/>
          </p:cNvSpPr>
          <p:nvPr>
            <p:ph type="sldNum" sz="quarter" idx="12"/>
          </p:nvPr>
        </p:nvSpPr>
        <p:spPr/>
        <p:txBody>
          <a:bodyPr/>
          <a:lstStyle/>
          <a:p>
            <a:fld id="{5D7FE806-1C63-4ECA-B0B7-914BA92DD0D1}" type="slidenum">
              <a:rPr lang="en-US" smtClean="0"/>
              <a:t>18</a:t>
            </a:fld>
            <a:endParaRPr lang="en-US" dirty="0"/>
          </a:p>
        </p:txBody>
      </p:sp>
      <p:pic>
        <p:nvPicPr>
          <p:cNvPr id="6" name="Picture 5" descr="Diary School Office - Free vector graphic on Pixabay"/>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13746" y="3221866"/>
            <a:ext cx="4618182" cy="3184621"/>
          </a:xfrm>
          <a:prstGeom prst="rect">
            <a:avLst/>
          </a:prstGeom>
        </p:spPr>
      </p:pic>
      <p:pic>
        <p:nvPicPr>
          <p:cNvPr id="7" name="Picture 6"/>
          <p:cNvPicPr>
            <a:picLocks noChangeAspect="1"/>
          </p:cNvPicPr>
          <p:nvPr/>
        </p:nvPicPr>
        <p:blipFill>
          <a:blip r:embed="rId3"/>
          <a:stretch>
            <a:fillRect/>
          </a:stretch>
        </p:blipFill>
        <p:spPr>
          <a:xfrm rot="3480000">
            <a:off x="6539597" y="3699717"/>
            <a:ext cx="695082" cy="1044939"/>
          </a:xfrm>
          <a:prstGeom prst="rect">
            <a:avLst/>
          </a:prstGeom>
        </p:spPr>
      </p:pic>
    </p:spTree>
    <p:extLst>
      <p:ext uri="{BB962C8B-B14F-4D97-AF65-F5344CB8AC3E}">
        <p14:creationId xmlns:p14="http://schemas.microsoft.com/office/powerpoint/2010/main" val="158930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77735" y="150026"/>
            <a:ext cx="5396268" cy="6466507"/>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19</a:t>
            </a:fld>
            <a:endParaRPr lang="en-US" dirty="0"/>
          </a:p>
        </p:txBody>
      </p:sp>
      <p:pic>
        <p:nvPicPr>
          <p:cNvPr id="2050" name="Picture 2" descr="5 steps to self-care for parents in the New Year - WHY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18288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lf-Care Resources – COVID-19 Resource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337560"/>
            <a:ext cx="310134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12344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Welcome!!!!  </a:t>
            </a:r>
            <a:r>
              <a:rPr lang="en-US" sz="5400" dirty="0">
                <a:sym typeface="Wingdings" panose="05000000000000000000" pitchFamily="2" charset="2"/>
              </a:rPr>
              <a:t>  </a:t>
            </a:r>
            <a:endParaRPr lang="en-US" sz="5400" dirty="0"/>
          </a:p>
        </p:txBody>
      </p:sp>
      <p:sp>
        <p:nvSpPr>
          <p:cNvPr id="3" name="Content Placeholder 2"/>
          <p:cNvSpPr>
            <a:spLocks noGrp="1"/>
          </p:cNvSpPr>
          <p:nvPr>
            <p:ph idx="1"/>
          </p:nvPr>
        </p:nvSpPr>
        <p:spPr/>
        <p:txBody>
          <a:bodyPr>
            <a:normAutofit/>
          </a:bodyPr>
          <a:lstStyle/>
          <a:p>
            <a:r>
              <a:rPr lang="en-US" sz="4400" dirty="0"/>
              <a:t>Today’s meeting </a:t>
            </a:r>
          </a:p>
          <a:p>
            <a:pPr lvl="1"/>
            <a:r>
              <a:rPr lang="en-US" sz="4200" dirty="0"/>
              <a:t>A reminder of how this works</a:t>
            </a:r>
          </a:p>
          <a:p>
            <a:r>
              <a:rPr lang="en-US" sz="4400" dirty="0"/>
              <a:t>Sign-in</a:t>
            </a:r>
          </a:p>
          <a:p>
            <a:pPr lvl="1"/>
            <a:r>
              <a:rPr lang="en-US" sz="4200" dirty="0"/>
              <a:t>Type your name and organization into the chat box </a:t>
            </a:r>
          </a:p>
          <a:p>
            <a:pPr marL="0" indent="0">
              <a:buNone/>
            </a:pPr>
            <a:endParaRPr lang="en-US" sz="4400"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a:t>
            </a:fld>
            <a:endParaRPr lang="en-US" dirty="0"/>
          </a:p>
        </p:txBody>
      </p:sp>
      <p:pic>
        <p:nvPicPr>
          <p:cNvPr id="6" name="Picture 5"/>
          <p:cNvPicPr>
            <a:picLocks noChangeAspect="1"/>
          </p:cNvPicPr>
          <p:nvPr/>
        </p:nvPicPr>
        <p:blipFill>
          <a:blip r:embed="rId3"/>
          <a:stretch>
            <a:fillRect/>
          </a:stretch>
        </p:blipFill>
        <p:spPr>
          <a:xfrm rot="480000">
            <a:off x="9343373" y="1740164"/>
            <a:ext cx="1507925" cy="2266911"/>
          </a:xfrm>
          <a:prstGeom prst="rect">
            <a:avLst/>
          </a:prstGeom>
        </p:spPr>
      </p:pic>
    </p:spTree>
    <p:extLst>
      <p:ext uri="{BB962C8B-B14F-4D97-AF65-F5344CB8AC3E}">
        <p14:creationId xmlns:p14="http://schemas.microsoft.com/office/powerpoint/2010/main" val="65075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20</a:t>
            </a:fld>
            <a:endParaRPr lang="en-US" dirty="0"/>
          </a:p>
        </p:txBody>
      </p:sp>
      <p:sp>
        <p:nvSpPr>
          <p:cNvPr id="5" name="Rectangle 4"/>
          <p:cNvSpPr/>
          <p:nvPr/>
        </p:nvSpPr>
        <p:spPr>
          <a:xfrm>
            <a:off x="537882" y="872134"/>
            <a:ext cx="9287436" cy="10156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Resources </a:t>
            </a:r>
          </a:p>
        </p:txBody>
      </p:sp>
      <p:pic>
        <p:nvPicPr>
          <p:cNvPr id="1026" name="Picture 2" descr="How to Share WordPress Post Drafts Using Temporary Links | Elegant Themes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291" y="2838440"/>
            <a:ext cx="599172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5406" y="3086655"/>
            <a:ext cx="2510118"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sz="2800" dirty="0">
                <a:solidFill>
                  <a:schemeClr val="accent2"/>
                </a:solidFill>
              </a:rPr>
              <a:t>Please share the following resources with anyone who can benefit </a:t>
            </a:r>
          </a:p>
        </p:txBody>
      </p:sp>
    </p:spTree>
    <p:extLst>
      <p:ext uri="{BB962C8B-B14F-4D97-AF65-F5344CB8AC3E}">
        <p14:creationId xmlns:p14="http://schemas.microsoft.com/office/powerpoint/2010/main" val="306250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1763" y="293070"/>
            <a:ext cx="4787695" cy="630936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21</a:t>
            </a:fld>
            <a:endParaRPr lang="en-US" dirty="0"/>
          </a:p>
        </p:txBody>
      </p:sp>
      <p:sp>
        <p:nvSpPr>
          <p:cNvPr id="6" name="TextBox 5"/>
          <p:cNvSpPr txBox="1"/>
          <p:nvPr/>
        </p:nvSpPr>
        <p:spPr>
          <a:xfrm>
            <a:off x="5703691" y="1101786"/>
            <a:ext cx="4159624" cy="4893647"/>
          </a:xfrm>
          <a:prstGeom prst="rect">
            <a:avLst/>
          </a:prstGeom>
          <a:noFill/>
        </p:spPr>
        <p:txBody>
          <a:bodyPr wrap="square" rtlCol="0">
            <a:spAutoFit/>
          </a:bodyPr>
          <a:lstStyle/>
          <a:p>
            <a:r>
              <a:rPr lang="en-US" sz="2400" dirty="0">
                <a:solidFill>
                  <a:schemeClr val="accent3">
                    <a:lumMod val="50000"/>
                  </a:schemeClr>
                </a:solidFill>
              </a:rPr>
              <a:t>Persevere PA Crisis Counseling Program (CCP) provides SAMHSA approved crisis counseling tele-health services, through the Center for Community Resources (CCR), and can be provided to people who need support related to the impacts of COVID-19. CCR provides the 24/7 Support and Referral Line that delivers the crisis counseling services. </a:t>
            </a:r>
          </a:p>
        </p:txBody>
      </p:sp>
      <p:pic>
        <p:nvPicPr>
          <p:cNvPr id="7" name="Picture 6"/>
          <p:cNvPicPr>
            <a:picLocks noChangeAspect="1"/>
          </p:cNvPicPr>
          <p:nvPr/>
        </p:nvPicPr>
        <p:blipFill>
          <a:blip r:embed="rId3"/>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425020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body" idx="1"/>
          </p:nvPr>
        </p:nvSpPr>
        <p:spPr>
          <a:xfrm>
            <a:off x="470505" y="1031569"/>
            <a:ext cx="8596668" cy="51206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b="1" dirty="0"/>
              <a:t>Food Resources </a:t>
            </a:r>
            <a:endParaRPr dirty="0"/>
          </a:p>
          <a:p>
            <a:pPr marL="342900" lvl="0" indent="-342900" algn="l" rtl="0">
              <a:spcBef>
                <a:spcPts val="1000"/>
              </a:spcBef>
              <a:spcAft>
                <a:spcPts val="0"/>
              </a:spcAft>
              <a:buSzPts val="1440"/>
              <a:buChar char="►"/>
            </a:pPr>
            <a:r>
              <a:rPr lang="en-US" u="sng" dirty="0">
                <a:solidFill>
                  <a:schemeClr val="hlink"/>
                </a:solidFill>
                <a:hlinkClick r:id="rId3"/>
              </a:rPr>
              <a:t>https://www.agriculture.pa.gov/Food_Security/Pages/Resources.aspx</a:t>
            </a:r>
            <a:endParaRPr dirty="0"/>
          </a:p>
          <a:p>
            <a:pPr marL="0" lvl="0" indent="0" algn="l" rtl="0">
              <a:spcBef>
                <a:spcPts val="1000"/>
              </a:spcBef>
              <a:spcAft>
                <a:spcPts val="0"/>
              </a:spcAft>
              <a:buSzPts val="1920"/>
              <a:buNone/>
            </a:pPr>
            <a:r>
              <a:rPr lang="en-US" sz="2400" b="1" dirty="0"/>
              <a:t>Mental Health Resources </a:t>
            </a:r>
            <a:endParaRPr dirty="0"/>
          </a:p>
          <a:p>
            <a:pPr marL="342900" lvl="0" indent="-342900" algn="l" rtl="0">
              <a:spcBef>
                <a:spcPts val="1000"/>
              </a:spcBef>
              <a:spcAft>
                <a:spcPts val="0"/>
              </a:spcAft>
              <a:buSzPts val="1440"/>
              <a:buChar char="►"/>
            </a:pPr>
            <a:r>
              <a:rPr lang="en-US" u="sng" dirty="0">
                <a:solidFill>
                  <a:schemeClr val="hlink"/>
                </a:solidFill>
                <a:hlinkClick r:id="rId4"/>
              </a:rPr>
              <a:t>https://www.pa.gov/guides/mental-health/</a:t>
            </a:r>
            <a:endParaRPr dirty="0"/>
          </a:p>
          <a:p>
            <a:pPr marL="0" lvl="0" indent="0" algn="l" rtl="0">
              <a:spcBef>
                <a:spcPts val="1000"/>
              </a:spcBef>
              <a:spcAft>
                <a:spcPts val="0"/>
              </a:spcAft>
              <a:buSzPts val="1920"/>
              <a:buNone/>
            </a:pPr>
            <a:r>
              <a:rPr lang="en-US" sz="2400" b="1" dirty="0"/>
              <a:t>Unemployment Benefits</a:t>
            </a:r>
            <a:endParaRPr sz="2400" b="1" dirty="0"/>
          </a:p>
          <a:p>
            <a:pPr marL="342900" lvl="0" indent="-342900" algn="l" rtl="0">
              <a:spcBef>
                <a:spcPts val="1000"/>
              </a:spcBef>
              <a:spcAft>
                <a:spcPts val="0"/>
              </a:spcAft>
              <a:buSzPts val="1440"/>
              <a:buChar char="►"/>
            </a:pPr>
            <a:r>
              <a:rPr lang="en-US" u="sng" dirty="0">
                <a:solidFill>
                  <a:schemeClr val="hlink"/>
                </a:solidFill>
                <a:hlinkClick r:id="rId5"/>
              </a:rPr>
              <a:t>https://www.pa.gov/guides/unemployment-benefits/</a:t>
            </a:r>
            <a:endParaRPr dirty="0"/>
          </a:p>
          <a:p>
            <a:pPr marL="0" lvl="0" indent="0" algn="l" rtl="0">
              <a:spcBef>
                <a:spcPts val="1000"/>
              </a:spcBef>
              <a:spcAft>
                <a:spcPts val="0"/>
              </a:spcAft>
              <a:buSzPts val="1920"/>
              <a:buNone/>
            </a:pPr>
            <a:r>
              <a:rPr lang="en-US" sz="2400" b="1" dirty="0"/>
              <a:t>COVID Testing</a:t>
            </a:r>
            <a:endParaRPr dirty="0"/>
          </a:p>
          <a:p>
            <a:pPr marL="342900" lvl="0" indent="-342900" algn="l" rtl="0">
              <a:spcBef>
                <a:spcPts val="1000"/>
              </a:spcBef>
              <a:spcAft>
                <a:spcPts val="0"/>
              </a:spcAft>
              <a:buSzPts val="1440"/>
              <a:buChar char="►"/>
            </a:pPr>
            <a:r>
              <a:rPr lang="en-US" u="sng" dirty="0">
                <a:solidFill>
                  <a:schemeClr val="hlink"/>
                </a:solidFill>
                <a:hlinkClick r:id="rId6"/>
              </a:rPr>
              <a:t>https://pema.maps.arcgis.com/apps/webappviewer/index.html?id=1a4c139769d646839e1549bcb6a668f1</a:t>
            </a:r>
            <a:endParaRPr dirty="0"/>
          </a:p>
          <a:p>
            <a:pPr marL="0" lvl="0" indent="0" algn="l" rtl="0">
              <a:spcBef>
                <a:spcPts val="1000"/>
              </a:spcBef>
              <a:spcAft>
                <a:spcPts val="0"/>
              </a:spcAft>
              <a:buSzPts val="1920"/>
              <a:buNone/>
            </a:pPr>
            <a:r>
              <a:rPr lang="en-US" sz="2400" b="1" dirty="0"/>
              <a:t>COVID Guidance and Resources </a:t>
            </a:r>
            <a:endParaRPr sz="2400" b="1" dirty="0"/>
          </a:p>
          <a:p>
            <a:pPr marL="342900" lvl="0" indent="-342900" algn="l" rtl="0">
              <a:spcBef>
                <a:spcPts val="1000"/>
              </a:spcBef>
              <a:spcAft>
                <a:spcPts val="0"/>
              </a:spcAft>
              <a:buSzPts val="1440"/>
              <a:buChar char="►"/>
            </a:pPr>
            <a:r>
              <a:rPr lang="en-US" u="sng" dirty="0">
                <a:solidFill>
                  <a:schemeClr val="hlink"/>
                </a:solidFill>
                <a:hlinkClick r:id="rId7"/>
              </a:rPr>
              <a:t>https://www.pa.gov/guides/responding-to-covid-19/</a:t>
            </a:r>
            <a:r>
              <a:rPr lang="en-US" dirty="0"/>
              <a:t> </a:t>
            </a:r>
            <a:endParaRPr dirty="0"/>
          </a:p>
          <a:p>
            <a:pPr marL="342900" lvl="0" indent="-251459" algn="l" rtl="0">
              <a:spcBef>
                <a:spcPts val="1000"/>
              </a:spcBef>
              <a:spcAft>
                <a:spcPts val="0"/>
              </a:spcAft>
              <a:buSzPts val="1440"/>
              <a:buNone/>
            </a:pPr>
            <a:endParaRPr dirty="0"/>
          </a:p>
          <a:p>
            <a:pPr marL="0" lvl="0" indent="0"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sp>
        <p:nvSpPr>
          <p:cNvPr id="246" name="Google Shape;246;p33"/>
          <p:cNvSpPr txBox="1"/>
          <p:nvPr/>
        </p:nvSpPr>
        <p:spPr>
          <a:xfrm>
            <a:off x="6840747" y="2245031"/>
            <a:ext cx="3690852" cy="1754326"/>
          </a:xfrm>
          <a:prstGeom prst="rect">
            <a:avLst/>
          </a:prstGeom>
          <a:noFill/>
          <a:ln w="41275" cmpd="sng">
            <a:solidFill>
              <a:schemeClr val="accent4">
                <a:lumMod val="75000"/>
              </a:schemeClr>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dk1"/>
                </a:solidFill>
                <a:latin typeface="Trebuchet MS"/>
                <a:ea typeface="Trebuchet MS"/>
                <a:cs typeface="Trebuchet MS"/>
                <a:sym typeface="Trebuchet MS"/>
              </a:rPr>
              <a:t>PA COVID Resources </a:t>
            </a:r>
            <a:endParaRPr sz="5400" b="1" dirty="0">
              <a:solidFill>
                <a:schemeClr val="dk1"/>
              </a:solidFill>
              <a:latin typeface="Trebuchet MS"/>
              <a:ea typeface="Trebuchet MS"/>
              <a:cs typeface="Trebuchet MS"/>
              <a:sym typeface="Trebuchet MS"/>
            </a:endParaRPr>
          </a:p>
        </p:txBody>
      </p:sp>
      <p:pic>
        <p:nvPicPr>
          <p:cNvPr id="4" name="Picture 3"/>
          <p:cNvPicPr>
            <a:picLocks noChangeAspect="1"/>
          </p:cNvPicPr>
          <p:nvPr/>
        </p:nvPicPr>
        <p:blipFill>
          <a:blip r:embed="rId8"/>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6147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77334" y="1310640"/>
            <a:ext cx="9655386" cy="5364480"/>
          </a:xfrm>
        </p:spPr>
        <p:txBody>
          <a:bodyPr>
            <a:normAutofit fontScale="85000" lnSpcReduction="10000"/>
          </a:bodyPr>
          <a:lstStyle/>
          <a:p>
            <a:pPr marL="0" indent="0">
              <a:buNone/>
            </a:pPr>
            <a:r>
              <a:rPr lang="en-US" sz="2400" b="1" u="sng" dirty="0"/>
              <a:t>The Mental Health Support Line </a:t>
            </a:r>
          </a:p>
          <a:p>
            <a:r>
              <a:rPr lang="en-US" sz="2400" dirty="0"/>
              <a:t>Developed on April 1</a:t>
            </a:r>
            <a:r>
              <a:rPr lang="en-US" sz="2400" baseline="30000" dirty="0"/>
              <a:t>st</a:t>
            </a:r>
            <a:r>
              <a:rPr lang="en-US" sz="2400" dirty="0"/>
              <a:t> </a:t>
            </a:r>
          </a:p>
          <a:p>
            <a:r>
              <a:rPr lang="en-US" sz="2400" dirty="0"/>
              <a:t>Can be reached toll-free, 24/7 at 1-855-284-2494 from anywhere in PA.</a:t>
            </a:r>
          </a:p>
          <a:p>
            <a:pPr marL="0" indent="0">
              <a:buNone/>
            </a:pPr>
            <a:r>
              <a:rPr lang="en-US" sz="2400" b="1" u="sng" dirty="0"/>
              <a:t>Crisis Text Line </a:t>
            </a:r>
          </a:p>
          <a:p>
            <a:r>
              <a:rPr lang="en-US" sz="2400" dirty="0"/>
              <a:t>Text PA to 741-741 </a:t>
            </a:r>
          </a:p>
          <a:p>
            <a:pPr marL="0" indent="0">
              <a:buNone/>
            </a:pPr>
            <a:r>
              <a:rPr lang="en-US" sz="2400" b="1" u="sng" dirty="0"/>
              <a:t>PA Get Help Now Helpline </a:t>
            </a:r>
          </a:p>
          <a:p>
            <a:r>
              <a:rPr lang="en-US" sz="2400" dirty="0"/>
              <a:t>Can be reached toll-free at 1-800-662-HELP (4357).</a:t>
            </a:r>
          </a:p>
          <a:p>
            <a:r>
              <a:rPr lang="en-US" sz="2400" dirty="0"/>
              <a:t>A live chat option is also available online or via text message at 717-216-0905</a:t>
            </a:r>
          </a:p>
          <a:p>
            <a:pPr marL="0" indent="0" fontAlgn="base">
              <a:buNone/>
            </a:pPr>
            <a:r>
              <a:rPr lang="en-US" sz="2400" b="1" u="sng" dirty="0"/>
              <a:t>Warmline of Beaver County </a:t>
            </a:r>
          </a:p>
          <a:p>
            <a:pPr fontAlgn="base"/>
            <a:r>
              <a:rPr lang="en-US" sz="2400" dirty="0"/>
              <a:t>Can be reached at 1-877-775-WARM (9276) </a:t>
            </a:r>
          </a:p>
          <a:p>
            <a:pPr fontAlgn="base"/>
            <a:r>
              <a:rPr lang="en-US" sz="2400" dirty="0"/>
              <a:t>Hours of operation 6pm-9pm  </a:t>
            </a:r>
          </a:p>
          <a:p>
            <a:pPr marL="0" indent="0" fontAlgn="base">
              <a:buNone/>
            </a:pPr>
            <a:r>
              <a:rPr lang="en-US" sz="2400" b="1" u="sng" dirty="0"/>
              <a:t>UPMC Beaver County Crisis</a:t>
            </a:r>
          </a:p>
          <a:p>
            <a:pPr fontAlgn="base"/>
            <a:r>
              <a:rPr lang="en-US" sz="2400" dirty="0"/>
              <a:t>Can be reached toll-free, 24/7 at 1-800-400-6180</a:t>
            </a:r>
          </a:p>
          <a:p>
            <a:pPr fontAlgn="base"/>
            <a:endParaRPr lang="en-US" dirty="0"/>
          </a:p>
          <a:p>
            <a:endParaRPr lang="en-US" b="1"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23</a:t>
            </a:fld>
            <a:endParaRPr lang="en-US" dirty="0"/>
          </a:p>
        </p:txBody>
      </p:sp>
      <p:pic>
        <p:nvPicPr>
          <p:cNvPr id="6" name="Picture 5"/>
          <p:cNvPicPr>
            <a:picLocks noChangeAspect="1"/>
          </p:cNvPicPr>
          <p:nvPr/>
        </p:nvPicPr>
        <p:blipFill>
          <a:blip r:embed="rId3"/>
          <a:stretch>
            <a:fillRect/>
          </a:stretch>
        </p:blipFill>
        <p:spPr>
          <a:xfrm rot="480000">
            <a:off x="9837269" y="5354650"/>
            <a:ext cx="772505" cy="1161331"/>
          </a:xfrm>
          <a:prstGeom prst="rect">
            <a:avLst/>
          </a:prstGeom>
        </p:spPr>
      </p:pic>
    </p:spTree>
    <p:extLst>
      <p:ext uri="{BB962C8B-B14F-4D97-AF65-F5344CB8AC3E}">
        <p14:creationId xmlns:p14="http://schemas.microsoft.com/office/powerpoint/2010/main" val="156000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Resources </a:t>
            </a:r>
          </a:p>
        </p:txBody>
      </p:sp>
      <p:sp>
        <p:nvSpPr>
          <p:cNvPr id="3" name="Content Placeholder 2"/>
          <p:cNvSpPr>
            <a:spLocks noGrp="1"/>
          </p:cNvSpPr>
          <p:nvPr>
            <p:ph idx="1"/>
          </p:nvPr>
        </p:nvSpPr>
        <p:spPr>
          <a:xfrm>
            <a:off x="372534" y="1360714"/>
            <a:ext cx="9000066" cy="5268685"/>
          </a:xfrm>
        </p:spPr>
        <p:txBody>
          <a:bodyPr>
            <a:normAutofit/>
          </a:bodyPr>
          <a:lstStyle/>
          <a:p>
            <a:pPr marL="0" indent="0">
              <a:buNone/>
            </a:pPr>
            <a:r>
              <a:rPr lang="en-US" sz="2400" dirty="0"/>
              <a:t>Many other resources also remain available to Pennsylvanians in need of support, including:</a:t>
            </a:r>
          </a:p>
          <a:p>
            <a:pPr lvl="1"/>
            <a:r>
              <a:rPr lang="en-US" sz="2400" dirty="0"/>
              <a:t>National Suicide Prevention Lifeline: 1-800-273-TALK (8255)</a:t>
            </a:r>
          </a:p>
          <a:p>
            <a:pPr lvl="1"/>
            <a:r>
              <a:rPr lang="en-US" sz="2400" dirty="0"/>
              <a:t>Línea Nacional de Prevención del Suicidio: 1-888-628-9454</a:t>
            </a:r>
          </a:p>
          <a:p>
            <a:pPr lvl="1"/>
            <a:r>
              <a:rPr lang="en-US" sz="2400" dirty="0"/>
              <a:t>Crisis Text Line: Text “PA” to 741-741</a:t>
            </a:r>
          </a:p>
          <a:p>
            <a:pPr lvl="1"/>
            <a:r>
              <a:rPr lang="en-US" sz="2400" dirty="0"/>
              <a:t>Safe2Say: 1-844-723-2729 or </a:t>
            </a:r>
            <a:r>
              <a:rPr lang="en-US" sz="2400" u="sng" dirty="0">
                <a:hlinkClick r:id="rId3"/>
              </a:rPr>
              <a:t>www.safe2saypa.org</a:t>
            </a:r>
            <a:r>
              <a:rPr lang="en-US" sz="2400" dirty="0"/>
              <a:t> </a:t>
            </a:r>
          </a:p>
          <a:p>
            <a:pPr lvl="1"/>
            <a:r>
              <a:rPr lang="en-US" sz="2400" dirty="0"/>
              <a:t>Veteran Crisis Line: 1-800-273-TALK (8255) (Press 1)</a:t>
            </a:r>
          </a:p>
          <a:p>
            <a:pPr lvl="1"/>
            <a:r>
              <a:rPr lang="en-US" sz="2400" dirty="0"/>
              <a:t>Disaster Distress Helpline: 1-800-985-5990</a:t>
            </a:r>
          </a:p>
          <a:p>
            <a:pPr lvl="1"/>
            <a:r>
              <a:rPr lang="en-US" sz="2400" dirty="0"/>
              <a:t>Get Help Now Hotline (for substance use disorders): </a:t>
            </a:r>
          </a:p>
          <a:p>
            <a:pPr marL="457200" lvl="1" indent="0">
              <a:buNone/>
            </a:pPr>
            <a:r>
              <a:rPr lang="en-US" sz="2400" dirty="0"/>
              <a:t>1-800-662-4357</a:t>
            </a: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24</a:t>
            </a:fld>
            <a:endParaRPr lang="en-US" dirty="0"/>
          </a:p>
        </p:txBody>
      </p:sp>
      <p:pic>
        <p:nvPicPr>
          <p:cNvPr id="6" name="Picture 5"/>
          <p:cNvPicPr>
            <a:picLocks noChangeAspect="1"/>
          </p:cNvPicPr>
          <p:nvPr/>
        </p:nvPicPr>
        <p:blipFill>
          <a:blip r:embed="rId4"/>
          <a:stretch>
            <a:fillRect/>
          </a:stretch>
        </p:blipFill>
        <p:spPr>
          <a:xfrm rot="480000">
            <a:off x="8887749" y="5292175"/>
            <a:ext cx="772505" cy="1161331"/>
          </a:xfrm>
          <a:prstGeom prst="rect">
            <a:avLst/>
          </a:prstGeom>
        </p:spPr>
      </p:pic>
    </p:spTree>
    <p:extLst>
      <p:ext uri="{BB962C8B-B14F-4D97-AF65-F5344CB8AC3E}">
        <p14:creationId xmlns:p14="http://schemas.microsoft.com/office/powerpoint/2010/main" val="291967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6C6B8"/>
                </a:solidFill>
              </a:rPr>
              <a:t>COVID</a:t>
            </a:r>
            <a:r>
              <a:rPr lang="en-US" b="1" dirty="0">
                <a:solidFill>
                  <a:srgbClr val="92D050"/>
                </a:solidFill>
              </a:rPr>
              <a:t> </a:t>
            </a:r>
            <a:r>
              <a:rPr lang="en-US" b="1" dirty="0">
                <a:solidFill>
                  <a:srgbClr val="26C6B8"/>
                </a:solidFill>
              </a:rPr>
              <a:t>Resources</a:t>
            </a:r>
            <a:r>
              <a:rPr lang="en-US" b="1" dirty="0">
                <a:solidFill>
                  <a:srgbClr val="92D050"/>
                </a:solidFill>
              </a:rPr>
              <a:t> </a:t>
            </a:r>
            <a:r>
              <a:rPr lang="en-US" b="1" dirty="0">
                <a:solidFill>
                  <a:schemeClr val="tx1"/>
                </a:solidFill>
              </a:rPr>
              <a:t/>
            </a:r>
            <a:br>
              <a:rPr lang="en-US" b="1" dirty="0">
                <a:solidFill>
                  <a:schemeClr val="tx1"/>
                </a:solidFill>
              </a:rPr>
            </a:br>
            <a:endParaRPr lang="en-US" dirty="0"/>
          </a:p>
        </p:txBody>
      </p:sp>
      <p:sp>
        <p:nvSpPr>
          <p:cNvPr id="3" name="Content Placeholder 2"/>
          <p:cNvSpPr>
            <a:spLocks noGrp="1"/>
          </p:cNvSpPr>
          <p:nvPr>
            <p:ph idx="1"/>
          </p:nvPr>
        </p:nvSpPr>
        <p:spPr>
          <a:xfrm>
            <a:off x="377663" y="1930400"/>
            <a:ext cx="9196009" cy="3880773"/>
          </a:xfrm>
        </p:spPr>
        <p:txBody>
          <a:bodyPr>
            <a:normAutofit lnSpcReduction="10000"/>
          </a:bodyPr>
          <a:lstStyle/>
          <a:p>
            <a:r>
              <a:rPr lang="en-US" sz="3200" dirty="0">
                <a:solidFill>
                  <a:schemeClr val="tx1"/>
                </a:solidFill>
                <a:hlinkClick r:id="rId3"/>
              </a:rPr>
              <a:t>https://www.cdc.gov/coronavirus/2019-ncov/daily-life-coping/managing-stress-anxiety.html</a:t>
            </a:r>
            <a:r>
              <a:rPr lang="en-US" sz="3200" dirty="0">
                <a:solidFill>
                  <a:schemeClr val="tx1"/>
                </a:solidFill>
              </a:rPr>
              <a:t>   </a:t>
            </a:r>
          </a:p>
          <a:p>
            <a:pPr marL="0" indent="0">
              <a:buNone/>
            </a:pPr>
            <a:endParaRPr lang="en-US" sz="3200" dirty="0">
              <a:solidFill>
                <a:schemeClr val="tx1"/>
              </a:solidFill>
            </a:endParaRPr>
          </a:p>
          <a:p>
            <a:r>
              <a:rPr lang="en-US" sz="3200" dirty="0">
                <a:solidFill>
                  <a:schemeClr val="tx1"/>
                </a:solidFill>
                <a:hlinkClick r:id="rId4"/>
              </a:rPr>
              <a:t>https://mhanational.org/covid19</a:t>
            </a:r>
            <a:endParaRPr lang="en-US" sz="3200" dirty="0">
              <a:solidFill>
                <a:schemeClr val="tx1"/>
              </a:solidFill>
            </a:endParaRPr>
          </a:p>
          <a:p>
            <a:pPr marL="0" indent="0">
              <a:buNone/>
            </a:pPr>
            <a:endParaRPr lang="en-US" sz="3200" dirty="0">
              <a:solidFill>
                <a:schemeClr val="tx1"/>
              </a:solidFill>
            </a:endParaRPr>
          </a:p>
          <a:p>
            <a:r>
              <a:rPr lang="en-US" sz="3200" dirty="0">
                <a:solidFill>
                  <a:schemeClr val="tx1"/>
                </a:solidFill>
                <a:hlinkClick r:id="rId5"/>
              </a:rPr>
              <a:t>https://psychhub.com/covid-19</a:t>
            </a:r>
            <a:r>
              <a:rPr lang="en-US" sz="3200" dirty="0">
                <a:solidFill>
                  <a:schemeClr val="tx1"/>
                </a:solidFill>
              </a:rPr>
              <a:t>  </a:t>
            </a:r>
          </a:p>
          <a:p>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25</a:t>
            </a:fld>
            <a:endParaRPr lang="en-US" dirty="0"/>
          </a:p>
        </p:txBody>
      </p:sp>
      <p:pic>
        <p:nvPicPr>
          <p:cNvPr id="6" name="Picture 5"/>
          <p:cNvPicPr>
            <a:picLocks noChangeAspect="1"/>
          </p:cNvPicPr>
          <p:nvPr/>
        </p:nvPicPr>
        <p:blipFill>
          <a:blip r:embed="rId6"/>
          <a:stretch>
            <a:fillRect/>
          </a:stretch>
        </p:blipFill>
        <p:spPr>
          <a:xfrm rot="480000">
            <a:off x="9650726" y="5230507"/>
            <a:ext cx="772505" cy="1161331"/>
          </a:xfrm>
          <a:prstGeom prst="rect">
            <a:avLst/>
          </a:prstGeom>
        </p:spPr>
      </p:pic>
    </p:spTree>
    <p:extLst>
      <p:ext uri="{BB962C8B-B14F-4D97-AF65-F5344CB8AC3E}">
        <p14:creationId xmlns:p14="http://schemas.microsoft.com/office/powerpoint/2010/main" val="241264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help?</a:t>
            </a:r>
          </a:p>
        </p:txBody>
      </p:sp>
      <p:sp>
        <p:nvSpPr>
          <p:cNvPr id="3" name="Content Placeholder 2"/>
          <p:cNvSpPr>
            <a:spLocks noGrp="1"/>
          </p:cNvSpPr>
          <p:nvPr>
            <p:ph idx="1"/>
          </p:nvPr>
        </p:nvSpPr>
        <p:spPr>
          <a:xfrm>
            <a:off x="677334" y="1546167"/>
            <a:ext cx="8596668" cy="4738255"/>
          </a:xfrm>
        </p:spPr>
        <p:txBody>
          <a:bodyPr>
            <a:noAutofit/>
          </a:bodyPr>
          <a:lstStyle/>
          <a:p>
            <a:pPr marL="0" indent="0">
              <a:buNone/>
            </a:pPr>
            <a:r>
              <a:rPr lang="en-US" sz="3200" u="sng" dirty="0"/>
              <a:t>E-mail us</a:t>
            </a:r>
            <a:r>
              <a:rPr lang="en-US" sz="3200" dirty="0"/>
              <a:t>:</a:t>
            </a:r>
          </a:p>
          <a:p>
            <a:r>
              <a:rPr lang="en-US" sz="2400" dirty="0"/>
              <a:t>Elisia Majors </a:t>
            </a:r>
          </a:p>
          <a:p>
            <a:r>
              <a:rPr lang="en-US" sz="2400" dirty="0">
                <a:hlinkClick r:id="rId3"/>
              </a:rPr>
              <a:t>emajors@bcbh.org</a:t>
            </a:r>
            <a:endParaRPr lang="en-US" sz="2400" dirty="0"/>
          </a:p>
          <a:p>
            <a:endParaRPr lang="en-US" sz="2400" dirty="0"/>
          </a:p>
          <a:p>
            <a:r>
              <a:rPr lang="en-US" sz="2400" dirty="0"/>
              <a:t>Stephanie Santoro</a:t>
            </a:r>
          </a:p>
          <a:p>
            <a:r>
              <a:rPr lang="en-US" sz="2400" dirty="0">
                <a:hlinkClick r:id="rId4"/>
              </a:rPr>
              <a:t>ssantoro@ahci.org</a:t>
            </a:r>
            <a:r>
              <a:rPr lang="en-US" sz="2400" dirty="0"/>
              <a:t> </a:t>
            </a:r>
          </a:p>
          <a:p>
            <a:endParaRPr lang="en-US" sz="2400" dirty="0"/>
          </a:p>
          <a:p>
            <a:r>
              <a:rPr lang="en-US" sz="2400" dirty="0"/>
              <a:t>Bonnie Palmieri </a:t>
            </a:r>
          </a:p>
          <a:p>
            <a:r>
              <a:rPr lang="en-US" sz="2400" dirty="0">
                <a:hlinkClick r:id="rId5"/>
              </a:rPr>
              <a:t>bpalmieri@ahci.org</a:t>
            </a:r>
            <a:r>
              <a:rPr lang="en-US" sz="2400" dirty="0"/>
              <a:t> </a:t>
            </a:r>
          </a:p>
        </p:txBody>
      </p:sp>
      <p:sp>
        <p:nvSpPr>
          <p:cNvPr id="6" name="Slide Number Placeholder 5"/>
          <p:cNvSpPr>
            <a:spLocks noGrp="1"/>
          </p:cNvSpPr>
          <p:nvPr>
            <p:ph type="sldNum" sz="quarter" idx="12"/>
          </p:nvPr>
        </p:nvSpPr>
        <p:spPr/>
        <p:txBody>
          <a:bodyPr/>
          <a:lstStyle/>
          <a:p>
            <a:fld id="{5D7FE806-1C63-4ECA-B0B7-914BA92DD0D1}" type="slidenum">
              <a:rPr lang="en-US" smtClean="0"/>
              <a:t>26</a:t>
            </a:fld>
            <a:endParaRPr lang="en-US" dirty="0"/>
          </a:p>
        </p:txBody>
      </p:sp>
      <p:pic>
        <p:nvPicPr>
          <p:cNvPr id="4" name="Picture 3" descr="Raise a Green Dog!: Little things you can do to help the ..."/>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1127" y="738152"/>
            <a:ext cx="3177830" cy="5161957"/>
          </a:xfrm>
          <a:prstGeom prst="rect">
            <a:avLst/>
          </a:prstGeom>
          <a:effectLst>
            <a:softEdge rad="317500"/>
          </a:effectLst>
          <a:scene3d>
            <a:camera prst="orthographicFront">
              <a:rot lat="0" lon="0" rev="20699999"/>
            </a:camera>
            <a:lightRig rig="threePt" dir="t"/>
          </a:scene3d>
        </p:spPr>
      </p:pic>
      <p:pic>
        <p:nvPicPr>
          <p:cNvPr id="7" name="Picture 6"/>
          <p:cNvPicPr>
            <a:picLocks noChangeAspect="1"/>
          </p:cNvPicPr>
          <p:nvPr/>
        </p:nvPicPr>
        <p:blipFill>
          <a:blip r:embed="rId7"/>
          <a:stretch>
            <a:fillRect/>
          </a:stretch>
        </p:blipFill>
        <p:spPr>
          <a:xfrm rot="1200000">
            <a:off x="6425149" y="3469824"/>
            <a:ext cx="1046317" cy="15729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805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865" y="130655"/>
            <a:ext cx="5198426" cy="67273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7585" y="1820426"/>
            <a:ext cx="8596668" cy="2531165"/>
          </a:xfrm>
        </p:spPr>
        <p:txBody>
          <a:bodyPr>
            <a:prstTxWarp prst="textArchUp">
              <a:avLst/>
            </a:prstTxWarp>
            <a:normAutofit/>
          </a:bodyPr>
          <a:lstStyle/>
          <a:p>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Stay Well!   </a:t>
            </a:r>
            <a:r>
              <a:rPr lang="en-US" dirty="0"/>
              <a:t/>
            </a:r>
            <a:br>
              <a:rPr lang="en-US" dirty="0"/>
            </a:br>
            <a:r>
              <a:rPr lang="en-US" dirty="0"/>
              <a:t/>
            </a:r>
            <a:br>
              <a:rPr lang="en-US" dirty="0"/>
            </a:br>
            <a:r>
              <a:rPr lang="en-US" dirty="0"/>
              <a:t> </a:t>
            </a:r>
          </a:p>
        </p:txBody>
      </p:sp>
      <p:pic>
        <p:nvPicPr>
          <p:cNvPr id="4102" name="Picture 6" descr="May - Mental Health Awareness Month — Village Center for Holistic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4706" y="2735492"/>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D7FE806-1C63-4ECA-B0B7-914BA92DD0D1}" type="slidenum">
              <a:rPr lang="en-US" smtClean="0"/>
              <a:t>27</a:t>
            </a:fld>
            <a:endParaRPr lang="en-US" dirty="0"/>
          </a:p>
        </p:txBody>
      </p:sp>
      <p:pic>
        <p:nvPicPr>
          <p:cNvPr id="9218" name="Picture 2" descr="Vandenberg observes Suicide Prevention Awareness Mon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087600"/>
            <a:ext cx="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Today’s Agenda </a:t>
            </a:r>
          </a:p>
        </p:txBody>
      </p:sp>
      <p:sp>
        <p:nvSpPr>
          <p:cNvPr id="10" name="Content Placeholder 9"/>
          <p:cNvSpPr>
            <a:spLocks noGrp="1"/>
          </p:cNvSpPr>
          <p:nvPr>
            <p:ph idx="1"/>
          </p:nvPr>
        </p:nvSpPr>
        <p:spPr>
          <a:xfrm>
            <a:off x="677333" y="1684075"/>
            <a:ext cx="9825203" cy="4886542"/>
          </a:xfrm>
        </p:spPr>
        <p:txBody>
          <a:bodyPr>
            <a:normAutofit fontScale="92500" lnSpcReduction="10000"/>
          </a:bodyPr>
          <a:lstStyle/>
          <a:p>
            <a:r>
              <a:rPr lang="en-US" sz="2800" dirty="0"/>
              <a:t>Minutes   </a:t>
            </a:r>
            <a:endParaRPr lang="en-US" sz="2800" dirty="0" smtClean="0"/>
          </a:p>
          <a:p>
            <a:r>
              <a:rPr lang="en-US" sz="2800" dirty="0" smtClean="0"/>
              <a:t>Dr. </a:t>
            </a:r>
            <a:r>
              <a:rPr lang="en-US" sz="2800" dirty="0" err="1" smtClean="0"/>
              <a:t>Charma</a:t>
            </a:r>
            <a:r>
              <a:rPr lang="en-US" sz="2800" dirty="0" smtClean="0"/>
              <a:t> Dudley </a:t>
            </a:r>
            <a:endParaRPr lang="en-US" sz="2800" dirty="0"/>
          </a:p>
          <a:p>
            <a:r>
              <a:rPr lang="en-US" sz="2800" dirty="0"/>
              <a:t>Partner </a:t>
            </a:r>
            <a:r>
              <a:rPr lang="en-US" sz="2800" dirty="0" smtClean="0"/>
              <a:t>Updates</a:t>
            </a:r>
          </a:p>
          <a:p>
            <a:r>
              <a:rPr lang="en-US" sz="2800" dirty="0" smtClean="0"/>
              <a:t>Zero Suicide Annual Survey </a:t>
            </a:r>
            <a:endParaRPr lang="en-US" sz="2800" dirty="0"/>
          </a:p>
          <a:p>
            <a:r>
              <a:rPr lang="en-US" sz="2800" dirty="0"/>
              <a:t>Marketing </a:t>
            </a:r>
            <a:r>
              <a:rPr lang="en-US" sz="2800" dirty="0" smtClean="0"/>
              <a:t>Committee &amp; Community Outreach and Education Team Update </a:t>
            </a:r>
            <a:endParaRPr lang="en-US" sz="2800" dirty="0"/>
          </a:p>
          <a:p>
            <a:r>
              <a:rPr lang="en-US" sz="2800" dirty="0"/>
              <a:t>September- Suicide Awareness and Prevention Month </a:t>
            </a:r>
            <a:endParaRPr lang="en-US" sz="2600" dirty="0"/>
          </a:p>
          <a:p>
            <a:r>
              <a:rPr lang="en-US" sz="2800" dirty="0"/>
              <a:t>Trainings</a:t>
            </a:r>
          </a:p>
          <a:p>
            <a:r>
              <a:rPr lang="en-US" sz="2800" dirty="0"/>
              <a:t>Next Meeting</a:t>
            </a:r>
          </a:p>
          <a:p>
            <a:r>
              <a:rPr lang="en-US" sz="2800" dirty="0"/>
              <a:t>Resources </a:t>
            </a:r>
          </a:p>
          <a:p>
            <a:pPr marL="0"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3</a:t>
            </a:fld>
            <a:endParaRPr lang="en-US" dirty="0"/>
          </a:p>
        </p:txBody>
      </p:sp>
      <p:pic>
        <p:nvPicPr>
          <p:cNvPr id="7" name="Picture 6"/>
          <p:cNvPicPr>
            <a:picLocks noChangeAspect="1"/>
          </p:cNvPicPr>
          <p:nvPr/>
        </p:nvPicPr>
        <p:blipFill>
          <a:blip r:embed="rId3"/>
          <a:stretch>
            <a:fillRect/>
          </a:stretch>
        </p:blipFill>
        <p:spPr>
          <a:xfrm rot="480000">
            <a:off x="9115210" y="346234"/>
            <a:ext cx="1833428" cy="2756251"/>
          </a:xfrm>
          <a:prstGeom prst="rect">
            <a:avLst/>
          </a:prstGeom>
        </p:spPr>
      </p:pic>
    </p:spTree>
    <p:extLst>
      <p:ext uri="{BB962C8B-B14F-4D97-AF65-F5344CB8AC3E}">
        <p14:creationId xmlns:p14="http://schemas.microsoft.com/office/powerpoint/2010/main" val="396371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4</a:t>
            </a:fld>
            <a:endParaRPr lang="en-US" dirty="0"/>
          </a:p>
        </p:txBody>
      </p:sp>
      <p:pic>
        <p:nvPicPr>
          <p:cNvPr id="6" name="Picture 5"/>
          <p:cNvPicPr>
            <a:picLocks noChangeAspect="1"/>
          </p:cNvPicPr>
          <p:nvPr/>
        </p:nvPicPr>
        <p:blipFill>
          <a:blip r:embed="rId3"/>
          <a:stretch>
            <a:fillRect/>
          </a:stretch>
        </p:blipFill>
        <p:spPr>
          <a:xfrm>
            <a:off x="7109588" y="610462"/>
            <a:ext cx="2246889" cy="3377819"/>
          </a:xfrm>
          <a:prstGeom prst="rect">
            <a:avLst/>
          </a:prstGeom>
        </p:spPr>
      </p:pic>
      <p:pic>
        <p:nvPicPr>
          <p:cNvPr id="2" name="Picture 1"/>
          <p:cNvPicPr>
            <a:picLocks noChangeAspect="1"/>
          </p:cNvPicPr>
          <p:nvPr/>
        </p:nvPicPr>
        <p:blipFill>
          <a:blip r:embed="rId4"/>
          <a:stretch>
            <a:fillRect/>
          </a:stretch>
        </p:blipFill>
        <p:spPr>
          <a:xfrm>
            <a:off x="811493" y="5767018"/>
            <a:ext cx="7779170" cy="816935"/>
          </a:xfrm>
          <a:prstGeom prst="rect">
            <a:avLst/>
          </a:prstGeom>
        </p:spPr>
      </p:pic>
      <p:pic>
        <p:nvPicPr>
          <p:cNvPr id="7" name="Picture 6"/>
          <p:cNvPicPr>
            <a:picLocks noChangeAspect="1"/>
          </p:cNvPicPr>
          <p:nvPr/>
        </p:nvPicPr>
        <p:blipFill>
          <a:blip r:embed="rId5"/>
          <a:stretch>
            <a:fillRect/>
          </a:stretch>
        </p:blipFill>
        <p:spPr>
          <a:xfrm>
            <a:off x="8722266" y="5863896"/>
            <a:ext cx="1103472" cy="542591"/>
          </a:xfrm>
          <a:prstGeom prst="rect">
            <a:avLst/>
          </a:prstGeom>
        </p:spPr>
      </p:pic>
      <p:sp>
        <p:nvSpPr>
          <p:cNvPr id="12" name="Text Box 2"/>
          <p:cNvSpPr txBox="1">
            <a:spLocks noChangeArrowheads="1"/>
          </p:cNvSpPr>
          <p:nvPr/>
        </p:nvSpPr>
        <p:spPr bwMode="auto">
          <a:xfrm>
            <a:off x="7109587" y="4079885"/>
            <a:ext cx="2246889" cy="12772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100" b="1" dirty="0" smtClean="0">
                <a:solidFill>
                  <a:srgbClr val="000000"/>
                </a:solidFill>
                <a:latin typeface="Calibri" panose="020F0502020204030204" pitchFamily="34" charset="0"/>
                <a:ea typeface="Calibri" panose="020F0502020204030204" pitchFamily="34" charset="0"/>
              </a:rPr>
              <a:t>06.25.2021 </a:t>
            </a:r>
            <a:r>
              <a:rPr lang="en-US" sz="1100" b="1" kern="1200" dirty="0">
                <a:solidFill>
                  <a:srgbClr val="000000"/>
                </a:solidFill>
                <a:effectLst/>
                <a:latin typeface="Calibri" panose="020F0502020204030204" pitchFamily="34" charset="0"/>
                <a:ea typeface="Calibri" panose="020F0502020204030204" pitchFamily="34" charset="0"/>
              </a:rPr>
              <a:t>PowerPoint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u="sng" kern="1200" dirty="0">
                <a:solidFill>
                  <a:srgbClr val="7030A0"/>
                </a:solidFill>
                <a:effectLst/>
                <a:latin typeface="Vijaya" panose="020B0604020202020204" pitchFamily="34" charset="0"/>
                <a:ea typeface="Calibri" panose="020F0502020204030204" pitchFamily="34" charset="0"/>
                <a:cs typeface="Times New Roman" panose="02020603050405020304" pitchFamily="18" charset="0"/>
                <a:hlinkClick r:id="rId6"/>
              </a:rPr>
              <a:t>http://www.bc-systemofcare.org/zero-suicide/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Please use this PowerPoint as the minutes from last meeting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kern="1200" dirty="0">
                <a:solidFill>
                  <a:srgbClr val="000000"/>
                </a:solidFill>
                <a:effectLst/>
                <a:latin typeface="Vijaya" panose="020B060402020202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7"/>
          <a:stretch>
            <a:fillRect/>
          </a:stretch>
        </p:blipFill>
        <p:spPr>
          <a:xfrm>
            <a:off x="971402" y="281785"/>
            <a:ext cx="5685956" cy="5388811"/>
          </a:xfrm>
          <a:prstGeom prst="rect">
            <a:avLst/>
          </a:prstGeom>
          <a:ln w="76200">
            <a:solidFill>
              <a:srgbClr val="26A8C2"/>
            </a:solidFill>
          </a:ln>
        </p:spPr>
      </p:pic>
    </p:spTree>
    <p:extLst>
      <p:ext uri="{BB962C8B-B14F-4D97-AF65-F5344CB8AC3E}">
        <p14:creationId xmlns:p14="http://schemas.microsoft.com/office/powerpoint/2010/main" val="49539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smtClean="0"/>
              <a:t>Welcome Dr. Dudley</a:t>
            </a:r>
            <a:endParaRPr lang="en-US" sz="8000" dirty="0"/>
          </a:p>
        </p:txBody>
      </p:sp>
      <p:sp>
        <p:nvSpPr>
          <p:cNvPr id="4" name="Slide Number Placeholder 3"/>
          <p:cNvSpPr>
            <a:spLocks noGrp="1"/>
          </p:cNvSpPr>
          <p:nvPr>
            <p:ph type="sldNum" sz="quarter" idx="12"/>
          </p:nvPr>
        </p:nvSpPr>
        <p:spPr/>
        <p:txBody>
          <a:bodyPr/>
          <a:lstStyle/>
          <a:p>
            <a:fld id="{5D7FE806-1C63-4ECA-B0B7-914BA92DD0D1}" type="slidenum">
              <a:rPr lang="en-US" smtClean="0"/>
              <a:t>5</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302704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PARTNER UPDATES</a:t>
            </a:r>
          </a:p>
        </p:txBody>
      </p:sp>
      <p:sp>
        <p:nvSpPr>
          <p:cNvPr id="4" name="Slide Number Placeholder 3"/>
          <p:cNvSpPr>
            <a:spLocks noGrp="1"/>
          </p:cNvSpPr>
          <p:nvPr>
            <p:ph type="sldNum" sz="quarter" idx="12"/>
          </p:nvPr>
        </p:nvSpPr>
        <p:spPr/>
        <p:txBody>
          <a:bodyPr/>
          <a:lstStyle/>
          <a:p>
            <a:fld id="{5D7FE806-1C63-4ECA-B0B7-914BA92DD0D1}" type="slidenum">
              <a:rPr lang="en-US" smtClean="0"/>
              <a:t>6</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360310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35914"/>
            <a:ext cx="9016371" cy="778446"/>
          </a:xfrm>
          <a:solidFill>
            <a:schemeClr val="bg1"/>
          </a:solidFill>
        </p:spPr>
        <p:txBody>
          <a:bodyPr>
            <a:normAutofit/>
          </a:bodyPr>
          <a:lstStyle/>
          <a:p>
            <a:r>
              <a:rPr lang="en-US" sz="3400" dirty="0" smtClean="0"/>
              <a:t>American Foundation for Suicide Prevention </a:t>
            </a:r>
            <a:endParaRPr lang="en-US" sz="3400" dirty="0"/>
          </a:p>
        </p:txBody>
      </p:sp>
      <p:sp>
        <p:nvSpPr>
          <p:cNvPr id="3" name="Content Placeholder 2"/>
          <p:cNvSpPr>
            <a:spLocks noGrp="1"/>
          </p:cNvSpPr>
          <p:nvPr>
            <p:ph idx="1"/>
          </p:nvPr>
        </p:nvSpPr>
        <p:spPr>
          <a:xfrm>
            <a:off x="677334" y="1611712"/>
            <a:ext cx="8782430" cy="4907499"/>
          </a:xfrm>
        </p:spPr>
        <p:txBody>
          <a:bodyPr>
            <a:noAutofit/>
          </a:bodyPr>
          <a:lstStyle/>
          <a:p>
            <a:r>
              <a:rPr lang="en-US" sz="2400" dirty="0"/>
              <a:t>Out of the Darkness Walks in Pittsburgh and Lawrence County (</a:t>
            </a:r>
            <a:r>
              <a:rPr lang="en-US" sz="2400" u="sng" dirty="0">
                <a:hlinkClick r:id="rId2"/>
              </a:rPr>
              <a:t>https://afsp.org/pittsburgh</a:t>
            </a:r>
            <a:r>
              <a:rPr lang="en-US" sz="2400" dirty="0"/>
              <a:t> and </a:t>
            </a:r>
            <a:r>
              <a:rPr lang="en-US" sz="2400" u="sng" dirty="0">
                <a:hlinkClick r:id="rId3"/>
              </a:rPr>
              <a:t>https://</a:t>
            </a:r>
            <a:r>
              <a:rPr lang="en-US" sz="2400" u="sng" dirty="0" smtClean="0">
                <a:hlinkClick r:id="rId3"/>
              </a:rPr>
              <a:t>afsp.org/newcastle</a:t>
            </a:r>
            <a:endParaRPr lang="en-US" sz="2400" u="sng" dirty="0" smtClean="0"/>
          </a:p>
          <a:p>
            <a:r>
              <a:rPr lang="en-US" sz="2400" dirty="0"/>
              <a:t>All of our events can be found on our calendar:  </a:t>
            </a:r>
            <a:r>
              <a:rPr lang="en-US" sz="2400" u="sng" dirty="0">
                <a:hlinkClick r:id="rId4"/>
              </a:rPr>
              <a:t>https://</a:t>
            </a:r>
            <a:r>
              <a:rPr lang="en-US" sz="2400" u="sng" dirty="0" smtClean="0">
                <a:hlinkClick r:id="rId4"/>
              </a:rPr>
              <a:t>docs.google.com/document/d/105yD80-y2H_0JwvLDWJBxcIP17yYSo_AIJnByXTOirY/edit?usp=sharing</a:t>
            </a:r>
            <a:endParaRPr lang="en-US" sz="2400" u="sng" dirty="0" smtClean="0"/>
          </a:p>
          <a:p>
            <a:r>
              <a:rPr lang="en-US" sz="2400" dirty="0"/>
              <a:t>N</a:t>
            </a:r>
            <a:r>
              <a:rPr lang="en-US" sz="2400" dirty="0" smtClean="0"/>
              <a:t>ew </a:t>
            </a:r>
            <a:r>
              <a:rPr lang="en-US" sz="2400" dirty="0"/>
              <a:t>presentation </a:t>
            </a:r>
            <a:r>
              <a:rPr lang="en-US" sz="2400" dirty="0" smtClean="0"/>
              <a:t>called- </a:t>
            </a:r>
            <a:r>
              <a:rPr lang="en-US" sz="2400" dirty="0"/>
              <a:t>It’s Real:  Teens and Mental Health.  </a:t>
            </a:r>
            <a:endParaRPr lang="en-US" sz="2400" dirty="0" smtClean="0"/>
          </a:p>
          <a:p>
            <a:pPr lvl="1"/>
            <a:r>
              <a:rPr lang="en-US" sz="2000" dirty="0" smtClean="0"/>
              <a:t>It </a:t>
            </a:r>
            <a:r>
              <a:rPr lang="en-US" sz="2000" dirty="0"/>
              <a:t>is intended for ages 14 and older and goes over general mental health information and resources for youth, information on how to notice signs of deterioration in mental health, tips and strategies on how to start a caring conversation about mental health, and information on how to engage in methods of self-care.</a:t>
            </a:r>
          </a:p>
        </p:txBody>
      </p:sp>
      <p:sp>
        <p:nvSpPr>
          <p:cNvPr id="4" name="Slide Number Placeholder 3"/>
          <p:cNvSpPr>
            <a:spLocks noGrp="1"/>
          </p:cNvSpPr>
          <p:nvPr>
            <p:ph type="sldNum" sz="quarter" idx="12"/>
          </p:nvPr>
        </p:nvSpPr>
        <p:spPr/>
        <p:txBody>
          <a:bodyPr/>
          <a:lstStyle/>
          <a:p>
            <a:fld id="{5D7FE806-1C63-4ECA-B0B7-914BA92DD0D1}" type="slidenum">
              <a:rPr lang="en-US" smtClean="0"/>
              <a:t>7</a:t>
            </a:fld>
            <a:endParaRPr lang="en-US" dirty="0"/>
          </a:p>
        </p:txBody>
      </p:sp>
      <p:pic>
        <p:nvPicPr>
          <p:cNvPr id="5" name="Picture 4"/>
          <p:cNvPicPr>
            <a:picLocks noChangeAspect="1"/>
          </p:cNvPicPr>
          <p:nvPr/>
        </p:nvPicPr>
        <p:blipFill>
          <a:blip r:embed="rId5"/>
          <a:stretch>
            <a:fillRect/>
          </a:stretch>
        </p:blipFill>
        <p:spPr>
          <a:xfrm rot="480000">
            <a:off x="9844115" y="4045676"/>
            <a:ext cx="1507925" cy="2266911"/>
          </a:xfrm>
          <a:prstGeom prst="rect">
            <a:avLst/>
          </a:prstGeom>
        </p:spPr>
      </p:pic>
    </p:spTree>
    <p:extLst>
      <p:ext uri="{BB962C8B-B14F-4D97-AF65-F5344CB8AC3E}">
        <p14:creationId xmlns:p14="http://schemas.microsoft.com/office/powerpoint/2010/main" val="29337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18493" y="6041362"/>
            <a:ext cx="683339" cy="365125"/>
          </a:xfrm>
        </p:spPr>
        <p:txBody>
          <a:bodyPr/>
          <a:lstStyle/>
          <a:p>
            <a:fld id="{5D7FE806-1C63-4ECA-B0B7-914BA92DD0D1}" type="slidenum">
              <a:rPr lang="en-US" smtClean="0"/>
              <a:t>8</a:t>
            </a:fld>
            <a:endParaRPr lang="en-US" dirty="0"/>
          </a:p>
        </p:txBody>
      </p:sp>
      <p:pic>
        <p:nvPicPr>
          <p:cNvPr id="3" name="Picture 2"/>
          <p:cNvPicPr>
            <a:picLocks noChangeAspect="1"/>
          </p:cNvPicPr>
          <p:nvPr/>
        </p:nvPicPr>
        <p:blipFill>
          <a:blip r:embed="rId2"/>
          <a:stretch>
            <a:fillRect/>
          </a:stretch>
        </p:blipFill>
        <p:spPr>
          <a:xfrm>
            <a:off x="631529" y="163677"/>
            <a:ext cx="4828557" cy="6598936"/>
          </a:xfrm>
          <a:prstGeom prst="rect">
            <a:avLst/>
          </a:prstGeom>
        </p:spPr>
      </p:pic>
      <p:pic>
        <p:nvPicPr>
          <p:cNvPr id="4" name="Picture 3"/>
          <p:cNvPicPr>
            <a:picLocks noChangeAspect="1"/>
          </p:cNvPicPr>
          <p:nvPr/>
        </p:nvPicPr>
        <p:blipFill>
          <a:blip r:embed="rId3"/>
          <a:stretch>
            <a:fillRect/>
          </a:stretch>
        </p:blipFill>
        <p:spPr>
          <a:xfrm>
            <a:off x="6343774" y="767121"/>
            <a:ext cx="2246889" cy="3377819"/>
          </a:xfrm>
          <a:prstGeom prst="rect">
            <a:avLst/>
          </a:prstGeom>
        </p:spPr>
      </p:pic>
      <p:pic>
        <p:nvPicPr>
          <p:cNvPr id="5" name="Picture 4" descr="Baseball And Bats by clipartcotttage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6359" y="767121"/>
            <a:ext cx="1816464" cy="3361571"/>
          </a:xfrm>
          <a:prstGeom prst="rect">
            <a:avLst/>
          </a:prstGeom>
        </p:spPr>
      </p:pic>
      <p:sp>
        <p:nvSpPr>
          <p:cNvPr id="6" name="Rectangle 5"/>
          <p:cNvSpPr/>
          <p:nvPr/>
        </p:nvSpPr>
        <p:spPr>
          <a:xfrm>
            <a:off x="5718359" y="4375162"/>
            <a:ext cx="6096000" cy="2031325"/>
          </a:xfrm>
          <a:prstGeom prst="rect">
            <a:avLst/>
          </a:prstGeom>
          <a:solidFill>
            <a:schemeClr val="accent5">
              <a:lumMod val="60000"/>
              <a:lumOff val="40000"/>
              <a:alpha val="46000"/>
            </a:schemeClr>
          </a:solidFill>
          <a:ln>
            <a:solidFill>
              <a:schemeClr val="accent2">
                <a:lumMod val="75000"/>
              </a:schemeClr>
            </a:solidFill>
          </a:ln>
        </p:spPr>
        <p:txBody>
          <a:bodyPr wrap="square">
            <a:spAutoFit/>
          </a:bodyPr>
          <a:lstStyle/>
          <a:p>
            <a:pPr algn="ctr"/>
            <a:r>
              <a:rPr lang="en-US" b="1" dirty="0">
                <a:solidFill>
                  <a:srgbClr val="A15489"/>
                </a:solidFill>
                <a:latin typeface="Helvetica Neue"/>
              </a:rPr>
              <a:t>Suicide Prevention Toolkit Coming August 2021: Creating Hope Through </a:t>
            </a:r>
            <a:r>
              <a:rPr lang="en-US" b="1" dirty="0" smtClean="0">
                <a:solidFill>
                  <a:srgbClr val="A15489"/>
                </a:solidFill>
                <a:latin typeface="Helvetica Neue"/>
              </a:rPr>
              <a:t>Action</a:t>
            </a:r>
          </a:p>
          <a:p>
            <a:pPr algn="ctr"/>
            <a:endParaRPr lang="en-US" b="1" dirty="0" smtClean="0">
              <a:solidFill>
                <a:srgbClr val="A15489"/>
              </a:solidFill>
              <a:latin typeface="Helvetica Neue"/>
            </a:endParaRPr>
          </a:p>
          <a:p>
            <a:pPr algn="ctr"/>
            <a:r>
              <a:rPr lang="en-US" b="1" i="0" dirty="0" smtClean="0">
                <a:solidFill>
                  <a:srgbClr val="A15489"/>
                </a:solidFill>
                <a:effectLst/>
                <a:latin typeface="Helvetica Neue"/>
              </a:rPr>
              <a:t>Make sure to sign up for their distribution list</a:t>
            </a:r>
          </a:p>
          <a:p>
            <a:pPr algn="ctr"/>
            <a:r>
              <a:rPr lang="en-US" b="1" dirty="0">
                <a:solidFill>
                  <a:srgbClr val="A15489"/>
                </a:solidFill>
                <a:latin typeface="Helvetica Neue"/>
              </a:rPr>
              <a:t>https://preventsuicidepa.us1.list-manage.com/subscribe?u=e81391bf393c537408956a393&amp;id=2b8881df16</a:t>
            </a:r>
            <a:endParaRPr lang="en-US" b="1" i="0" dirty="0">
              <a:solidFill>
                <a:srgbClr val="A15489"/>
              </a:solidFill>
              <a:effectLst/>
              <a:latin typeface="Helvetica Neue"/>
            </a:endParaRPr>
          </a:p>
        </p:txBody>
      </p:sp>
    </p:spTree>
    <p:extLst>
      <p:ext uri="{BB962C8B-B14F-4D97-AF65-F5344CB8AC3E}">
        <p14:creationId xmlns:p14="http://schemas.microsoft.com/office/powerpoint/2010/main" val="396326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868271"/>
            <a:ext cx="8596668" cy="4173091"/>
          </a:xfrm>
        </p:spPr>
        <p:txBody>
          <a:bodyPr>
            <a:normAutofit fontScale="85000" lnSpcReduction="10000"/>
          </a:bodyPr>
          <a:lstStyle/>
          <a:p>
            <a:pPr lvl="0"/>
            <a:r>
              <a:rPr lang="en-US" sz="2400" dirty="0" smtClean="0"/>
              <a:t>Our </a:t>
            </a:r>
            <a:r>
              <a:rPr lang="en-US" sz="2400" dirty="0"/>
              <a:t>Phoenix Drop-in Center will no longer require reservations beginning August 1.   You may drop-in any time between 10 AM and 2 PM, Tuesday through Friday.  Our August schedule is attached.</a:t>
            </a:r>
          </a:p>
          <a:p>
            <a:pPr lvl="0"/>
            <a:r>
              <a:rPr lang="en-US" sz="2400" dirty="0"/>
              <a:t>The MHA Annual Purse Party will be held this September.  More information will be coming soon</a:t>
            </a:r>
            <a:r>
              <a:rPr lang="en-US" sz="2400" dirty="0" smtClean="0"/>
              <a:t>.</a:t>
            </a:r>
            <a:r>
              <a:rPr lang="en-US" sz="2400" dirty="0"/>
              <a:t> </a:t>
            </a:r>
            <a:endParaRPr lang="en-US" sz="2400" dirty="0" smtClean="0"/>
          </a:p>
          <a:p>
            <a:pPr marL="0" lvl="0" indent="0">
              <a:buNone/>
            </a:pPr>
            <a:endParaRPr lang="en-US" sz="2400" dirty="0"/>
          </a:p>
          <a:p>
            <a:pPr marL="0" indent="0">
              <a:buNone/>
            </a:pPr>
            <a:r>
              <a:rPr lang="en-US" sz="3500" b="1" dirty="0" smtClean="0">
                <a:solidFill>
                  <a:schemeClr val="accent1"/>
                </a:solidFill>
              </a:rPr>
              <a:t>Let’s </a:t>
            </a:r>
            <a:r>
              <a:rPr lang="en-US" sz="3500" b="1" dirty="0">
                <a:solidFill>
                  <a:schemeClr val="accent1"/>
                </a:solidFill>
              </a:rPr>
              <a:t>Talk About Mental Health</a:t>
            </a:r>
            <a:r>
              <a:rPr lang="en-US" sz="3500" b="1" dirty="0" smtClean="0">
                <a:solidFill>
                  <a:schemeClr val="accent1"/>
                </a:solidFill>
              </a:rPr>
              <a:t>:</a:t>
            </a:r>
          </a:p>
          <a:p>
            <a:pPr marL="0" indent="0">
              <a:buNone/>
            </a:pPr>
            <a:endParaRPr lang="en-US" sz="3500" b="1" dirty="0">
              <a:solidFill>
                <a:schemeClr val="accent1"/>
              </a:solidFill>
            </a:endParaRPr>
          </a:p>
          <a:p>
            <a:pPr lvl="0"/>
            <a:r>
              <a:rPr lang="en-US" sz="2400" dirty="0"/>
              <a:t>Our Fall Seminar will be held at FPC Beaver on Saturday, Sept. 25 from 9 AM – 3 PM and will be on Pregnancy Loss and Mental Health. Stay tuned for more info.   </a:t>
            </a:r>
          </a:p>
          <a:p>
            <a:pPr lvl="0"/>
            <a:endParaRPr lang="en-US" sz="2400" dirty="0" smtClean="0"/>
          </a:p>
          <a:p>
            <a:pPr lvl="0"/>
            <a:endParaRPr lang="en-US" sz="24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9</a:t>
            </a:fld>
            <a:endParaRPr lang="en-US" dirty="0"/>
          </a:p>
        </p:txBody>
      </p:sp>
      <p:sp>
        <p:nvSpPr>
          <p:cNvPr id="5" name="Title 1"/>
          <p:cNvSpPr>
            <a:spLocks noGrp="1"/>
          </p:cNvSpPr>
          <p:nvPr>
            <p:ph type="title"/>
          </p:nvPr>
        </p:nvSpPr>
        <p:spPr>
          <a:xfrm>
            <a:off x="677334" y="609600"/>
            <a:ext cx="8596668" cy="995534"/>
          </a:xfrm>
          <a:solidFill>
            <a:schemeClr val="bg1">
              <a:lumMod val="95000"/>
            </a:schemeClr>
          </a:solidFill>
          <a:ln w="12700">
            <a:noFill/>
          </a:ln>
        </p:spPr>
        <p:txBody>
          <a:bodyPr>
            <a:noAutofit/>
          </a:bodyPr>
          <a:lstStyle/>
          <a:p>
            <a:r>
              <a:rPr lang="en-US" b="1" dirty="0" smtClean="0"/>
              <a:t>Mental Health Association </a:t>
            </a:r>
            <a:endParaRPr lang="en-US" b="1" dirty="0"/>
          </a:p>
        </p:txBody>
      </p:sp>
      <p:pic>
        <p:nvPicPr>
          <p:cNvPr id="6" name="Picture 5"/>
          <p:cNvPicPr>
            <a:picLocks noChangeAspect="1"/>
          </p:cNvPicPr>
          <p:nvPr/>
        </p:nvPicPr>
        <p:blipFill>
          <a:blip r:embed="rId2"/>
          <a:stretch>
            <a:fillRect/>
          </a:stretch>
        </p:blipFill>
        <p:spPr>
          <a:xfrm rot="480000">
            <a:off x="9824380" y="4045675"/>
            <a:ext cx="1507925" cy="2266911"/>
          </a:xfrm>
          <a:prstGeom prst="rect">
            <a:avLst/>
          </a:prstGeom>
        </p:spPr>
      </p:pic>
    </p:spTree>
    <p:extLst>
      <p:ext uri="{BB962C8B-B14F-4D97-AF65-F5344CB8AC3E}">
        <p14:creationId xmlns:p14="http://schemas.microsoft.com/office/powerpoint/2010/main" val="2036422454"/>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36B5B2"/>
      </a:accent1>
      <a:accent2>
        <a:srgbClr val="2D9584"/>
      </a:accent2>
      <a:accent3>
        <a:srgbClr val="7030A0"/>
      </a:accent3>
      <a:accent4>
        <a:srgbClr val="A82CD4"/>
      </a:accent4>
      <a:accent5>
        <a:srgbClr val="DBA7E7"/>
      </a:accent5>
      <a:accent6>
        <a:srgbClr val="40A6A6"/>
      </a:accent6>
      <a:hlink>
        <a:srgbClr val="67097D"/>
      </a:hlink>
      <a:folHlink>
        <a:srgbClr val="6709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6428</TotalTime>
  <Words>1024</Words>
  <Application>Microsoft Office PowerPoint</Application>
  <PresentationFormat>Widescreen</PresentationFormat>
  <Paragraphs>194</Paragraphs>
  <Slides>27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Comic Sans MS</vt:lpstr>
      <vt:lpstr>Helvetica Neue</vt:lpstr>
      <vt:lpstr>Times New Roman</vt:lpstr>
      <vt:lpstr>Trebuchet MS</vt:lpstr>
      <vt:lpstr>Vijaya</vt:lpstr>
      <vt:lpstr>Wingdings</vt:lpstr>
      <vt:lpstr>Wingdings 3</vt:lpstr>
      <vt:lpstr>Facet</vt:lpstr>
      <vt:lpstr>Zero Suicide Team Leaders </vt:lpstr>
      <vt:lpstr>Welcome!!!!    </vt:lpstr>
      <vt:lpstr>Today’s Agenda </vt:lpstr>
      <vt:lpstr>PowerPoint Presentation</vt:lpstr>
      <vt:lpstr>Welcome Dr. Dudley</vt:lpstr>
      <vt:lpstr>PARTNER UPDATES</vt:lpstr>
      <vt:lpstr>American Foundation for Suicide Prevention </vt:lpstr>
      <vt:lpstr>PowerPoint Presentation</vt:lpstr>
      <vt:lpstr>Mental Health Association </vt:lpstr>
      <vt:lpstr>PowerPoint Presentation</vt:lpstr>
      <vt:lpstr>Website News:</vt:lpstr>
      <vt:lpstr>Other Updates </vt:lpstr>
      <vt:lpstr>Zero Suicide Survey Results  </vt:lpstr>
      <vt:lpstr> Marketing/Community Outreach and Education Team </vt:lpstr>
      <vt:lpstr>September- Suicide Awareness and Prevention Month </vt:lpstr>
      <vt:lpstr>“ArtAbility 2021” Art Exhibit (Share the news!)</vt:lpstr>
      <vt:lpstr>Check out the website:   http://www.bc-systemofcare.org/   Send updates to: SOCwebmaster@ahci.org  SOC YouTube channel:  https://www.youtube.com/watch?v=GY4rLQJRAcM&amp;list=PL6lF8gWeCfKyHgu4A5RKl1SX7kH2BJrC-&amp;index=2    </vt:lpstr>
      <vt:lpstr>Next meeting </vt:lpstr>
      <vt:lpstr>PowerPoint Presentation</vt:lpstr>
      <vt:lpstr>PowerPoint Presentation</vt:lpstr>
      <vt:lpstr>PowerPoint Presentation</vt:lpstr>
      <vt:lpstr>PowerPoint Presentation</vt:lpstr>
      <vt:lpstr>Resources </vt:lpstr>
      <vt:lpstr>PA Resources </vt:lpstr>
      <vt:lpstr>COVID Resources  </vt:lpstr>
      <vt:lpstr>What can we do to help?</vt:lpstr>
      <vt:lpstr>Thank you!!  Stay Well!      </vt:lpstr>
    </vt:vector>
  </TitlesOfParts>
  <Company>Beaver County Behavioral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Team Leaders</dc:title>
  <dc:creator>Majors, Elisia</dc:creator>
  <cp:lastModifiedBy>Palmieri, Bonnie</cp:lastModifiedBy>
  <cp:revision>394</cp:revision>
  <dcterms:created xsi:type="dcterms:W3CDTF">2020-05-08T17:48:17Z</dcterms:created>
  <dcterms:modified xsi:type="dcterms:W3CDTF">2021-07-22T12:53:14Z</dcterms:modified>
</cp:coreProperties>
</file>