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406" r:id="rId5"/>
    <p:sldId id="376" r:id="rId6"/>
    <p:sldId id="414" r:id="rId7"/>
    <p:sldId id="392" r:id="rId8"/>
    <p:sldId id="408" r:id="rId9"/>
    <p:sldId id="413" r:id="rId10"/>
    <p:sldId id="377" r:id="rId11"/>
    <p:sldId id="378" r:id="rId12"/>
    <p:sldId id="385" r:id="rId13"/>
    <p:sldId id="401" r:id="rId14"/>
    <p:sldId id="409" r:id="rId15"/>
    <p:sldId id="412" r:id="rId16"/>
    <p:sldId id="403" r:id="rId17"/>
    <p:sldId id="358" r:id="rId18"/>
    <p:sldId id="365" r:id="rId19"/>
    <p:sldId id="355" r:id="rId20"/>
    <p:sldId id="374" r:id="rId21"/>
    <p:sldId id="348" r:id="rId22"/>
    <p:sldId id="356" r:id="rId23"/>
    <p:sldId id="259" r:id="rId24"/>
    <p:sldId id="284" r:id="rId25"/>
    <p:sldId id="299" r:id="rId26"/>
    <p:sldId id="359" r:id="rId27"/>
    <p:sldId id="27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C2"/>
    <a:srgbClr val="20A497"/>
    <a:srgbClr val="6600CC"/>
    <a:srgbClr val="EAEAEA"/>
    <a:srgbClr val="F8F8F8"/>
    <a:srgbClr val="26A8C2"/>
    <a:srgbClr val="26C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86387" autoAdjust="0"/>
  </p:normalViewPr>
  <p:slideViewPr>
    <p:cSldViewPr snapToGrid="0">
      <p:cViewPr varScale="1">
        <p:scale>
          <a:sx n="96" d="100"/>
          <a:sy n="96" d="100"/>
        </p:scale>
        <p:origin x="96" y="870"/>
      </p:cViewPr>
      <p:guideLst/>
    </p:cSldViewPr>
  </p:slideViewPr>
  <p:outlineViewPr>
    <p:cViewPr>
      <p:scale>
        <a:sx n="33" d="100"/>
        <a:sy n="33" d="100"/>
      </p:scale>
      <p:origin x="0" y="-8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notesViewPr>
    <p:cSldViewPr snapToGrid="0">
      <p:cViewPr varScale="1">
        <p:scale>
          <a:sx n="44" d="100"/>
          <a:sy n="44" d="100"/>
        </p:scale>
        <p:origin x="206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68FAD-13A1-4000-B759-42F78FD28A4D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19D5E-EEFE-42EE-B4FE-7F08D0DF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7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5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594B-09B4-4B0A-9CDA-43C7FEDE7580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9C8-37BC-435D-890E-5B5C40667008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C6A-D427-4C13-8B1F-23445ED1B30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0546-B5ED-47D9-BFE4-7FCA8EB5A9B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E5FC-7DCA-4E97-B4CC-21248B95C46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3CFE-DCE2-4BAA-B366-1AED4851D40A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F81-1C43-4AFD-8AC0-96A6CF5D9EE1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9A8-A1DC-4399-829C-6DD5B6B45F17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3B3-00E5-40A9-8FFA-C570DC2EB017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201-4531-49F6-99EE-076516E188F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3CA9-AB5F-4C19-96A4-0B99AD173626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010-16D1-4DEB-8C59-042AA371AC0F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6B7-2765-485A-BCA7-57493B2CC617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59F1-E4E0-4D12-94EB-D2F7004FF9C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69C7-45A3-4CBE-859F-211AFB49C956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C4D-49B4-44C3-BE58-6309517880B1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E118-DF0E-48E8-87B8-6A90E568308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rtAbility@ahci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Y4rLQJRAcM&amp;list=PL6lF8gWeCfKyHgu4A5RKl1SX7kH2BJrC-&amp;index=2" TargetMode="External"/><Relationship Id="rId5" Type="http://schemas.openxmlformats.org/officeDocument/2006/relationships/hyperlink" Target="mailto:SOCwebmaster@ahci.org" TargetMode="External"/><Relationship Id="rId4" Type="http://schemas.openxmlformats.org/officeDocument/2006/relationships/hyperlink" Target="http://www.bc-systemofcare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agriculture.pa.gov/Food_Security/Pages/Resources.aspx" TargetMode="External"/><Relationship Id="rId7" Type="http://schemas.openxmlformats.org/officeDocument/2006/relationships/hyperlink" Target="https://www.pa.gov/guides/responding-to-covid-1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ma.maps.arcgis.com/apps/webappviewer/index.html?id=1a4c139769d646839e1549bcb6a668f1" TargetMode="External"/><Relationship Id="rId5" Type="http://schemas.openxmlformats.org/officeDocument/2006/relationships/hyperlink" Target="https://www.pa.gov/guides/unemployment-benefits/" TargetMode="External"/><Relationship Id="rId4" Type="http://schemas.openxmlformats.org/officeDocument/2006/relationships/hyperlink" Target="https://www.pa.gov/guides/mental-healt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://u7061146.ct.sendgrid.net/ls/click?upn%3DTeZUXWpUv-2B6TCY38pVLo9gZAlSZj0NxzkXWlczIEGU-2BP-2FADF2fGSkhrvA8DSMBnFvxJk_KZT7OjZ-2B8mnM8VxXGWXmJPmyQdDzyzm5ZSkyxCmJLLHNSMUvwtSCoj98c0NbdMzNaMxm141-2BXEyGB4bFGTFPSbTmw9jBxrWRlioM1BPEg0QCwIGJKXIFGf0XQW7YHaQnWFsyVfellA6JzHr14zzoa-2B5MaiPrv4GLyqG8mPJtR13Sy8CQjI5aazTF2Uc157e7koLYduJEPw4ftCbWXjE6OuwADXyAAz9QC2NiEgR30iKZ1mRFLFjR2CC8Qg5Lsajhhy5zPeCBdel19dvdQBJqJaqNSiWSEKnRfxPYwfTSJf5U5O8N3-2BFEmzEcdt-2FF7-2BAf4AJhN-2B-2BsEQ1Zx9-2B98NCOBQ-3D-3D&amp;data=02|01|jhaubert@pa.gov|42989b1ea70149ab35d508d7f77a3642|418e284101284dd59b6c47fc5a9a1bde|0|0|637249977215133854&amp;sdata=gMNVI7C9yp0gvvqZ89xcSQPoiB86qDJBoEPfX3B%2BHKY%3D&amp;reserve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managing-stress-anxiet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sychhub.com/covid-19" TargetMode="External"/><Relationship Id="rId4" Type="http://schemas.openxmlformats.org/officeDocument/2006/relationships/hyperlink" Target="https://mhanational.org/covid1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mailto:bpalmieri@ahci.org" TargetMode="External"/><Relationship Id="rId4" Type="http://schemas.openxmlformats.org/officeDocument/2006/relationships/hyperlink" Target="mailto:SSantoro@ahci.or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-systemofcare.org/zero-suici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c-systemofcare.org/do-you-have-a-couple-minutes-to-complete-a-quick-surve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2021HSBG" TargetMode="External"/><Relationship Id="rId2" Type="http://schemas.openxmlformats.org/officeDocument/2006/relationships/hyperlink" Target="https://us02web.zoom.us/meeting/register/tZUqf-6hrjsrHtBcAeMjPGQj93ywGFKjU0sc?mc_cid=0a2ff0988f&amp;mc_eid=7eb82693e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25" y="1424744"/>
            <a:ext cx="8667711" cy="1646302"/>
          </a:xfrm>
        </p:spPr>
        <p:txBody>
          <a:bodyPr/>
          <a:lstStyle/>
          <a:p>
            <a:r>
              <a:rPr lang="en-US" dirty="0"/>
              <a:t>Zero Suicide Team Leaders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675" y="4090022"/>
            <a:ext cx="2616530" cy="1096899"/>
          </a:xfrm>
        </p:spPr>
        <p:txBody>
          <a:bodyPr>
            <a:normAutofit/>
          </a:bodyPr>
          <a:lstStyle/>
          <a:p>
            <a:r>
              <a:rPr lang="en-US" sz="2400" dirty="0"/>
              <a:t>Beaver County </a:t>
            </a:r>
          </a:p>
          <a:p>
            <a:r>
              <a:rPr lang="en-US" sz="2400" dirty="0"/>
              <a:t>06/25/2021</a:t>
            </a:r>
          </a:p>
        </p:txBody>
      </p:sp>
      <p:pic>
        <p:nvPicPr>
          <p:cNvPr id="5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0" y="2804160"/>
            <a:ext cx="3320953" cy="4297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70" y="366156"/>
            <a:ext cx="7086498" cy="1255816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 Marketing/Community Outreach and Education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95" y="1621972"/>
            <a:ext cx="8968690" cy="4244924"/>
          </a:xfrm>
        </p:spPr>
        <p:txBody>
          <a:bodyPr>
            <a:noAutofit/>
          </a:bodyPr>
          <a:lstStyle/>
          <a:p>
            <a:r>
              <a:rPr lang="en-US" sz="2800" dirty="0"/>
              <a:t>Partnering with the Beaver County D&amp;A Coalition to develop “Posters and Coasters” Campaign</a:t>
            </a:r>
          </a:p>
          <a:p>
            <a:pPr lvl="1"/>
            <a:r>
              <a:rPr lang="en-US" sz="2600" dirty="0"/>
              <a:t>Goals: </a:t>
            </a:r>
          </a:p>
          <a:p>
            <a:pPr lvl="2"/>
            <a:r>
              <a:rPr lang="en-US" sz="2400" dirty="0"/>
              <a:t>Get resource material out to people who are not connected to our system of care </a:t>
            </a:r>
          </a:p>
          <a:p>
            <a:pPr lvl="2"/>
            <a:r>
              <a:rPr lang="en-US" sz="2400" dirty="0"/>
              <a:t>Educate natural listeners (bartenders, barbers, stylist) on the warning signs and available resources  </a:t>
            </a:r>
          </a:p>
          <a:p>
            <a:r>
              <a:rPr lang="en-US" sz="2800" dirty="0"/>
              <a:t>WE NEED YOU!!!!!!!!!  Who wants to join the team???  </a:t>
            </a:r>
          </a:p>
          <a:p>
            <a:r>
              <a:rPr lang="en-US" sz="2800" dirty="0"/>
              <a:t>Interested in joining the team?  </a:t>
            </a:r>
          </a:p>
          <a:p>
            <a:pPr lvl="1"/>
            <a:r>
              <a:rPr lang="en-US" sz="2800" dirty="0"/>
              <a:t>Email: Marcy at mscott@crscares.org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9844115" y="4045676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51" y="1023809"/>
            <a:ext cx="8596668" cy="858982"/>
          </a:xfrm>
          <a:ln w="28575">
            <a:solidFill>
              <a:srgbClr val="66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May- Mental Health Awareness Month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51" y="1726480"/>
            <a:ext cx="918710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Accomplishments: 			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10071532" y="4520533"/>
            <a:ext cx="1392709" cy="2093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122" y="3475284"/>
            <a:ext cx="4744163" cy="283464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84298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82" y="2274820"/>
            <a:ext cx="8596668" cy="47582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Over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u="sng" dirty="0">
                <a:solidFill>
                  <a:srgbClr val="00B050"/>
                </a:solidFill>
              </a:rPr>
              <a:t>800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signs were distributed throughout Beaver County.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9659059" y="4189449"/>
            <a:ext cx="1507925" cy="2266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4160178" y="63513"/>
            <a:ext cx="3456732" cy="30324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Rectangle 1"/>
          <p:cNvSpPr/>
          <p:nvPr/>
        </p:nvSpPr>
        <p:spPr>
          <a:xfrm rot="-1260000">
            <a:off x="695753" y="1248697"/>
            <a:ext cx="3212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SUCCESS!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88" y="4288166"/>
            <a:ext cx="4699656" cy="22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24B86A7-A35D-4E35-8136-1BD63F88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7" y="270764"/>
            <a:ext cx="5961026" cy="799592"/>
          </a:xfrm>
        </p:spPr>
        <p:txBody>
          <a:bodyPr/>
          <a:lstStyle/>
          <a:p>
            <a:r>
              <a:rPr lang="en-US" b="1" dirty="0"/>
              <a:t>MAY TRAININGS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C638C7D-EE73-49A9-8E65-2F1BE8991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522" y="1180783"/>
            <a:ext cx="6071742" cy="4860580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 dirty="0">
                <a:solidFill>
                  <a:srgbClr val="26BCC2"/>
                </a:solidFill>
              </a:rPr>
              <a:t>Virtual Trainings</a:t>
            </a:r>
            <a:endParaRPr lang="en-US" sz="5500" dirty="0">
              <a:solidFill>
                <a:srgbClr val="26BCC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500" dirty="0"/>
              <a:t>5/17/21  Safety First: Basic Suicide Prevention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500" dirty="0"/>
              <a:t>5/19/21  Screening of – Suicide: The Ripple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500" dirty="0"/>
              <a:t>5/21/21  QPR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500" dirty="0"/>
          </a:p>
          <a:p>
            <a:r>
              <a:rPr lang="en-US" sz="5500" b="1" dirty="0">
                <a:solidFill>
                  <a:schemeClr val="accent1"/>
                </a:solidFill>
              </a:rPr>
              <a:t>In-Person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500" dirty="0"/>
              <a:t>5/20/21  Mental Health First Aid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500" dirty="0"/>
          </a:p>
          <a:p>
            <a:r>
              <a:rPr lang="en-US" sz="5500" b="1" dirty="0">
                <a:solidFill>
                  <a:schemeClr val="accent1"/>
                </a:solidFill>
              </a:rPr>
              <a:t>Reminder: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dirty="0"/>
              <a:t>Check out the archived webinars!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dirty="0"/>
              <a:t>Zero Suicide trainings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dirty="0"/>
              <a:t>System of Care trainings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dirty="0"/>
              <a:t>Co-Occurring Disorder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dirty="0"/>
          </a:p>
          <a:p>
            <a:endParaRPr lang="en-US" sz="4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CB751-935F-426D-8590-B623AFDA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FE806-1C63-4ECA-B0B7-914BA92DD0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6B5B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6B5B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35" y="849042"/>
            <a:ext cx="2656738" cy="2978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083" y="4749809"/>
            <a:ext cx="1478884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55" y="484441"/>
            <a:ext cx="2172147" cy="1635399"/>
          </a:xfrm>
          <a:prstGeom prst="rect">
            <a:avLst/>
          </a:prstGeom>
        </p:spPr>
      </p:pic>
      <p:sp>
        <p:nvSpPr>
          <p:cNvPr id="3" name="AutoShape 2" descr="Mental Health First Ai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Mental Health First Aid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www.compasshealth.org/wp-content/uploads/2018/04/algee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83" y="2338363"/>
            <a:ext cx="2530252" cy="40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7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" y="600363"/>
            <a:ext cx="1666875" cy="321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933" y="600363"/>
            <a:ext cx="7730067" cy="187498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Annual Wellness Walk 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Ice Cream Social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937" y="2909717"/>
            <a:ext cx="7659957" cy="2697271"/>
          </a:xfrm>
        </p:spPr>
        <p:txBody>
          <a:bodyPr/>
          <a:lstStyle/>
          <a:p>
            <a:r>
              <a:rPr lang="en-US" sz="2400" dirty="0"/>
              <a:t>Huge Success</a:t>
            </a:r>
          </a:p>
          <a:p>
            <a:r>
              <a:rPr lang="en-US" sz="2400" dirty="0" smtClean="0"/>
              <a:t>121 of </a:t>
            </a:r>
            <a:r>
              <a:rPr lang="en-US" sz="2400" dirty="0"/>
              <a:t>people registered </a:t>
            </a:r>
          </a:p>
          <a:p>
            <a:r>
              <a:rPr lang="en-US" sz="2400" dirty="0" smtClean="0"/>
              <a:t>Hank’s FREE ice cream coupons emailed to those who registered  </a:t>
            </a:r>
            <a:endParaRPr lang="en-US" sz="2400" dirty="0"/>
          </a:p>
          <a:p>
            <a:r>
              <a:rPr lang="en-US" sz="2400" dirty="0" smtClean="0"/>
              <a:t>SHOUT OUT and THANKS to Hanks </a:t>
            </a:r>
            <a:r>
              <a:rPr lang="en-US" sz="2400" dirty="0"/>
              <a:t>and everyone </a:t>
            </a:r>
            <a:r>
              <a:rPr lang="en-US" sz="2400" dirty="0" smtClean="0"/>
              <a:t>else who helped make it a successful event!    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5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September- Suicide Awareness and Prevention Month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0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What are we going to do as a taskforce?</a:t>
            </a:r>
          </a:p>
          <a:p>
            <a:pPr lvl="1"/>
            <a:r>
              <a:rPr lang="en-US" sz="3200" dirty="0"/>
              <a:t>Activities</a:t>
            </a:r>
          </a:p>
          <a:p>
            <a:pPr lvl="2"/>
            <a:r>
              <a:rPr lang="en-US" sz="3000" dirty="0"/>
              <a:t>Town Hall</a:t>
            </a:r>
          </a:p>
          <a:p>
            <a:pPr lvl="3"/>
            <a:r>
              <a:rPr lang="en-US" sz="2800" dirty="0"/>
              <a:t>Topics </a:t>
            </a:r>
          </a:p>
          <a:p>
            <a:pPr lvl="3"/>
            <a:r>
              <a:rPr lang="en-US" sz="2800" dirty="0"/>
              <a:t>Speakers</a:t>
            </a:r>
            <a:r>
              <a:rPr lang="en-US" sz="3000" dirty="0"/>
              <a:t> </a:t>
            </a:r>
          </a:p>
          <a:p>
            <a:pPr lvl="2"/>
            <a:r>
              <a:rPr lang="en-US" sz="3200" dirty="0"/>
              <a:t>  Other suggestions?  </a:t>
            </a:r>
          </a:p>
          <a:p>
            <a:r>
              <a:rPr lang="en-US" sz="3200" dirty="0"/>
              <a:t>What is your agency going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402" y="3488754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3" y="295565"/>
            <a:ext cx="11380879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“ArtAbility 2021” Art Exhibit (Share the news!)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928" y="1061601"/>
            <a:ext cx="9159394" cy="534488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BC SOC holds this event in recognition of SAMHSA’s National Recovery Month, every September!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ArtAbility Exhibit occurred virtually last year, due to COVID.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We might do the same or a “hybrid” version this year.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20A497"/>
                </a:solidFill>
              </a:rPr>
              <a:t>“No Strolling, Just Scrolling”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2021 is our 5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year and we are looking for talented artists from the Beaver County RECOVERY community.  </a:t>
            </a:r>
            <a:r>
              <a:rPr lang="en-US" sz="2400" b="1" dirty="0">
                <a:solidFill>
                  <a:schemeClr val="tx1"/>
                </a:solidFill>
              </a:rPr>
              <a:t>Each artist’s “gallery” will be featured on his/her own webpage on the SOC Website!</a:t>
            </a:r>
          </a:p>
          <a:p>
            <a:r>
              <a:rPr lang="en-US" sz="2200" b="1" i="1" dirty="0">
                <a:solidFill>
                  <a:srgbClr val="6600CC"/>
                </a:solidFill>
              </a:rPr>
              <a:t>“If </a:t>
            </a:r>
            <a:r>
              <a:rPr lang="en-US" sz="2200" b="1" i="1" u="sng" dirty="0">
                <a:solidFill>
                  <a:srgbClr val="6600CC"/>
                </a:solidFill>
              </a:rPr>
              <a:t>your</a:t>
            </a:r>
            <a:r>
              <a:rPr lang="en-US" sz="2200" b="1" i="1" dirty="0">
                <a:solidFill>
                  <a:srgbClr val="6600CC"/>
                </a:solidFill>
              </a:rPr>
              <a:t> artwork helps in </a:t>
            </a:r>
            <a:r>
              <a:rPr lang="en-US" sz="2200" b="1" i="1" u="sng" dirty="0">
                <a:solidFill>
                  <a:srgbClr val="6600CC"/>
                </a:solidFill>
              </a:rPr>
              <a:t>your</a:t>
            </a:r>
            <a:r>
              <a:rPr lang="en-US" sz="2200" b="1" i="1" dirty="0">
                <a:solidFill>
                  <a:srgbClr val="6600CC"/>
                </a:solidFill>
              </a:rPr>
              <a:t> recovery, it is eligible for the exhibit!”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Questions / comments / feedback:  </a:t>
            </a:r>
            <a:r>
              <a:rPr lang="en-US" sz="2400" b="1" u="sng" dirty="0">
                <a:solidFill>
                  <a:srgbClr val="26BCC2"/>
                </a:solidFill>
                <a:hlinkClick r:id="rId2"/>
              </a:rPr>
              <a:t>ArtAbility@ahci.org</a:t>
            </a:r>
            <a:r>
              <a:rPr lang="en-US" sz="2400" b="1" u="sng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6600CC"/>
                </a:solidFill>
              </a:rPr>
              <a:t>Submissions are welcome from now until August 31</a:t>
            </a:r>
            <a:r>
              <a:rPr lang="en-US" sz="2400" b="1" u="sng" baseline="30000" dirty="0">
                <a:solidFill>
                  <a:srgbClr val="6600CC"/>
                </a:solidFill>
              </a:rPr>
              <a:t>st</a:t>
            </a:r>
            <a:r>
              <a:rPr lang="en-US" sz="2400" b="1" u="sng" dirty="0">
                <a:solidFill>
                  <a:srgbClr val="6600CC"/>
                </a:solidFill>
              </a:rPr>
              <a:t>. </a:t>
            </a:r>
            <a:endParaRPr lang="en-US" sz="2400" dirty="0">
              <a:solidFill>
                <a:srgbClr val="66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10116591" y="4290360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4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onicles of the ShoeSquirrel: Jan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71415"/>
            <a:ext cx="3502979" cy="3931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488" y="1420220"/>
            <a:ext cx="5130037" cy="520454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Check out the website: 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http://www.bc-systemofcare.org/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Send updates to: </a:t>
            </a:r>
            <a:r>
              <a:rPr lang="en-US" sz="2800" b="1" dirty="0">
                <a:solidFill>
                  <a:schemeClr val="tx1"/>
                </a:solidFill>
                <a:hlinkClick r:id="rId5"/>
              </a:rPr>
              <a:t>SOCwebmaster@ahci.org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SOC YouTube channel: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>
                <a:hlinkClick r:id="rId6"/>
              </a:rPr>
              <a:t>https://www.youtube.com/watch?v=GY4rLQJRAcM&amp;list=PL6lF8gWeCfKyHgu4A5RKl1SX7kH2BJrC-&amp;index=2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10590109" y="5432228"/>
            <a:ext cx="810380" cy="1218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409805"/>
            <a:ext cx="940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94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/>
          </a:bodyPr>
          <a:lstStyle/>
          <a:p>
            <a:r>
              <a:rPr lang="en-US" sz="4000" b="1" dirty="0"/>
              <a:t>Next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July 23rd </a:t>
            </a:r>
            <a:r>
              <a:rPr lang="en-US" sz="3600" b="1" dirty="0"/>
              <a:t>at 1:30pm </a:t>
            </a:r>
          </a:p>
          <a:p>
            <a:r>
              <a:rPr lang="en-US" sz="3600" b="1" dirty="0"/>
              <a:t>Zoom link will be 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Diary School Office - Free vector graphic on Pixabay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6" y="3221866"/>
            <a:ext cx="4618182" cy="31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6539597" y="3699717"/>
            <a:ext cx="695082" cy="10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735" y="150026"/>
            <a:ext cx="5396268" cy="6466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0" name="Picture 2" descr="5 steps to self-care for parents in the New Year - WH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f-Care Resources – COVID-19 Resourc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37560"/>
            <a:ext cx="31013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Welcome!!!!  </a:t>
            </a:r>
            <a:r>
              <a:rPr lang="en-US" sz="5400" dirty="0">
                <a:sym typeface="Wingdings" panose="05000000000000000000" pitchFamily="2" charset="2"/>
              </a:rPr>
              <a:t>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Today’s meeting </a:t>
            </a:r>
          </a:p>
          <a:p>
            <a:pPr lvl="1"/>
            <a:r>
              <a:rPr lang="en-US" sz="4200" dirty="0"/>
              <a:t>A reminder of how this works</a:t>
            </a:r>
          </a:p>
          <a:p>
            <a:r>
              <a:rPr lang="en-US" sz="4400" dirty="0"/>
              <a:t>Sign-in</a:t>
            </a:r>
          </a:p>
          <a:p>
            <a:pPr lvl="1"/>
            <a:r>
              <a:rPr lang="en-US" sz="4200" dirty="0"/>
              <a:t>Type your name and organization into the chat box 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343373" y="1740164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8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882" y="872134"/>
            <a:ext cx="928743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Resources </a:t>
            </a:r>
          </a:p>
        </p:txBody>
      </p:sp>
      <p:pic>
        <p:nvPicPr>
          <p:cNvPr id="1026" name="Picture 2" descr="How to Share WordPress Post Drafts Using Temporary Links | Elegant Themes 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91" y="2838440"/>
            <a:ext cx="59917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5406" y="3086655"/>
            <a:ext cx="2510118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Please share the following resources with anyone who can benefit </a:t>
            </a:r>
          </a:p>
        </p:txBody>
      </p:sp>
    </p:spTree>
    <p:extLst>
      <p:ext uri="{BB962C8B-B14F-4D97-AF65-F5344CB8AC3E}">
        <p14:creationId xmlns:p14="http://schemas.microsoft.com/office/powerpoint/2010/main" val="306250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63" y="293070"/>
            <a:ext cx="4787695" cy="6309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3691" y="1101786"/>
            <a:ext cx="4159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Persevere PA Crisis Counseling Program (CCP) provides SAMHSA approved crisis counseling tele-health services, through the Center for Community Resources (CCR), and can be provided to people who need support related to the impacts of COVID-19. CCR provides the 24/7 Support and Referral Line that delivers the crisis counseling services.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470505" y="1031569"/>
            <a:ext cx="8596668" cy="512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Food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https://www.agriculture.pa.gov/Food_Security/Pages/Resources.aspx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Mental Health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https://www.pa.gov/guides/mental-health/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Unemployment Benefits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https://www.pa.gov/guides/unemployment-benefits/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Testing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https://pema.maps.arcgis.com/apps/webappviewer/index.html?id=1a4c139769d646839e1549bcb6a668f1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Guidance and Resources 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https://www.pa.gov/guides/responding-to-covid-19/</a:t>
            </a:r>
            <a:r>
              <a:rPr lang="en-US" dirty="0"/>
              <a:t> 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246" name="Google Shape;246;p33"/>
          <p:cNvSpPr txBox="1"/>
          <p:nvPr/>
        </p:nvSpPr>
        <p:spPr>
          <a:xfrm>
            <a:off x="6840747" y="2245031"/>
            <a:ext cx="3690852" cy="1754326"/>
          </a:xfrm>
          <a:prstGeom prst="rect">
            <a:avLst/>
          </a:prstGeom>
          <a:noFill/>
          <a:ln w="41275" cmpd="sng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COVID Resources 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9655386" cy="5364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The Mental Health Support Line </a:t>
            </a:r>
          </a:p>
          <a:p>
            <a:r>
              <a:rPr lang="en-US" sz="2400" dirty="0"/>
              <a:t>Developed on April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r>
              <a:rPr lang="en-US" sz="2400" dirty="0"/>
              <a:t>Can be reached toll-free, 24/7 at 1-855-284-2494 from anywhere in PA.</a:t>
            </a:r>
          </a:p>
          <a:p>
            <a:pPr marL="0" indent="0">
              <a:buNone/>
            </a:pPr>
            <a:r>
              <a:rPr lang="en-US" sz="2400" b="1" u="sng" dirty="0"/>
              <a:t>Crisis Text Line </a:t>
            </a:r>
          </a:p>
          <a:p>
            <a:r>
              <a:rPr lang="en-US" sz="2400" dirty="0"/>
              <a:t>Text PA to 741-741 </a:t>
            </a:r>
          </a:p>
          <a:p>
            <a:pPr marL="0" indent="0">
              <a:buNone/>
            </a:pPr>
            <a:r>
              <a:rPr lang="en-US" sz="2400" b="1" u="sng" dirty="0"/>
              <a:t>PA Get Help Now Helpline </a:t>
            </a:r>
          </a:p>
          <a:p>
            <a:r>
              <a:rPr lang="en-US" sz="2400" dirty="0"/>
              <a:t>Can be reached toll-free at 1-800-662-HELP (4357).</a:t>
            </a:r>
          </a:p>
          <a:p>
            <a:r>
              <a:rPr lang="en-US" sz="2400" dirty="0"/>
              <a:t>A live chat option is also available online or via text message at 717-216-0905</a:t>
            </a:r>
          </a:p>
          <a:p>
            <a:pPr marL="0" indent="0" fontAlgn="base">
              <a:buNone/>
            </a:pPr>
            <a:r>
              <a:rPr lang="en-US" sz="2400" b="1" u="sng" dirty="0"/>
              <a:t>Warmline of Beaver County </a:t>
            </a:r>
          </a:p>
          <a:p>
            <a:pPr fontAlgn="base"/>
            <a:r>
              <a:rPr lang="en-US" sz="2400" dirty="0"/>
              <a:t>Can be reached at 1-877-775-WARM (9276) </a:t>
            </a:r>
          </a:p>
          <a:p>
            <a:pPr fontAlgn="base"/>
            <a:r>
              <a:rPr lang="en-US" sz="2400" dirty="0"/>
              <a:t>Hours of operation 6pm-9pm  </a:t>
            </a:r>
          </a:p>
          <a:p>
            <a:pPr marL="0" indent="0" fontAlgn="base">
              <a:buNone/>
            </a:pPr>
            <a:r>
              <a:rPr lang="en-US" sz="2400" b="1" u="sng" dirty="0"/>
              <a:t>UPMC Beaver County Crisis</a:t>
            </a:r>
          </a:p>
          <a:p>
            <a:pPr fontAlgn="base"/>
            <a:r>
              <a:rPr lang="en-US" sz="2400" dirty="0"/>
              <a:t>Can be reached toll-free, 24/7 at 1-800-400-6180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837269" y="5354650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360714"/>
            <a:ext cx="9000066" cy="526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other resources also remain available to Pennsylvanians in need of support, including:</a:t>
            </a:r>
          </a:p>
          <a:p>
            <a:pPr lvl="1"/>
            <a:r>
              <a:rPr lang="en-US" sz="2400" dirty="0"/>
              <a:t>National Suicide Prevention Lifeline: 1-800-273-TALK (8255)</a:t>
            </a:r>
          </a:p>
          <a:p>
            <a:pPr lvl="1"/>
            <a:r>
              <a:rPr lang="en-US" sz="2400" dirty="0"/>
              <a:t>Línea Nacional de Prevención del Suicidio: 1-888-628-9454</a:t>
            </a:r>
          </a:p>
          <a:p>
            <a:pPr lvl="1"/>
            <a:r>
              <a:rPr lang="en-US" sz="2400" dirty="0"/>
              <a:t>Crisis Text Line: Text “PA” to 741-741</a:t>
            </a:r>
          </a:p>
          <a:p>
            <a:pPr lvl="1"/>
            <a:r>
              <a:rPr lang="en-US" sz="2400" dirty="0"/>
              <a:t>Safe2Say: 1-844-723-2729 or </a:t>
            </a:r>
            <a:r>
              <a:rPr lang="en-US" sz="2400" u="sng" dirty="0">
                <a:hlinkClick r:id="rId3"/>
              </a:rPr>
              <a:t>www.safe2saypa.org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Veteran Crisis Line: 1-800-273-TALK (8255) (Press 1)</a:t>
            </a:r>
          </a:p>
          <a:p>
            <a:pPr lvl="1"/>
            <a:r>
              <a:rPr lang="en-US" sz="2400" dirty="0"/>
              <a:t>Disaster Distress Helpline: 1-800-985-5990</a:t>
            </a:r>
          </a:p>
          <a:p>
            <a:pPr lvl="1"/>
            <a:r>
              <a:rPr lang="en-US" sz="2400" dirty="0"/>
              <a:t>Get Help Now Hotline (for substance use disorders): </a:t>
            </a:r>
          </a:p>
          <a:p>
            <a:pPr marL="457200" lvl="1" indent="0">
              <a:buNone/>
            </a:pPr>
            <a:r>
              <a:rPr lang="en-US" sz="2400" dirty="0"/>
              <a:t>1-800-662-4357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8887749" y="5292175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2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C6B8"/>
                </a:solidFill>
              </a:rPr>
              <a:t>COVID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26C6B8"/>
                </a:solidFill>
              </a:rPr>
              <a:t>Resources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3" y="1930400"/>
            <a:ext cx="9196009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hlinkClick r:id="rId3"/>
              </a:rPr>
              <a:t>https://www.cdc.gov/coronavirus/2019-ncov/daily-life-coping/managing-stress-anxiety.html</a:t>
            </a:r>
            <a:r>
              <a:rPr lang="en-US" sz="32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4"/>
              </a:rPr>
              <a:t>https://mhanational.org/covid19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5"/>
              </a:rPr>
              <a:t>https://psychhub.com/covid-19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000">
            <a:off x="9650726" y="5230507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/>
              <a:t>E-mail us</a:t>
            </a:r>
            <a:r>
              <a:rPr lang="en-US" sz="3200" dirty="0"/>
              <a:t>:</a:t>
            </a:r>
          </a:p>
          <a:p>
            <a:r>
              <a:rPr lang="en-US" sz="2400" dirty="0"/>
              <a:t>Elisia Majors </a:t>
            </a:r>
          </a:p>
          <a:p>
            <a:r>
              <a:rPr lang="en-US" sz="2400" dirty="0">
                <a:hlinkClick r:id="rId3"/>
              </a:rPr>
              <a:t>emajors@bcbh.org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Stephanie Santoro</a:t>
            </a:r>
          </a:p>
          <a:p>
            <a:r>
              <a:rPr lang="en-US" sz="2400" dirty="0">
                <a:hlinkClick r:id="rId4"/>
              </a:rPr>
              <a:t>ssantoro@ahci.org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Bonnie Palmieri </a:t>
            </a:r>
          </a:p>
          <a:p>
            <a:r>
              <a:rPr lang="en-US" sz="2400" dirty="0">
                <a:hlinkClick r:id="rId5"/>
              </a:rPr>
              <a:t>bpalmieri@ahci.org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 descr="Raise a Green Dog!: Little things you can do to help the ...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27" y="738152"/>
            <a:ext cx="3177830" cy="5161957"/>
          </a:xfrm>
          <a:prstGeom prst="rect">
            <a:avLst/>
          </a:prstGeom>
          <a:effectLst>
            <a:softEdge rad="317500"/>
          </a:effectLst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0">
            <a:off x="6425149" y="3469824"/>
            <a:ext cx="1046317" cy="1572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805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5" y="130655"/>
            <a:ext cx="5198426" cy="6727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85" y="1820426"/>
            <a:ext cx="8596668" cy="253116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Well!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102" name="Picture 6" descr="May - Mental Health Awareness Month — Village Center for Holistic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6" y="2735492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27</a:t>
            </a:fld>
            <a:endParaRPr lang="en-US" dirty="0"/>
          </a:p>
        </p:txBody>
      </p:sp>
      <p:pic>
        <p:nvPicPr>
          <p:cNvPr id="9218" name="Picture 2" descr="Vandenberg observes Suicide Prevention Awareness Mont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0876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1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3" y="1930401"/>
            <a:ext cx="9825203" cy="464021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Minutes   </a:t>
            </a:r>
          </a:p>
          <a:p>
            <a:r>
              <a:rPr lang="en-US" sz="2800" dirty="0"/>
              <a:t>Partner Updates</a:t>
            </a:r>
          </a:p>
          <a:p>
            <a:r>
              <a:rPr lang="en-US" sz="2800" dirty="0"/>
              <a:t>Marketing Committee</a:t>
            </a:r>
          </a:p>
          <a:p>
            <a:r>
              <a:rPr lang="en-US" sz="2800" dirty="0"/>
              <a:t>Community Outreach and Education Team </a:t>
            </a:r>
          </a:p>
          <a:p>
            <a:r>
              <a:rPr lang="en-US" sz="2800" dirty="0"/>
              <a:t>Mental Health Awareness Month Summary  </a:t>
            </a:r>
          </a:p>
          <a:p>
            <a:r>
              <a:rPr lang="en-US" sz="2800" dirty="0"/>
              <a:t>September- Suicide Awareness and Prevention Month </a:t>
            </a:r>
            <a:endParaRPr lang="en-US" sz="2600" dirty="0"/>
          </a:p>
          <a:p>
            <a:r>
              <a:rPr lang="en-US" sz="2800" dirty="0"/>
              <a:t>Trainings</a:t>
            </a:r>
          </a:p>
          <a:p>
            <a:r>
              <a:rPr lang="en-US" sz="2800" dirty="0"/>
              <a:t>Next Meeting</a:t>
            </a:r>
          </a:p>
          <a:p>
            <a:r>
              <a:rPr lang="en-US" sz="2800" dirty="0"/>
              <a:t>Resources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8971557" y="1678644"/>
            <a:ext cx="1833428" cy="27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67" y="611557"/>
            <a:ext cx="2246889" cy="3377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93" y="5767018"/>
            <a:ext cx="7779170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266" y="5863896"/>
            <a:ext cx="1103472" cy="542591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05721" y="3988281"/>
            <a:ext cx="2354580" cy="11079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05.21.2021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PowerPoint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u="sng" kern="1200" dirty="0">
                <a:solidFill>
                  <a:srgbClr val="7030A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http://www.bc-systemofcare.org/zero-suicide/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use this PowerPoint as the minutes from last meeting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08845"/>
              </p:ext>
            </p:extLst>
          </p:nvPr>
        </p:nvGraphicFramePr>
        <p:xfrm>
          <a:off x="421484" y="287466"/>
          <a:ext cx="6830392" cy="5407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071">
                  <a:extLst>
                    <a:ext uri="{9D8B030D-6E8A-4147-A177-3AD203B41FA5}">
                      <a16:colId xmlns:a16="http://schemas.microsoft.com/office/drawing/2014/main" val="3672725444"/>
                    </a:ext>
                  </a:extLst>
                </a:gridCol>
                <a:gridCol w="3090113">
                  <a:extLst>
                    <a:ext uri="{9D8B030D-6E8A-4147-A177-3AD203B41FA5}">
                      <a16:colId xmlns:a16="http://schemas.microsoft.com/office/drawing/2014/main" val="2633200931"/>
                    </a:ext>
                  </a:extLst>
                </a:gridCol>
                <a:gridCol w="3152208">
                  <a:extLst>
                    <a:ext uri="{9D8B030D-6E8A-4147-A177-3AD203B41FA5}">
                      <a16:colId xmlns:a16="http://schemas.microsoft.com/office/drawing/2014/main" val="959465105"/>
                    </a:ext>
                  </a:extLst>
                </a:gridCol>
              </a:tblGrid>
              <a:tr h="191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Zero Suicide Team Meeting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05/21/2021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696787270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</a:rPr>
                        <a:t>Name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</a:rPr>
                        <a:t>Partner agency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729472035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Jennifer Boeringer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ETC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764584772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Elisia Majors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BCBH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072209469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Barbara Reed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OARS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4289723420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Dave Aiken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NAMI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61145819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Abby Opal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MHA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933064334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Michele Kelley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Southwood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490971995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Traci Hughes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BCRC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782342290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Johnathan Hughes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TPN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988617922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Jodi Platz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Community Alternative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38408165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Stephanie Hobel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716926082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Stephanie Santoro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AHCI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102907020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Kim Hall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ETC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551267028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Amy Solman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Geneva College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06995369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Angela Masciantonio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TPN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087017206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Bonnie Palmieri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AHCI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904241495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Erin Rathbun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Beacon Health Options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003870191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Jessica Weller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Pressley Ridge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742416365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Kathy Graziano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TPN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773424582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Katie Parks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TPN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10997823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Kelly Nardone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BCBH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804240424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Mandi Rea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TPN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037999631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Melissa Coakley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Aurora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966036994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Missy Watson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PHN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092140573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Marcy Scott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CRS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915818670"/>
                  </a:ext>
                </a:extLst>
              </a:tr>
              <a:tr h="20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Rachel Kyle</a:t>
                      </a:r>
                      <a:endParaRPr lang="en-US" sz="90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HVHS</a:t>
                      </a:r>
                      <a:endParaRPr lang="en-US" sz="900" dirty="0">
                        <a:effectLst/>
                        <a:latin typeface="Vijaya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32016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39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PARTNER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About 95% of the MHA staff have gone through QPR </a:t>
            </a:r>
            <a:r>
              <a:rPr lang="en-US" sz="2400" dirty="0" smtClean="0"/>
              <a:t>training.</a:t>
            </a:r>
            <a:endParaRPr lang="en-US" sz="2400" dirty="0"/>
          </a:p>
          <a:p>
            <a:pPr lvl="0"/>
            <a:r>
              <a:rPr lang="en-US" sz="2400" dirty="0"/>
              <a:t>The new Phoenix </a:t>
            </a:r>
            <a:r>
              <a:rPr lang="en-US" sz="2400" dirty="0" smtClean="0"/>
              <a:t>Center </a:t>
            </a:r>
            <a:r>
              <a:rPr lang="en-US" sz="2400" dirty="0"/>
              <a:t>calendar for July </a:t>
            </a:r>
            <a:r>
              <a:rPr lang="en-US" sz="2400" dirty="0" smtClean="0"/>
              <a:t>was included with today’s meeting handouts.  We </a:t>
            </a:r>
            <a:r>
              <a:rPr lang="en-US" sz="2400" dirty="0"/>
              <a:t>are filling up more than 2 weeks in advance, so please make reservations early.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en-US" b="1" dirty="0" smtClean="0"/>
              <a:t>Mental Health Association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42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Other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25" y="63730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Did you take the annual Zero Suicide Survey?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825" y="5354986"/>
            <a:ext cx="8596668" cy="86893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http://www.bc-systemofcare.org/do-you-have-a-couple-minutes-to-complete-a-quick-survey/</a:t>
            </a:r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File:Did you know (dyk)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36" y="2416553"/>
            <a:ext cx="2792845" cy="27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and Human Service Plan Annual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Public Hearing </a:t>
            </a:r>
          </a:p>
          <a:p>
            <a:pPr lvl="1"/>
            <a:r>
              <a:rPr lang="en-US" sz="2400" dirty="0"/>
              <a:t>Scheduled for 6/30 from 1-3pm </a:t>
            </a:r>
          </a:p>
          <a:p>
            <a:pPr lvl="1"/>
            <a:r>
              <a:rPr lang="en-US" sz="2400" dirty="0"/>
              <a:t>Register: </a:t>
            </a:r>
            <a:r>
              <a:rPr lang="en-US" sz="2400" dirty="0">
                <a:hlinkClick r:id="rId2"/>
              </a:rPr>
              <a:t>https://us02web.zoom.us/meeting/register/tZUqf-6hrjsrHtBcAeMjPGQj93ywGFKjU0sc?mc_cid=0a2ff0988f&amp;mc_eid=7eb82693e7</a:t>
            </a:r>
            <a:r>
              <a:rPr lang="en-US" sz="2400" dirty="0"/>
              <a:t> </a:t>
            </a:r>
          </a:p>
          <a:p>
            <a:r>
              <a:rPr lang="en-US" sz="2400" dirty="0"/>
              <a:t>Did you take the survey?  Your feedback is important!  </a:t>
            </a:r>
          </a:p>
          <a:p>
            <a:pPr lvl="1"/>
            <a:r>
              <a:rPr lang="en-US" sz="2400" dirty="0">
                <a:hlinkClick r:id="rId3"/>
              </a:rPr>
              <a:t>https://www.surveymonkey.com/r/2021HSBG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634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6B5B2"/>
      </a:accent1>
      <a:accent2>
        <a:srgbClr val="2D9584"/>
      </a:accent2>
      <a:accent3>
        <a:srgbClr val="7030A0"/>
      </a:accent3>
      <a:accent4>
        <a:srgbClr val="A82CD4"/>
      </a:accent4>
      <a:accent5>
        <a:srgbClr val="DBA7E7"/>
      </a:accent5>
      <a:accent6>
        <a:srgbClr val="40A6A6"/>
      </a:accent6>
      <a:hlink>
        <a:srgbClr val="67097D"/>
      </a:hlink>
      <a:folHlink>
        <a:srgbClr val="6709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6282</TotalTime>
  <Words>1025</Words>
  <Application>Microsoft Office PowerPoint</Application>
  <PresentationFormat>Widescreen</PresentationFormat>
  <Paragraphs>266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Trebuchet MS</vt:lpstr>
      <vt:lpstr>Vijaya</vt:lpstr>
      <vt:lpstr>Wingdings</vt:lpstr>
      <vt:lpstr>Wingdings 3</vt:lpstr>
      <vt:lpstr>Facet</vt:lpstr>
      <vt:lpstr>Zero Suicide Team Leaders </vt:lpstr>
      <vt:lpstr>Welcome!!!!    </vt:lpstr>
      <vt:lpstr>Today’s Agenda </vt:lpstr>
      <vt:lpstr>PowerPoint Presentation</vt:lpstr>
      <vt:lpstr>PARTNER UPDATES</vt:lpstr>
      <vt:lpstr>Mental Health Association </vt:lpstr>
      <vt:lpstr>Other Updates </vt:lpstr>
      <vt:lpstr>Did you take the annual Zero Suicide Survey? </vt:lpstr>
      <vt:lpstr>Public Hearing and Human Service Plan Annual Survey </vt:lpstr>
      <vt:lpstr> Marketing/Community Outreach and Education Team </vt:lpstr>
      <vt:lpstr>May- Mental Health Awareness Month </vt:lpstr>
      <vt:lpstr>PowerPoint Presentation</vt:lpstr>
      <vt:lpstr>MAY TRAININGS</vt:lpstr>
      <vt:lpstr>Annual Wellness Walk  and  Ice Cream Social </vt:lpstr>
      <vt:lpstr>September- Suicide Awareness and Prevention Month </vt:lpstr>
      <vt:lpstr>“ArtAbility 2021” Art Exhibit (Share the news!)</vt:lpstr>
      <vt:lpstr>Check out the website:   http://www.bc-systemofcare.org/   Send updates to: SOCwebmaster@ahci.org  SOC YouTube channel:  https://www.youtube.com/watch?v=GY4rLQJRAcM&amp;list=PL6lF8gWeCfKyHgu4A5RKl1SX7kH2BJrC-&amp;index=2    </vt:lpstr>
      <vt:lpstr>Next meeting </vt:lpstr>
      <vt:lpstr>PowerPoint Presentation</vt:lpstr>
      <vt:lpstr>PowerPoint Presentation</vt:lpstr>
      <vt:lpstr>PowerPoint Presentation</vt:lpstr>
      <vt:lpstr>PowerPoint Presentation</vt:lpstr>
      <vt:lpstr>Resources </vt:lpstr>
      <vt:lpstr>PA Resources </vt:lpstr>
      <vt:lpstr>COVID Resources  </vt:lpstr>
      <vt:lpstr>What can we do to help?</vt:lpstr>
      <vt:lpstr>Thank you!!  Stay Well!      </vt:lpstr>
    </vt:vector>
  </TitlesOfParts>
  <Company>Beaver County Behavioral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Suicide Team Leaders</dc:title>
  <dc:creator>Majors, Elisia</dc:creator>
  <cp:lastModifiedBy>Santoro, Stephanie</cp:lastModifiedBy>
  <cp:revision>375</cp:revision>
  <dcterms:created xsi:type="dcterms:W3CDTF">2020-05-08T17:48:17Z</dcterms:created>
  <dcterms:modified xsi:type="dcterms:W3CDTF">2021-06-23T12:25:37Z</dcterms:modified>
</cp:coreProperties>
</file>