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4" r:id="rId2"/>
    <p:sldId id="308" r:id="rId3"/>
    <p:sldId id="276" r:id="rId4"/>
    <p:sldId id="258" r:id="rId5"/>
    <p:sldId id="302" r:id="rId6"/>
    <p:sldId id="290" r:id="rId7"/>
    <p:sldId id="291" r:id="rId8"/>
    <p:sldId id="303" r:id="rId9"/>
    <p:sldId id="292" r:id="rId10"/>
    <p:sldId id="296" r:id="rId11"/>
    <p:sldId id="297" r:id="rId12"/>
    <p:sldId id="298" r:id="rId13"/>
    <p:sldId id="299" r:id="rId14"/>
    <p:sldId id="300" r:id="rId15"/>
    <p:sldId id="301" r:id="rId16"/>
    <p:sldId id="294" r:id="rId17"/>
    <p:sldId id="304" r:id="rId18"/>
    <p:sldId id="305" r:id="rId19"/>
    <p:sldId id="306" r:id="rId20"/>
    <p:sldId id="286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en, Matt" initials="KM" lastIdx="13" clrIdx="0">
    <p:extLst>
      <p:ext uri="{19B8F6BF-5375-455C-9EA6-DF929625EA0E}">
        <p15:presenceInfo xmlns:p15="http://schemas.microsoft.com/office/powerpoint/2012/main" userId="S-1-5-21-527237240-1677128483-854245398-2644" providerId="AD"/>
      </p:ext>
    </p:extLst>
  </p:cmAuthor>
  <p:cmAuthor id="2" name="Santoro, Stephanie" initials="SS" lastIdx="4" clrIdx="1">
    <p:extLst>
      <p:ext uri="{19B8F6BF-5375-455C-9EA6-DF929625EA0E}">
        <p15:presenceInfo xmlns:p15="http://schemas.microsoft.com/office/powerpoint/2012/main" userId="S-1-5-21-527237240-1677128483-854245398-26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494"/>
    <a:srgbClr val="82D5A1"/>
    <a:srgbClr val="F79646"/>
    <a:srgbClr val="112A47"/>
    <a:srgbClr val="EE7C13"/>
    <a:srgbClr val="7CD5A7"/>
    <a:srgbClr val="6FEDA5"/>
    <a:srgbClr val="16B19A"/>
    <a:srgbClr val="B6328E"/>
    <a:srgbClr val="F79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8" autoAdjust="0"/>
    <p:restoredTop sz="67277" autoAdjust="0"/>
  </p:normalViewPr>
  <p:slideViewPr>
    <p:cSldViewPr snapToGrid="0" snapToObjects="1">
      <p:cViewPr varScale="1">
        <p:scale>
          <a:sx n="69" d="100"/>
          <a:sy n="69" d="100"/>
        </p:scale>
        <p:origin x="135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087"/>
    </p:cViewPr>
  </p:sorterViewPr>
  <p:notesViewPr>
    <p:cSldViewPr snapToGrid="0" snapToObjects="1">
      <p:cViewPr varScale="1">
        <p:scale>
          <a:sx n="51" d="100"/>
          <a:sy n="51" d="100"/>
        </p:scale>
        <p:origin x="2668" y="5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B813A3-3187-470F-A319-10BE560DC02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CD459E-2F1D-4133-9DE3-B3228B52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D459E-2F1D-4133-9DE3-B3228B52F2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0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D459E-2F1D-4133-9DE3-B3228B52F2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5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D459E-2F1D-4133-9DE3-B3228B52F2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30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006316"/>
          </a:xfrm>
        </p:spPr>
        <p:txBody>
          <a:bodyPr/>
          <a:lstStyle/>
          <a:p>
            <a:endParaRPr lang="en-US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D459E-2F1D-4133-9DE3-B3228B52F2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D459E-2F1D-4133-9DE3-B3228B52F2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0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92785"/>
            <a:ext cx="7772400" cy="1203078"/>
          </a:xfrm>
        </p:spPr>
        <p:txBody>
          <a:bodyPr>
            <a:normAutofit/>
          </a:bodyPr>
          <a:lstStyle>
            <a:lvl1pPr algn="ctr">
              <a:defRPr sz="4000" b="0" i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7550"/>
            <a:ext cx="6400800" cy="1111288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rgbClr val="78C494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ahci-logo-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31" y="575312"/>
            <a:ext cx="3546012" cy="2131112"/>
          </a:xfrm>
          <a:prstGeom prst="rect">
            <a:avLst/>
          </a:prstGeom>
        </p:spPr>
      </p:pic>
      <p:pic>
        <p:nvPicPr>
          <p:cNvPr id="12" name="Picture 11" descr="ahci-data-ba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9" y="6183149"/>
            <a:ext cx="9191355" cy="356928"/>
          </a:xfrm>
          <a:prstGeom prst="rect">
            <a:avLst/>
          </a:prstGeom>
        </p:spPr>
      </p:pic>
      <p:pic>
        <p:nvPicPr>
          <p:cNvPr id="4" name="Picture 3" descr="green-sp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80" y="4553031"/>
            <a:ext cx="1386840" cy="5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9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r Mess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hci-data-bur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15388"/>
            <a:ext cx="10717687" cy="7539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236" y="1766535"/>
            <a:ext cx="4539427" cy="2345563"/>
          </a:xfrm>
        </p:spPr>
        <p:txBody>
          <a:bodyPr/>
          <a:lstStyle>
            <a:lvl1pPr algn="l">
              <a:defRPr b="0" i="1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0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Message Only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hci-white-data-burst.png"/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416" y="-453081"/>
            <a:ext cx="20460552" cy="691978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87499" y="1775002"/>
            <a:ext cx="5935134" cy="2345563"/>
          </a:xfrm>
        </p:spPr>
        <p:txBody>
          <a:bodyPr/>
          <a:lstStyle>
            <a:lvl1pPr algn="ctr">
              <a:defRPr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7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Message Only 3">
    <p:bg>
      <p:bgPr>
        <a:solidFill>
          <a:srgbClr val="7CD5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hci-white-data-burst.png"/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416" y="-453081"/>
            <a:ext cx="20460552" cy="691978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87499" y="1775002"/>
            <a:ext cx="5935134" cy="2345563"/>
          </a:xfrm>
        </p:spPr>
        <p:txBody>
          <a:bodyPr/>
          <a:lstStyle>
            <a:lvl1pPr algn="ctr">
              <a:defRPr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1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Message Only 4">
    <p:bg>
      <p:bgPr>
        <a:solidFill>
          <a:srgbClr val="16B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hci-white-data-burst.png"/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416" y="-453081"/>
            <a:ext cx="20460552" cy="691978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87499" y="1775002"/>
            <a:ext cx="5935134" cy="2345563"/>
          </a:xfrm>
        </p:spPr>
        <p:txBody>
          <a:bodyPr/>
          <a:lstStyle>
            <a:lvl1pPr algn="ctr">
              <a:defRPr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7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7CD5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4058925"/>
            <a:ext cx="7772400" cy="1203078"/>
          </a:xfrm>
        </p:spPr>
        <p:txBody>
          <a:bodyPr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5238169"/>
            <a:ext cx="6400800" cy="951638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 u="none" kern="2000" spc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ahci-logo-white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68" y="665099"/>
            <a:ext cx="4047064" cy="24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1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158672" y="657310"/>
            <a:ext cx="6706864" cy="3946440"/>
            <a:chOff x="1811867" y="536653"/>
            <a:chExt cx="5332737" cy="3137880"/>
          </a:xfrm>
        </p:grpSpPr>
        <p:pic>
          <p:nvPicPr>
            <p:cNvPr id="3" name="Picture 2" descr="ahci-logo-white-blue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198" y="536653"/>
              <a:ext cx="5094406" cy="3061680"/>
            </a:xfrm>
            <a:prstGeom prst="rect">
              <a:avLst/>
            </a:prstGeom>
          </p:spPr>
        </p:pic>
        <p:sp>
          <p:nvSpPr>
            <p:cNvPr id="6" name="Snip Single Corner Rectangle 5"/>
            <p:cNvSpPr/>
            <p:nvPr userDrawn="1"/>
          </p:nvSpPr>
          <p:spPr>
            <a:xfrm>
              <a:off x="1811867" y="2709333"/>
              <a:ext cx="5332737" cy="965200"/>
            </a:xfrm>
            <a:prstGeom prst="snip1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002211"/>
            <a:ext cx="7772400" cy="1203078"/>
          </a:xfrm>
        </p:spPr>
        <p:txBody>
          <a:bodyPr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5206855"/>
            <a:ext cx="6400800" cy="951638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 u="none" kern="2000" spc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2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hci-data-b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9" y="6183149"/>
            <a:ext cx="9191355" cy="35692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6200000">
            <a:off x="6723134" y="4150018"/>
            <a:ext cx="444144" cy="4412664"/>
          </a:xfrm>
          <a:prstGeom prst="rect">
            <a:avLst/>
          </a:prstGeom>
          <a:gradFill>
            <a:gsLst>
              <a:gs pos="47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945"/>
            <a:ext cx="8229600" cy="43982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445398"/>
            <a:ext cx="8229600" cy="0"/>
          </a:xfrm>
          <a:prstGeom prst="line">
            <a:avLst/>
          </a:prstGeom>
          <a:ln w="12700">
            <a:solidFill>
              <a:srgbClr val="112A47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hci-logo-letter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43" y="5949395"/>
            <a:ext cx="1550286" cy="5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4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Cont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98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E7C13"/>
              </a:solidFill>
            </a:endParaRPr>
          </a:p>
        </p:txBody>
      </p:sp>
      <p:pic>
        <p:nvPicPr>
          <p:cNvPr id="3" name="Picture 2" descr="ahci-data-b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9" y="6183149"/>
            <a:ext cx="9191355" cy="35692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6200000">
            <a:off x="6723134" y="4150018"/>
            <a:ext cx="444144" cy="4412664"/>
          </a:xfrm>
          <a:prstGeom prst="rect">
            <a:avLst/>
          </a:prstGeom>
          <a:gradFill>
            <a:gsLst>
              <a:gs pos="47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27945"/>
            <a:ext cx="8229600" cy="43982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hci-logo-letter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43" y="5949395"/>
            <a:ext cx="1550286" cy="5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1800"/>
            <a:ext cx="4038600" cy="4247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1800"/>
            <a:ext cx="4038600" cy="4247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45398"/>
            <a:ext cx="8229600" cy="0"/>
          </a:xfrm>
          <a:prstGeom prst="line">
            <a:avLst/>
          </a:prstGeom>
          <a:ln w="12700">
            <a:solidFill>
              <a:srgbClr val="112A47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-18679" y="5949395"/>
            <a:ext cx="9191355" cy="629027"/>
            <a:chOff x="-18679" y="5949395"/>
            <a:chExt cx="9191355" cy="629027"/>
          </a:xfrm>
        </p:grpSpPr>
        <p:pic>
          <p:nvPicPr>
            <p:cNvPr id="9" name="Picture 8" descr="ahci-data-ban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679" y="6183149"/>
              <a:ext cx="9191355" cy="35692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 rot="16200000">
              <a:off x="6723134" y="4150018"/>
              <a:ext cx="444144" cy="4412664"/>
            </a:xfrm>
            <a:prstGeom prst="rect">
              <a:avLst/>
            </a:prstGeom>
            <a:gradFill>
              <a:gsLst>
                <a:gs pos="4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hci-logo-let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543" y="5949395"/>
              <a:ext cx="1550286" cy="580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262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1">
                <a:solidFill>
                  <a:srgbClr val="16B19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5048"/>
            <a:ext cx="4040188" cy="3721630"/>
          </a:xfrm>
        </p:spPr>
        <p:txBody>
          <a:bodyPr>
            <a:normAutofit/>
          </a:bodyPr>
          <a:lstStyle>
            <a:lvl1pPr marL="0" indent="0" algn="ctr">
              <a:lnSpc>
                <a:spcPct val="140000"/>
              </a:lnSpc>
              <a:buFontTx/>
              <a:buNone/>
              <a:defRPr sz="1600" b="0" i="0" baseline="0">
                <a:latin typeface="Arial"/>
                <a:cs typeface="Arial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1">
                <a:solidFill>
                  <a:srgbClr val="7CD5A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5048"/>
            <a:ext cx="4041775" cy="3721630"/>
          </a:xfrm>
        </p:spPr>
        <p:txBody>
          <a:bodyPr>
            <a:normAutofit/>
          </a:bodyPr>
          <a:lstStyle>
            <a:lvl1pPr marL="0" indent="0" algn="ctr">
              <a:lnSpc>
                <a:spcPct val="140000"/>
              </a:lnSpc>
              <a:buFontTx/>
              <a:buNone/>
              <a:defRPr sz="1600" b="0" i="0">
                <a:latin typeface="Arial"/>
                <a:cs typeface="Arial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45398"/>
            <a:ext cx="8229600" cy="0"/>
          </a:xfrm>
          <a:prstGeom prst="line">
            <a:avLst/>
          </a:prstGeom>
          <a:ln w="12700">
            <a:solidFill>
              <a:srgbClr val="112A47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-18679" y="5949395"/>
            <a:ext cx="9191355" cy="629027"/>
            <a:chOff x="-18679" y="5949395"/>
            <a:chExt cx="9191355" cy="629027"/>
          </a:xfrm>
        </p:grpSpPr>
        <p:pic>
          <p:nvPicPr>
            <p:cNvPr id="12" name="Picture 11" descr="ahci-data-ban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679" y="6183149"/>
              <a:ext cx="9191355" cy="35692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 userDrawn="1"/>
          </p:nvSpPr>
          <p:spPr>
            <a:xfrm rot="16200000">
              <a:off x="6723134" y="4150018"/>
              <a:ext cx="444144" cy="4412664"/>
            </a:xfrm>
            <a:prstGeom prst="rect">
              <a:avLst/>
            </a:prstGeom>
            <a:gradFill>
              <a:gsLst>
                <a:gs pos="4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hci-logo-let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543" y="5949395"/>
              <a:ext cx="1550286" cy="580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79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8720"/>
            <a:ext cx="2871209" cy="84638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64" y="588720"/>
            <a:ext cx="4978836" cy="5303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11867"/>
            <a:ext cx="2871209" cy="4080413"/>
          </a:xfrm>
        </p:spPr>
        <p:txBody>
          <a:bodyPr/>
          <a:lstStyle>
            <a:lvl1pPr marL="0" indent="0">
              <a:lnSpc>
                <a:spcPct val="140000"/>
              </a:lnSpc>
              <a:buNone/>
              <a:defRPr sz="1400" b="0" i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 descr="ahci-data-b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9" y="6183149"/>
            <a:ext cx="9191355" cy="35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6200000">
            <a:off x="6723134" y="4150018"/>
            <a:ext cx="444144" cy="4412664"/>
          </a:xfrm>
          <a:prstGeom prst="rect">
            <a:avLst/>
          </a:prstGeom>
          <a:gradFill>
            <a:gsLst>
              <a:gs pos="47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hci-logo-letter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43" y="5949395"/>
            <a:ext cx="1550286" cy="580790"/>
          </a:xfrm>
          <a:prstGeom prst="rect">
            <a:avLst/>
          </a:prstGeom>
        </p:spPr>
      </p:pic>
      <p:pic>
        <p:nvPicPr>
          <p:cNvPr id="12" name="Picture 11" descr="green-sp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" y="1589698"/>
            <a:ext cx="1386840" cy="54864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3517428" y="596019"/>
            <a:ext cx="0" cy="5296261"/>
          </a:xfrm>
          <a:prstGeom prst="line">
            <a:avLst/>
          </a:prstGeom>
          <a:ln w="12700">
            <a:solidFill>
              <a:srgbClr val="112A47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22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 descr="ahci-data-b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9" y="6183149"/>
            <a:ext cx="9191355" cy="35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6200000">
            <a:off x="6723134" y="4150018"/>
            <a:ext cx="444144" cy="4412664"/>
          </a:xfrm>
          <a:prstGeom prst="rect">
            <a:avLst/>
          </a:prstGeom>
          <a:gradFill>
            <a:gsLst>
              <a:gs pos="47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hci-logo-letter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43" y="5949395"/>
            <a:ext cx="1550286" cy="5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4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6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0" r:id="rId4"/>
    <p:sldLayoutId id="2147483663" r:id="rId5"/>
    <p:sldLayoutId id="2147483652" r:id="rId6"/>
    <p:sldLayoutId id="2147483653" r:id="rId7"/>
    <p:sldLayoutId id="2147483656" r:id="rId8"/>
    <p:sldLayoutId id="2147483657" r:id="rId9"/>
    <p:sldLayoutId id="2147483654" r:id="rId10"/>
    <p:sldLayoutId id="2147483655" r:id="rId11"/>
    <p:sldLayoutId id="2147483661" r:id="rId12"/>
    <p:sldLayoutId id="2147483662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7964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CD5A7"/>
        </a:buClr>
        <a:buFont typeface="Arial"/>
        <a:buChar char="•"/>
        <a:defRPr sz="3200" kern="1200">
          <a:solidFill>
            <a:schemeClr val="tx2">
              <a:lumMod val="75000"/>
            </a:schemeClr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CD5A7"/>
        </a:buClr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CD5A7"/>
        </a:buClr>
        <a:buFont typeface="Arial"/>
        <a:buChar char="•"/>
        <a:defRPr sz="2400" i="1" kern="1200">
          <a:solidFill>
            <a:schemeClr val="tx2">
              <a:lumMod val="75000"/>
            </a:schemeClr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CD5A7"/>
        </a:buClr>
        <a:buFont typeface="Arial"/>
        <a:buChar char="–"/>
        <a:defRPr sz="2000" kern="1200">
          <a:solidFill>
            <a:schemeClr val="tx2">
              <a:lumMod val="7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CD5A7"/>
        </a:buClr>
        <a:buFont typeface="Arial"/>
        <a:buChar char="»"/>
        <a:defRPr sz="2000" kern="1200">
          <a:solidFill>
            <a:schemeClr val="tx2">
              <a:lumMod val="75000"/>
            </a:schemeClr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-systemofcar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bc-systemofcare.org/secure/cgi-bin/phcgi.exe?PH_QKC=ESPCONSUMER_SELECT.QKC&amp;PH_APP=BEAVER&amp;PH_HTML=ESPCONSUMER_SELECT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-systemofcar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c-systemofcare.org/secure/cgi-bin/phcgi.exe?PH_QKC=ESPCONSUMER_SELECT.QKC&amp;PH_APP=BEAVER&amp;PH_HTML=ESPCONSUMER_SELECT.HTM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982" y="302512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16B19A"/>
                </a:solidFill>
              </a:rPr>
              <a:t/>
            </a:r>
            <a:br>
              <a:rPr lang="en-US" sz="3600" dirty="0">
                <a:solidFill>
                  <a:srgbClr val="16B19A"/>
                </a:solidFill>
              </a:rPr>
            </a:br>
            <a:r>
              <a:rPr lang="en-US" sz="3600" b="1" dirty="0">
                <a:solidFill>
                  <a:srgbClr val="112A47"/>
                </a:solidFill>
                <a:latin typeface="Garamond" panose="02020404030301010803" pitchFamily="18" charset="0"/>
              </a:rPr>
              <a:t>Incident</a:t>
            </a:r>
            <a:r>
              <a:rPr lang="en-US" sz="3600" b="1" dirty="0">
                <a:solidFill>
                  <a:srgbClr val="16B19A"/>
                </a:solidFill>
                <a:latin typeface="Garamond" panose="02020404030301010803" pitchFamily="18" charset="0"/>
              </a:rPr>
              <a:t> </a:t>
            </a:r>
            <a:r>
              <a:rPr lang="en-US" sz="3600" b="1" dirty="0" smtClean="0">
                <a:solidFill>
                  <a:srgbClr val="112A47"/>
                </a:solidFill>
                <a:latin typeface="Garamond" panose="02020404030301010803" pitchFamily="18" charset="0"/>
              </a:rPr>
              <a:t>Management</a:t>
            </a:r>
          </a:p>
          <a:p>
            <a:pPr algn="ctr"/>
            <a:r>
              <a:rPr lang="en-US" sz="3600" dirty="0" smtClean="0">
                <a:solidFill>
                  <a:srgbClr val="112A47"/>
                </a:solidFill>
                <a:latin typeface="Garamond" panose="02020404030301010803" pitchFamily="18" charset="0"/>
              </a:rPr>
              <a:t>November 2020</a:t>
            </a:r>
            <a:endParaRPr lang="en-US" sz="3600" dirty="0">
              <a:solidFill>
                <a:srgbClr val="112A47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38" y="1522520"/>
            <a:ext cx="4357688" cy="15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Search Results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370897" y="1902498"/>
            <a:ext cx="407128" cy="1228437"/>
          </a:xfrm>
          <a:prstGeom prst="downArrow">
            <a:avLst/>
          </a:prstGeom>
          <a:solidFill>
            <a:srgbClr val="7CD5A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496290"/>
            <a:ext cx="8191500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334" y="295406"/>
            <a:ext cx="4795694" cy="578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6:</a:t>
            </a:r>
            <a:endParaRPr lang="en-US" sz="2800" dirty="0"/>
          </a:p>
        </p:txBody>
      </p:sp>
      <p:sp>
        <p:nvSpPr>
          <p:cNvPr id="9" name="Down Arrow 8"/>
          <p:cNvSpPr/>
          <p:nvPr/>
        </p:nvSpPr>
        <p:spPr>
          <a:xfrm>
            <a:off x="2493818" y="686300"/>
            <a:ext cx="437282" cy="1879602"/>
          </a:xfrm>
          <a:prstGeom prst="downArrow">
            <a:avLst/>
          </a:prstGeom>
          <a:solidFill>
            <a:srgbClr val="F7964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1742" y="3044097"/>
            <a:ext cx="159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Click on </a:t>
            </a:r>
          </a:p>
          <a:p>
            <a:pPr algn="ctr"/>
            <a:r>
              <a:rPr lang="en-US" sz="1200" dirty="0" smtClean="0"/>
              <a:t>Critical </a:t>
            </a:r>
            <a:r>
              <a:rPr lang="en-US" sz="1200" dirty="0"/>
              <a:t>I</a:t>
            </a:r>
            <a:r>
              <a:rPr lang="en-US" sz="1200" dirty="0" smtClean="0"/>
              <a:t>ncident Entry </a:t>
            </a:r>
          </a:p>
          <a:p>
            <a:pPr algn="ctr"/>
            <a:r>
              <a:rPr lang="en-US" sz="1200" dirty="0" smtClean="0"/>
              <a:t>or </a:t>
            </a:r>
          </a:p>
          <a:p>
            <a:pPr algn="ctr"/>
            <a:r>
              <a:rPr lang="en-US" sz="1200" dirty="0" smtClean="0"/>
              <a:t>Early </a:t>
            </a:r>
            <a:r>
              <a:rPr lang="en-US" sz="1200" dirty="0"/>
              <a:t>W</a:t>
            </a:r>
            <a:r>
              <a:rPr lang="en-US" sz="1200" dirty="0" smtClean="0"/>
              <a:t>arning </a:t>
            </a:r>
            <a:r>
              <a:rPr lang="en-US" sz="1200" dirty="0"/>
              <a:t>E</a:t>
            </a:r>
            <a:r>
              <a:rPr lang="en-US" sz="1200" dirty="0" smtClean="0"/>
              <a:t>ntry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62946" y="3453246"/>
            <a:ext cx="441325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62946" y="3702627"/>
            <a:ext cx="441325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68" y="311629"/>
            <a:ext cx="2871209" cy="846380"/>
          </a:xfrm>
        </p:spPr>
        <p:txBody>
          <a:bodyPr/>
          <a:lstStyle/>
          <a:p>
            <a:r>
              <a:rPr lang="en-US" dirty="0" smtClean="0"/>
              <a:t>Step 7: 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1774816" y="2923192"/>
            <a:ext cx="226194" cy="2685449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2" y="3594007"/>
            <a:ext cx="1337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incident information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54208" y="4825480"/>
            <a:ext cx="1126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Enter Incident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48" y="577850"/>
            <a:ext cx="4750152" cy="5372100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4979964" y="5748810"/>
            <a:ext cx="2637322" cy="173254"/>
          </a:xfrm>
          <a:prstGeom prst="leftArrow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36615" y="208518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eSP</a:t>
            </a:r>
            <a:r>
              <a:rPr lang="en-US" dirty="0"/>
              <a:t> </a:t>
            </a:r>
            <a:r>
              <a:rPr lang="en-US" dirty="0" smtClean="0"/>
              <a:t>– Critical Incident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37" y="588720"/>
            <a:ext cx="2607974" cy="7228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Critical Incident Type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42" y="304800"/>
            <a:ext cx="4202858" cy="58293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6676918" y="2249588"/>
            <a:ext cx="1395664" cy="385011"/>
          </a:xfrm>
          <a:prstGeom prst="leftArrow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88720"/>
            <a:ext cx="1935018" cy="846380"/>
          </a:xfrm>
        </p:spPr>
        <p:txBody>
          <a:bodyPr>
            <a:normAutofit/>
          </a:bodyPr>
          <a:lstStyle/>
          <a:p>
            <a:r>
              <a:rPr lang="en-US" dirty="0" smtClean="0"/>
              <a:t>Illness </a:t>
            </a:r>
            <a:br>
              <a:rPr lang="en-US" dirty="0" smtClean="0"/>
            </a:br>
            <a:r>
              <a:rPr lang="en-US" dirty="0" smtClean="0"/>
              <a:t>Subcategory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206375"/>
            <a:ext cx="3667125" cy="5826125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5439641" y="2467840"/>
            <a:ext cx="1524000" cy="378691"/>
          </a:xfrm>
          <a:prstGeom prst="leftArrow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3" y="530388"/>
            <a:ext cx="2871209" cy="846380"/>
          </a:xfrm>
        </p:spPr>
        <p:txBody>
          <a:bodyPr/>
          <a:lstStyle/>
          <a:p>
            <a:r>
              <a:rPr lang="en-US" dirty="0" smtClean="0"/>
              <a:t>Early Warning Incident Type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321" y="148585"/>
            <a:ext cx="4075814" cy="6008482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6245608" y="2205127"/>
            <a:ext cx="1487054" cy="554182"/>
          </a:xfrm>
          <a:prstGeom prst="leftArrow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of Interest (EOI)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909" y="1655948"/>
            <a:ext cx="84281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INCIDENT_TYPEs that trigger an email notification: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CRIT - Arrest/Police and Fire Depart Involvement 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CRIT - Suicide Attempt            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CRIT - Death                        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CRIT - Significant Medication Error             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CRIT - Missing Person               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CRIT - Serious Nature/Other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CRIT - Suicide     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Last Step: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incident is entered, we get an alert and review the information entered. </a:t>
            </a:r>
          </a:p>
          <a:p>
            <a:r>
              <a:rPr lang="en-US" dirty="0" smtClean="0"/>
              <a:t>We may contact you and ask for clarification.  </a:t>
            </a:r>
          </a:p>
          <a:p>
            <a:r>
              <a:rPr lang="en-US" dirty="0" smtClean="0"/>
              <a:t>We do the final step in submitting the incident.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5426"/>
            <a:ext cx="2618073" cy="953816"/>
          </a:xfrm>
        </p:spPr>
        <p:txBody>
          <a:bodyPr/>
          <a:lstStyle/>
          <a:p>
            <a:r>
              <a:rPr lang="en-US" dirty="0" smtClean="0"/>
              <a:t>No SPA/Non ESP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662951" y="499290"/>
            <a:ext cx="5811472" cy="5201424"/>
          </a:xfrm>
          <a:prstGeom prst="rect">
            <a:avLst/>
          </a:prstGeom>
          <a:solidFill>
            <a:srgbClr val="7CD5A7"/>
          </a:solidFill>
          <a:ln>
            <a:solidFill>
              <a:srgbClr val="F796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  <a:cs typeface="Calibri Light" panose="020F0302020204030204" pitchFamily="34" charset="0"/>
              </a:rPr>
              <a:t>Type incident information into </a:t>
            </a:r>
            <a:r>
              <a:rPr lang="en-US" sz="2000" b="1" u="sng" dirty="0" smtClean="0">
                <a:latin typeface="+mn-lt"/>
                <a:cs typeface="Calibri Light" panose="020F0302020204030204" pitchFamily="34" charset="0"/>
              </a:rPr>
              <a:t>new</a:t>
            </a:r>
            <a:r>
              <a:rPr lang="en-US" sz="2000" b="1" dirty="0" smtClean="0">
                <a:latin typeface="+mn-lt"/>
                <a:cs typeface="Calibri Light" panose="020F0302020204030204" pitchFamily="34" charset="0"/>
              </a:rPr>
              <a:t> </a:t>
            </a:r>
            <a:r>
              <a:rPr lang="en-US" sz="2000" dirty="0" smtClean="0">
                <a:latin typeface="+mn-lt"/>
                <a:cs typeface="Calibri Light" panose="020F0302020204030204" pitchFamily="34" charset="0"/>
              </a:rPr>
              <a:t>reporting form</a:t>
            </a:r>
          </a:p>
          <a:p>
            <a:pPr algn="ctr"/>
            <a:endParaRPr lang="en-US" sz="2000" dirty="0" smtClean="0">
              <a:latin typeface="+mn-lt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+mn-lt"/>
                <a:cs typeface="Calibri Light" panose="020F0302020204030204" pitchFamily="34" charset="0"/>
              </a:rPr>
              <a:t>Send via secure email</a:t>
            </a:r>
          </a:p>
          <a:p>
            <a:pPr marL="0" indent="0" algn="ctr">
              <a:buNone/>
            </a:pPr>
            <a:endParaRPr lang="en-US" sz="2000" dirty="0">
              <a:latin typeface="+mn-lt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+mn-lt"/>
              <a:cs typeface="Calibri Light" panose="020F0302020204030204" pitchFamily="34" charset="0"/>
            </a:endParaRPr>
          </a:p>
          <a:p>
            <a:pPr algn="ctr"/>
            <a:r>
              <a:rPr lang="en-US" sz="2000" dirty="0" smtClean="0">
                <a:latin typeface="+mn-lt"/>
                <a:cs typeface="Calibri Light" panose="020F0302020204030204" pitchFamily="34" charset="0"/>
              </a:rPr>
              <a:t>Include </a:t>
            </a:r>
            <a:r>
              <a:rPr lang="en-US" sz="2000" u="sng" dirty="0" err="1" smtClean="0">
                <a:latin typeface="+mn-lt"/>
                <a:cs typeface="Calibri Light" panose="020F0302020204030204" pitchFamily="34" charset="0"/>
              </a:rPr>
              <a:t>Incident.type</a:t>
            </a:r>
            <a:r>
              <a:rPr lang="en-US" sz="2000" dirty="0" smtClean="0">
                <a:latin typeface="+mn-lt"/>
                <a:cs typeface="Calibri Light" panose="020F0302020204030204" pitchFamily="34" charset="0"/>
              </a:rPr>
              <a:t> in the subject line</a:t>
            </a:r>
          </a:p>
          <a:p>
            <a:pPr algn="ctr"/>
            <a:r>
              <a:rPr lang="en-US" sz="2000" dirty="0" smtClean="0">
                <a:latin typeface="+mn-lt"/>
                <a:cs typeface="Calibri Light" panose="020F0302020204030204" pitchFamily="34" charset="0"/>
              </a:rPr>
              <a:t>Examples: </a:t>
            </a:r>
            <a:r>
              <a:rPr lang="en-US" sz="2000" u="sng" dirty="0" err="1" smtClean="0">
                <a:latin typeface="+mn-lt"/>
                <a:cs typeface="Calibri Light" panose="020F0302020204030204" pitchFamily="34" charset="0"/>
              </a:rPr>
              <a:t>Incident.Arrest</a:t>
            </a:r>
            <a:endParaRPr lang="en-US" sz="2000" u="sng" dirty="0" smtClean="0">
              <a:latin typeface="+mn-lt"/>
              <a:cs typeface="Calibri Light" panose="020F0302020204030204" pitchFamily="34" charset="0"/>
            </a:endParaRPr>
          </a:p>
          <a:p>
            <a:pPr algn="ctr"/>
            <a:r>
              <a:rPr lang="en-US" sz="2000" dirty="0" smtClean="0">
                <a:latin typeface="+mn-lt"/>
                <a:cs typeface="Calibri Light" panose="020F0302020204030204" pitchFamily="34" charset="0"/>
              </a:rPr>
              <a:t>                  </a:t>
            </a:r>
            <a:r>
              <a:rPr lang="en-US" sz="2000" u="sng" dirty="0" err="1" smtClean="0">
                <a:latin typeface="+mn-lt"/>
                <a:cs typeface="Calibri Light" panose="020F0302020204030204" pitchFamily="34" charset="0"/>
              </a:rPr>
              <a:t>Incident.AMA</a:t>
            </a:r>
            <a:endParaRPr lang="en-US" sz="2000" u="sng" dirty="0" smtClean="0">
              <a:latin typeface="+mn-lt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2000" u="sng" dirty="0" smtClean="0">
              <a:latin typeface="+mn-lt"/>
              <a:cs typeface="Calibri Light" panose="020F0302020204030204" pitchFamily="34" charset="0"/>
            </a:endParaRPr>
          </a:p>
          <a:p>
            <a:pPr algn="ctr"/>
            <a:r>
              <a:rPr lang="en-US" sz="2000" dirty="0" smtClean="0">
                <a:latin typeface="+mn-lt"/>
                <a:cs typeface="Calibri Light" panose="020F0302020204030204" pitchFamily="34" charset="0"/>
              </a:rPr>
              <a:t>To the attention of 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n-lt"/>
                <a:cs typeface="Calibri Light" panose="020F0302020204030204" pitchFamily="34" charset="0"/>
              </a:rPr>
              <a:t>     AND  </a:t>
            </a:r>
          </a:p>
          <a:p>
            <a:pPr marL="0" indent="0" algn="ctr">
              <a:buNone/>
            </a:pPr>
            <a:endParaRPr lang="en-US" sz="2000" dirty="0">
              <a:latin typeface="+mn-lt"/>
              <a:cs typeface="Calibri Light" panose="020F0302020204030204" pitchFamily="34" charset="0"/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5" name="Down Arrow 4"/>
          <p:cNvSpPr/>
          <p:nvPr/>
        </p:nvSpPr>
        <p:spPr>
          <a:xfrm>
            <a:off x="5423418" y="852334"/>
            <a:ext cx="320655" cy="4283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95820" y="4246232"/>
            <a:ext cx="2096655" cy="665019"/>
          </a:xfrm>
          <a:prstGeom prst="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Elisia </a:t>
            </a:r>
            <a:r>
              <a:rPr lang="en-US" dirty="0" smtClean="0"/>
              <a:t>Majors</a:t>
            </a:r>
          </a:p>
          <a:p>
            <a:pPr algn="ctr"/>
            <a:r>
              <a:rPr lang="en-US" dirty="0" smtClean="0"/>
              <a:t>emajors@bcbh.org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25344" y="4225264"/>
            <a:ext cx="2096655" cy="665019"/>
          </a:xfrm>
          <a:prstGeom prst="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Stephanie </a:t>
            </a:r>
            <a:r>
              <a:rPr lang="en-US" dirty="0" smtClean="0"/>
              <a:t>Santoro</a:t>
            </a:r>
          </a:p>
          <a:p>
            <a:pPr algn="ctr"/>
            <a:r>
              <a:rPr lang="en-US" dirty="0" smtClean="0"/>
              <a:t>ssantoro@ahci.org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5392475" y="1700842"/>
            <a:ext cx="320655" cy="4283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452223" y="3472713"/>
            <a:ext cx="201158" cy="3174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62" y="1690255"/>
            <a:ext cx="3044267" cy="4398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429" y="1690255"/>
            <a:ext cx="2989715" cy="4398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696" y="1690255"/>
            <a:ext cx="2858802" cy="43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n-lt"/>
              </a:rPr>
              <a:t>Why do we report in Beaver County?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n-lt"/>
              </a:rPr>
              <a:t>Continuous Quality Improvement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 smtClean="0">
                <a:latin typeface="+mn-lt"/>
              </a:rPr>
              <a:t>Identification of trends and/or improvement opportunities</a:t>
            </a:r>
          </a:p>
          <a:p>
            <a:pPr marL="1200150" lvl="2" indent="-400050">
              <a:buFont typeface="+mj-lt"/>
              <a:buAutoNum type="romanLcPeriod"/>
            </a:pPr>
            <a:r>
              <a:rPr lang="en-US" dirty="0" smtClean="0">
                <a:latin typeface="+mn-lt"/>
              </a:rPr>
              <a:t>prevent future incidents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mprove system functioning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 smtClean="0">
                <a:latin typeface="+mn-lt"/>
              </a:rPr>
              <a:t>Monitoring to ensure member safety and high quality services</a:t>
            </a:r>
          </a:p>
          <a:p>
            <a:pPr marL="1200150" lvl="2" indent="-400050">
              <a:buFont typeface="+mj-lt"/>
              <a:buAutoNum type="romanLcPeriod"/>
            </a:pPr>
            <a:r>
              <a:rPr lang="en-US" dirty="0" smtClean="0">
                <a:latin typeface="+mn-lt"/>
              </a:rPr>
              <a:t>increase opportunities for intervention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+mn-lt"/>
              </a:rPr>
              <a:t>Because it is required.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466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Reporting Methods*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203284"/>
              </p:ext>
            </p:extLst>
          </p:nvPr>
        </p:nvGraphicFramePr>
        <p:xfrm>
          <a:off x="457200" y="1727200"/>
          <a:ext cx="8229748" cy="3288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74">
                  <a:extLst>
                    <a:ext uri="{9D8B030D-6E8A-4147-A177-3AD203B41FA5}">
                      <a16:colId xmlns:a16="http://schemas.microsoft.com/office/drawing/2014/main" val="106598455"/>
                    </a:ext>
                  </a:extLst>
                </a:gridCol>
                <a:gridCol w="4114874">
                  <a:extLst>
                    <a:ext uri="{9D8B030D-6E8A-4147-A177-3AD203B41FA5}">
                      <a16:colId xmlns:a16="http://schemas.microsoft.com/office/drawing/2014/main" val="907352592"/>
                    </a:ext>
                  </a:extLst>
                </a:gridCol>
              </a:tblGrid>
              <a:tr h="328814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+mn-lt"/>
                          <a:cs typeface="Calibri" panose="020F0502020204030204" pitchFamily="34" charset="0"/>
                        </a:rPr>
                        <a:t>SPA/</a:t>
                      </a:r>
                      <a:r>
                        <a:rPr lang="en-US" sz="5400" dirty="0" err="1" smtClean="0">
                          <a:latin typeface="+mn-lt"/>
                          <a:cs typeface="Calibri" panose="020F0502020204030204" pitchFamily="34" charset="0"/>
                        </a:rPr>
                        <a:t>eSP</a:t>
                      </a:r>
                      <a:endParaRPr lang="en-US" sz="5400" dirty="0" smtClean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+mn-lt"/>
                          <a:cs typeface="Calibri" panose="020F0502020204030204" pitchFamily="34" charset="0"/>
                        </a:rPr>
                        <a:t>Incidents reported for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+mn-lt"/>
                          <a:cs typeface="Calibri" panose="020F0502020204030204" pitchFamily="34" charset="0"/>
                        </a:rPr>
                        <a:t>people with a SPA.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3811" marR="938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D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+mn-lt"/>
                          <a:cs typeface="Calibri" panose="020F0502020204030204" pitchFamily="34" charset="0"/>
                        </a:rPr>
                        <a:t>No SPA</a:t>
                      </a:r>
                    </a:p>
                    <a:p>
                      <a:pPr algn="ctr"/>
                      <a:r>
                        <a:rPr lang="en-US" sz="5400" dirty="0" smtClean="0">
                          <a:latin typeface="+mn-lt"/>
                          <a:cs typeface="Calibri" panose="020F0502020204030204" pitchFamily="34" charset="0"/>
                        </a:rPr>
                        <a:t>/non-</a:t>
                      </a:r>
                      <a:r>
                        <a:rPr lang="en-US" sz="5400" baseline="0" dirty="0" err="1" smtClean="0">
                          <a:latin typeface="+mn-lt"/>
                          <a:cs typeface="Calibri" panose="020F0502020204030204" pitchFamily="34" charset="0"/>
                        </a:rPr>
                        <a:t>eSP</a:t>
                      </a:r>
                      <a:endParaRPr lang="en-US" sz="5400" baseline="0" dirty="0" smtClean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+mn-lt"/>
                          <a:cs typeface="Calibri" panose="020F0502020204030204" pitchFamily="34" charset="0"/>
                        </a:rPr>
                        <a:t>Incidents reported for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+mn-lt"/>
                          <a:cs typeface="Calibri" panose="020F0502020204030204" pitchFamily="34" charset="0"/>
                        </a:rPr>
                        <a:t>people without a SPA.</a:t>
                      </a:r>
                      <a:endParaRPr lang="en-US" sz="24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3811" marR="938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D5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51032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418" y="5292436"/>
            <a:ext cx="801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Reporting </a:t>
            </a:r>
            <a:r>
              <a:rPr lang="en-US" sz="2400" dirty="0"/>
              <a:t>to Beacon Health Options remains the same. </a:t>
            </a:r>
          </a:p>
        </p:txBody>
      </p:sp>
    </p:spTree>
    <p:extLst>
      <p:ext uri="{BB962C8B-B14F-4D97-AF65-F5344CB8AC3E}">
        <p14:creationId xmlns:p14="http://schemas.microsoft.com/office/powerpoint/2010/main" val="33928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271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incident reporting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563" y="1227352"/>
            <a:ext cx="8298873" cy="4862870"/>
          </a:xfrm>
          <a:prstGeom prst="rect">
            <a:avLst/>
          </a:prstGeom>
          <a:solidFill>
            <a:srgbClr val="7CD5A7"/>
          </a:solidFill>
          <a:ln>
            <a:solidFill>
              <a:srgbClr val="F796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  <a:hlinkClick r:id="rId3"/>
              </a:rPr>
              <a:t>http</a:t>
            </a:r>
            <a:r>
              <a:rPr lang="en-US" sz="2000" dirty="0">
                <a:latin typeface="+mj-lt"/>
                <a:hlinkClick r:id="rId3"/>
              </a:rPr>
              <a:t>://www.bc-systemofcare.org</a:t>
            </a:r>
            <a:r>
              <a:rPr lang="en-US" sz="2000" dirty="0" smtClean="0">
                <a:latin typeface="+mj-lt"/>
                <a:hlinkClick r:id="rId3"/>
              </a:rPr>
              <a:t>/</a:t>
            </a:r>
            <a:endParaRPr lang="en-US" sz="2000" dirty="0" smtClean="0">
              <a:latin typeface="+mj-lt"/>
            </a:endParaRPr>
          </a:p>
          <a:p>
            <a:pPr algn="ctr"/>
            <a:endParaRPr lang="en-US" sz="2000" dirty="0" smtClean="0">
              <a:latin typeface="+mj-lt"/>
            </a:endParaRPr>
          </a:p>
          <a:p>
            <a:pPr algn="ctr"/>
            <a:r>
              <a:rPr lang="en-US" sz="2000" dirty="0" err="1" smtClean="0">
                <a:latin typeface="+mj-lt"/>
              </a:rPr>
              <a:t>eSP</a:t>
            </a:r>
            <a:r>
              <a:rPr lang="en-US" sz="2000" dirty="0" smtClean="0">
                <a:latin typeface="+mj-lt"/>
              </a:rPr>
              <a:t> login</a:t>
            </a:r>
          </a:p>
          <a:p>
            <a:pPr algn="ctr"/>
            <a:endParaRPr lang="en-US" sz="2000" dirty="0" smtClean="0">
              <a:latin typeface="+mj-lt"/>
            </a:endParaRPr>
          </a:p>
          <a:p>
            <a:pPr algn="ctr"/>
            <a:r>
              <a:rPr lang="en-US" sz="2000" dirty="0" err="1" smtClean="0">
                <a:latin typeface="+mj-lt"/>
                <a:hlinkClick r:id="rId4"/>
              </a:rPr>
              <a:t>eSP</a:t>
            </a:r>
            <a:r>
              <a:rPr lang="en-US" sz="2000" dirty="0" smtClean="0">
                <a:latin typeface="+mj-lt"/>
                <a:hlinkClick r:id="rId4"/>
              </a:rPr>
              <a:t> </a:t>
            </a:r>
            <a:r>
              <a:rPr lang="en-US" sz="2000" dirty="0">
                <a:latin typeface="+mj-lt"/>
                <a:hlinkClick r:id="rId4"/>
              </a:rPr>
              <a:t>Domains </a:t>
            </a:r>
            <a:r>
              <a:rPr lang="en-US" sz="2000" dirty="0" smtClean="0">
                <a:latin typeface="+mj-lt"/>
                <a:hlinkClick r:id="rId4"/>
              </a:rPr>
              <a:t>Screen</a:t>
            </a:r>
            <a:r>
              <a:rPr lang="en-US" sz="2000" dirty="0">
                <a:latin typeface="+mj-lt"/>
                <a:hlinkClick r:id="rId4"/>
              </a:rPr>
              <a:t>-</a:t>
            </a:r>
            <a:r>
              <a:rPr lang="en-US" sz="2000" dirty="0" smtClean="0">
                <a:latin typeface="+mj-lt"/>
                <a:hlinkClick r:id="rId4"/>
              </a:rPr>
              <a:t>Crisis </a:t>
            </a:r>
            <a:r>
              <a:rPr lang="en-US" sz="2000" dirty="0">
                <a:latin typeface="+mj-lt"/>
                <a:hlinkClick r:id="rId4"/>
              </a:rPr>
              <a:t>Plans / Critical Incidents / Early </a:t>
            </a:r>
            <a:r>
              <a:rPr lang="en-US" sz="2000" dirty="0" smtClean="0">
                <a:latin typeface="+mj-lt"/>
                <a:hlinkClick r:id="rId4"/>
              </a:rPr>
              <a:t>Warnings</a:t>
            </a:r>
            <a:endParaRPr lang="en-US" sz="2000" dirty="0" smtClean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  <a:p>
            <a:pPr algn="ctr"/>
            <a:r>
              <a:rPr lang="en-US" sz="2000" dirty="0" err="1">
                <a:latin typeface="+mj-lt"/>
              </a:rPr>
              <a:t>eSP</a:t>
            </a:r>
            <a:r>
              <a:rPr lang="en-US" sz="2000" dirty="0">
                <a:latin typeface="+mj-lt"/>
              </a:rPr>
              <a:t> - Consumer </a:t>
            </a:r>
            <a:r>
              <a:rPr lang="en-US" sz="2000" dirty="0" smtClean="0">
                <a:latin typeface="+mj-lt"/>
              </a:rPr>
              <a:t>Search</a:t>
            </a:r>
          </a:p>
          <a:p>
            <a:pPr algn="ctr"/>
            <a:endParaRPr lang="en-US" sz="1200" dirty="0">
              <a:latin typeface="+mj-lt"/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Click on SS#</a:t>
            </a:r>
          </a:p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Enter information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Click: Enter Incident</a:t>
            </a:r>
            <a:endParaRPr lang="en-US" sz="2000" dirty="0"/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4274131" y="1667340"/>
            <a:ext cx="360219" cy="31403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H="1">
            <a:off x="4311075" y="2193834"/>
            <a:ext cx="360219" cy="31403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6200000" flipH="1">
            <a:off x="4304149" y="2887251"/>
            <a:ext cx="360219" cy="31403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H="1">
            <a:off x="4401129" y="4226020"/>
            <a:ext cx="360219" cy="31403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4357254" y="4834424"/>
            <a:ext cx="360219" cy="31403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4350330" y="5453591"/>
            <a:ext cx="360219" cy="31403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18582"/>
              </p:ext>
            </p:extLst>
          </p:nvPr>
        </p:nvGraphicFramePr>
        <p:xfrm>
          <a:off x="3740727" y="3471408"/>
          <a:ext cx="1708728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728">
                  <a:extLst>
                    <a:ext uri="{9D8B030D-6E8A-4147-A177-3AD203B41FA5}">
                      <a16:colId xmlns:a16="http://schemas.microsoft.com/office/drawing/2014/main" val="3352812481"/>
                    </a:ext>
                  </a:extLst>
                </a:gridCol>
              </a:tblGrid>
              <a:tr h="483336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000" dirty="0" smtClean="0"/>
                        <a:t>select Beaver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000" dirty="0" smtClean="0"/>
                        <a:t>Enter last name or SS</a:t>
                      </a:r>
                      <a:r>
                        <a:rPr lang="en-US" sz="1000" dirty="0" smtClean="0"/>
                        <a:t>#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000" dirty="0" smtClean="0"/>
                        <a:t>Capitalize first letter</a:t>
                      </a:r>
                      <a:endParaRPr lang="en-US" sz="100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000" dirty="0" smtClean="0"/>
                        <a:t>Search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881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4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23730" y="584528"/>
            <a:ext cx="5553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http://www.bc-systemofcare.org/</a:t>
            </a:r>
            <a:endParaRPr lang="en-US" sz="2800" dirty="0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" y="1620838"/>
            <a:ext cx="8174181" cy="4509499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7333672" y="2429164"/>
            <a:ext cx="554182" cy="230909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4427719" y="1214438"/>
            <a:ext cx="572655" cy="406400"/>
          </a:xfrm>
          <a:prstGeom prst="downArrow">
            <a:avLst/>
          </a:prstGeom>
          <a:solidFill>
            <a:srgbClr val="82D5A1"/>
          </a:solidFill>
          <a:ln>
            <a:solidFill>
              <a:srgbClr val="82D5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Sign 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514764"/>
            <a:ext cx="8562975" cy="44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2" y="403947"/>
            <a:ext cx="89500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3: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eSP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Domains Screen-Crisis Plans / Critical Incidents / Early Warnings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546947"/>
            <a:ext cx="8229600" cy="44289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394691" y="3685309"/>
            <a:ext cx="14685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0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Entry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092"/>
            <a:ext cx="8229600" cy="4398218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SPA domain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page includes: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eSP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‘Critical Incident Entry’ and ‘Early Warning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</a:rPr>
              <a:t>Entry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’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links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  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Enter </a:t>
            </a:r>
            <a:r>
              <a:rPr lang="en-US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new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incidents via these links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SPA staff will only see/have access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to their agency’s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consumers. 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eSP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‘Critical Incident Maintenance’ and ‘Early Warning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</a:rPr>
              <a:t>Maintenance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’ links 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Make changes to an </a:t>
            </a:r>
            <a:r>
              <a:rPr lang="en-US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existing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entry via these links.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Search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269678"/>
              </p:ext>
            </p:extLst>
          </p:nvPr>
        </p:nvGraphicFramePr>
        <p:xfrm>
          <a:off x="5826987" y="2643830"/>
          <a:ext cx="190500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8">
                  <a:extLst>
                    <a:ext uri="{9D8B030D-6E8A-4147-A177-3AD203B41FA5}">
                      <a16:colId xmlns:a16="http://schemas.microsoft.com/office/drawing/2014/main" val="3352812481"/>
                    </a:ext>
                  </a:extLst>
                </a:gridCol>
              </a:tblGrid>
              <a:tr h="49653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select Beaver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Enter last name or SS#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Search</a:t>
                      </a:r>
                    </a:p>
                    <a:p>
                      <a:endParaRPr lang="en-US" sz="1200" dirty="0"/>
                    </a:p>
                  </a:txBody>
                  <a:tcPr>
                    <a:solidFill>
                      <a:srgbClr val="78C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81266"/>
                  </a:ext>
                </a:extLst>
              </a:tr>
            </a:tbl>
          </a:graphicData>
        </a:graphic>
      </p:graphicFrame>
      <p:sp>
        <p:nvSpPr>
          <p:cNvPr id="10" name="Left Arrow 9"/>
          <p:cNvSpPr/>
          <p:nvPr/>
        </p:nvSpPr>
        <p:spPr>
          <a:xfrm>
            <a:off x="5430982" y="2854036"/>
            <a:ext cx="295563" cy="28632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1487056"/>
            <a:ext cx="8505825" cy="4553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9492" y="5009346"/>
            <a:ext cx="6114472" cy="954107"/>
          </a:xfrm>
          <a:prstGeom prst="rect">
            <a:avLst/>
          </a:prstGeom>
          <a:solidFill>
            <a:srgbClr val="F79646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Capitalize first letter of last 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Use the </a:t>
            </a:r>
            <a:r>
              <a:rPr lang="en-US" sz="1400" b="1" dirty="0" smtClean="0">
                <a:solidFill>
                  <a:schemeClr val="bg1"/>
                </a:solidFill>
              </a:rPr>
              <a:t>first 3 letters of the last name and @ </a:t>
            </a:r>
            <a:r>
              <a:rPr lang="en-US" sz="1400" dirty="0" smtClean="0">
                <a:solidFill>
                  <a:schemeClr val="bg1"/>
                </a:solidFill>
              </a:rPr>
              <a:t>if you don’t know the spelling Example: San@ can be used to search instead of Santoro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699492" y="4470400"/>
            <a:ext cx="581890" cy="461818"/>
          </a:xfrm>
          <a:prstGeom prst="downArrow">
            <a:avLst/>
          </a:prstGeom>
          <a:solidFill>
            <a:srgbClr val="82D5A1"/>
          </a:solidFill>
          <a:ln>
            <a:solidFill>
              <a:srgbClr val="78C4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hci-template.pptx [Read-Only]" id="{68C2D5D8-E540-49D7-A997-AFC2DD9B442A}" vid="{20B5A00B-59BC-452E-8C72-1D170707C6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AHCI-powerpont-template</Template>
  <TotalTime>18385</TotalTime>
  <Words>354</Words>
  <Application>Microsoft Office PowerPoint</Application>
  <PresentationFormat>On-screen Show (4:3)</PresentationFormat>
  <Paragraphs>110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Consolas</vt:lpstr>
      <vt:lpstr>Garamond</vt:lpstr>
      <vt:lpstr>Georgia</vt:lpstr>
      <vt:lpstr>Wingdings</vt:lpstr>
      <vt:lpstr>Office Theme</vt:lpstr>
      <vt:lpstr>PowerPoint Presentation</vt:lpstr>
      <vt:lpstr>Reminder</vt:lpstr>
      <vt:lpstr>Two Reporting Methods*</vt:lpstr>
      <vt:lpstr>SPA/eSP incident reporting</vt:lpstr>
      <vt:lpstr>Step 1:</vt:lpstr>
      <vt:lpstr>Step 2: Sign in</vt:lpstr>
      <vt:lpstr>Step 3: eSP Domains Screen-Crisis Plans / Critical Incidents / Early Warnings </vt:lpstr>
      <vt:lpstr>Incident Entry links</vt:lpstr>
      <vt:lpstr>Step 4: Search</vt:lpstr>
      <vt:lpstr>Step 5: Search Results</vt:lpstr>
      <vt:lpstr>Step 6:</vt:lpstr>
      <vt:lpstr>Step 7: </vt:lpstr>
      <vt:lpstr>Critical Incident Type</vt:lpstr>
      <vt:lpstr>Illness  Subcategory</vt:lpstr>
      <vt:lpstr>Early Warning Incident Type</vt:lpstr>
      <vt:lpstr>Events of Interest (EOI)</vt:lpstr>
      <vt:lpstr> Last Step:</vt:lpstr>
      <vt:lpstr>No SPA/Non ESP</vt:lpstr>
      <vt:lpstr>Reporting Form</vt:lpstr>
      <vt:lpstr>Any questions?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Gerkin, Lea Ann</dc:creator>
  <cp:lastModifiedBy>Santoro, Stephanie</cp:lastModifiedBy>
  <cp:revision>226</cp:revision>
  <cp:lastPrinted>2019-11-18T20:55:25Z</cp:lastPrinted>
  <dcterms:created xsi:type="dcterms:W3CDTF">2019-04-05T14:25:03Z</dcterms:created>
  <dcterms:modified xsi:type="dcterms:W3CDTF">2020-11-30T23:06:12Z</dcterms:modified>
</cp:coreProperties>
</file>