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sldIdLst>
    <p:sldId id="256" r:id="rId2"/>
    <p:sldId id="257" r:id="rId3"/>
    <p:sldId id="258" r:id="rId4"/>
    <p:sldId id="275" r:id="rId5"/>
    <p:sldId id="285" r:id="rId6"/>
    <p:sldId id="300" r:id="rId7"/>
    <p:sldId id="316" r:id="rId8"/>
    <p:sldId id="307" r:id="rId9"/>
    <p:sldId id="323" r:id="rId10"/>
    <p:sldId id="317" r:id="rId11"/>
    <p:sldId id="321" r:id="rId12"/>
    <p:sldId id="322" r:id="rId13"/>
    <p:sldId id="276" r:id="rId14"/>
    <p:sldId id="309" r:id="rId15"/>
    <p:sldId id="315" r:id="rId16"/>
    <p:sldId id="320" r:id="rId17"/>
    <p:sldId id="318" r:id="rId18"/>
    <p:sldId id="319" r:id="rId19"/>
    <p:sldId id="312" r:id="rId20"/>
    <p:sldId id="313" r:id="rId21"/>
    <p:sldId id="289" r:id="rId22"/>
    <p:sldId id="314" r:id="rId23"/>
    <p:sldId id="298" r:id="rId24"/>
    <p:sldId id="294" r:id="rId25"/>
    <p:sldId id="266" r:id="rId26"/>
    <p:sldId id="274" r:id="rId27"/>
    <p:sldId id="259" r:id="rId28"/>
    <p:sldId id="284" r:id="rId29"/>
    <p:sldId id="299" r:id="rId30"/>
    <p:sldId id="272"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20A497"/>
    <a:srgbClr val="26A8C2"/>
    <a:srgbClr val="26C6B8"/>
    <a:srgbClr val="26BC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87" autoAdjust="0"/>
  </p:normalViewPr>
  <p:slideViewPr>
    <p:cSldViewPr snapToGrid="0">
      <p:cViewPr varScale="1">
        <p:scale>
          <a:sx n="50" d="100"/>
          <a:sy n="50" d="100"/>
        </p:scale>
        <p:origin x="24" y="58"/>
      </p:cViewPr>
      <p:guideLst/>
    </p:cSldViewPr>
  </p:slideViewPr>
  <p:outlineViewPr>
    <p:cViewPr>
      <p:scale>
        <a:sx n="33" d="100"/>
        <a:sy n="33" d="100"/>
      </p:scale>
      <p:origin x="0" y="-8564"/>
    </p:cViewPr>
  </p:outlineViewPr>
  <p:notesTextViewPr>
    <p:cViewPr>
      <p:scale>
        <a:sx n="1" d="1"/>
        <a:sy n="1" d="1"/>
      </p:scale>
      <p:origin x="0" y="0"/>
    </p:cViewPr>
  </p:notesTextViewPr>
  <p:sorterViewPr>
    <p:cViewPr>
      <p:scale>
        <a:sx n="100" d="100"/>
        <a:sy n="100" d="100"/>
      </p:scale>
      <p:origin x="0" y="-4048"/>
    </p:cViewPr>
  </p:sorterViewPr>
  <p:notesViewPr>
    <p:cSldViewPr snapToGrid="0">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9168FAD-13A1-4000-B759-42F78FD28A4D}" type="datetimeFigureOut">
              <a:rPr lang="en-US" smtClean="0"/>
              <a:t>8/28/2020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8D19D5E-EEFE-42EE-B4FE-7F08D0DF0ADE}" type="slidenum">
              <a:rPr lang="en-US" smtClean="0"/>
              <a:t>‹#›</a:t>
            </a:fld>
            <a:endParaRPr lang="en-US" dirty="0"/>
          </a:p>
        </p:txBody>
      </p:sp>
    </p:spTree>
    <p:extLst>
      <p:ext uri="{BB962C8B-B14F-4D97-AF65-F5344CB8AC3E}">
        <p14:creationId xmlns:p14="http://schemas.microsoft.com/office/powerpoint/2010/main" val="3927060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1</a:t>
            </a:fld>
            <a:endParaRPr lang="en-US" dirty="0"/>
          </a:p>
        </p:txBody>
      </p:sp>
    </p:spTree>
    <p:extLst>
      <p:ext uri="{BB962C8B-B14F-4D97-AF65-F5344CB8AC3E}">
        <p14:creationId xmlns:p14="http://schemas.microsoft.com/office/powerpoint/2010/main" val="2777029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26</a:t>
            </a:fld>
            <a:endParaRPr lang="en-US" dirty="0"/>
          </a:p>
        </p:txBody>
      </p:sp>
    </p:spTree>
    <p:extLst>
      <p:ext uri="{BB962C8B-B14F-4D97-AF65-F5344CB8AC3E}">
        <p14:creationId xmlns:p14="http://schemas.microsoft.com/office/powerpoint/2010/main" val="979289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27</a:t>
            </a:fld>
            <a:endParaRPr lang="en-US" dirty="0"/>
          </a:p>
        </p:txBody>
      </p:sp>
    </p:spTree>
    <p:extLst>
      <p:ext uri="{BB962C8B-B14F-4D97-AF65-F5344CB8AC3E}">
        <p14:creationId xmlns:p14="http://schemas.microsoft.com/office/powerpoint/2010/main" val="217653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28</a:t>
            </a:fld>
            <a:endParaRPr lang="en-US" dirty="0"/>
          </a:p>
        </p:txBody>
      </p:sp>
    </p:spTree>
    <p:extLst>
      <p:ext uri="{BB962C8B-B14F-4D97-AF65-F5344CB8AC3E}">
        <p14:creationId xmlns:p14="http://schemas.microsoft.com/office/powerpoint/2010/main" val="2124221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30</a:t>
            </a:fld>
            <a:endParaRPr lang="en-US" dirty="0"/>
          </a:p>
        </p:txBody>
      </p:sp>
    </p:spTree>
    <p:extLst>
      <p:ext uri="{BB962C8B-B14F-4D97-AF65-F5344CB8AC3E}">
        <p14:creationId xmlns:p14="http://schemas.microsoft.com/office/powerpoint/2010/main" val="299434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a:t>
            </a:fld>
            <a:endParaRPr lang="en-US" dirty="0"/>
          </a:p>
        </p:txBody>
      </p:sp>
    </p:spTree>
    <p:extLst>
      <p:ext uri="{BB962C8B-B14F-4D97-AF65-F5344CB8AC3E}">
        <p14:creationId xmlns:p14="http://schemas.microsoft.com/office/powerpoint/2010/main" val="1259362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3</a:t>
            </a:fld>
            <a:endParaRPr lang="en-US" dirty="0"/>
          </a:p>
        </p:txBody>
      </p:sp>
    </p:spTree>
    <p:extLst>
      <p:ext uri="{BB962C8B-B14F-4D97-AF65-F5344CB8AC3E}">
        <p14:creationId xmlns:p14="http://schemas.microsoft.com/office/powerpoint/2010/main" val="65193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4</a:t>
            </a:fld>
            <a:endParaRPr lang="en-US" dirty="0"/>
          </a:p>
        </p:txBody>
      </p:sp>
    </p:spTree>
    <p:extLst>
      <p:ext uri="{BB962C8B-B14F-4D97-AF65-F5344CB8AC3E}">
        <p14:creationId xmlns:p14="http://schemas.microsoft.com/office/powerpoint/2010/main" val="890925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6</a:t>
            </a:fld>
            <a:endParaRPr lang="en-US" dirty="0"/>
          </a:p>
        </p:txBody>
      </p:sp>
    </p:spTree>
    <p:extLst>
      <p:ext uri="{BB962C8B-B14F-4D97-AF65-F5344CB8AC3E}">
        <p14:creationId xmlns:p14="http://schemas.microsoft.com/office/powerpoint/2010/main" val="3732378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13</a:t>
            </a:fld>
            <a:endParaRPr lang="en-US" dirty="0"/>
          </a:p>
        </p:txBody>
      </p:sp>
    </p:spTree>
    <p:extLst>
      <p:ext uri="{BB962C8B-B14F-4D97-AF65-F5344CB8AC3E}">
        <p14:creationId xmlns:p14="http://schemas.microsoft.com/office/powerpoint/2010/main" val="427948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14</a:t>
            </a:fld>
            <a:endParaRPr lang="en-US" dirty="0"/>
          </a:p>
        </p:txBody>
      </p:sp>
    </p:spTree>
    <p:extLst>
      <p:ext uri="{BB962C8B-B14F-4D97-AF65-F5344CB8AC3E}">
        <p14:creationId xmlns:p14="http://schemas.microsoft.com/office/powerpoint/2010/main" val="1587957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Guest speakers:</a:t>
            </a:r>
            <a:r>
              <a:rPr lang="en-US" baseline="0" dirty="0" smtClean="0"/>
              <a:t> Jill, Mandy; 2-3 hours</a:t>
            </a:r>
          </a:p>
          <a:p>
            <a:pPr marL="171450" indent="-171450">
              <a:buFont typeface="Arial" panose="020B0604020202020204" pitchFamily="34" charset="0"/>
              <a:buChar char="•"/>
            </a:pPr>
            <a:r>
              <a:rPr lang="en-US" baseline="0" dirty="0" smtClean="0"/>
              <a:t>Encourage partners to identify what they can do in September to raise awareness &amp; education. Give ideas.</a:t>
            </a:r>
          </a:p>
          <a:p>
            <a:pPr marL="171450" indent="-171450">
              <a:buFont typeface="Arial" panose="020B0604020202020204" pitchFamily="34" charset="0"/>
              <a:buChar char="•"/>
            </a:pPr>
            <a:r>
              <a:rPr lang="en-US" baseline="0" dirty="0" smtClean="0"/>
              <a:t>Resources available</a:t>
            </a:r>
          </a:p>
          <a:p>
            <a:pPr marL="171450" indent="-171450">
              <a:buFont typeface="Arial" panose="020B0604020202020204" pitchFamily="34" charset="0"/>
              <a:buChar char="•"/>
            </a:pPr>
            <a:r>
              <a:rPr lang="en-US" baseline="0" dirty="0" smtClean="0"/>
              <a:t>Reconvene marketing committee.</a:t>
            </a:r>
          </a:p>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19</a:t>
            </a:fld>
            <a:endParaRPr lang="en-US" dirty="0"/>
          </a:p>
        </p:txBody>
      </p:sp>
    </p:spTree>
    <p:extLst>
      <p:ext uri="{BB962C8B-B14F-4D97-AF65-F5344CB8AC3E}">
        <p14:creationId xmlns:p14="http://schemas.microsoft.com/office/powerpoint/2010/main" val="666936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25</a:t>
            </a:fld>
            <a:endParaRPr lang="en-US" dirty="0"/>
          </a:p>
        </p:txBody>
      </p:sp>
    </p:spTree>
    <p:extLst>
      <p:ext uri="{BB962C8B-B14F-4D97-AF65-F5344CB8AC3E}">
        <p14:creationId xmlns:p14="http://schemas.microsoft.com/office/powerpoint/2010/main" val="2947351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8A594B-09B4-4B0A-9CDA-43C7FEDE7580}" type="datetime1">
              <a:rPr lang="en-US" smtClean="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111519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21B9C8-37BC-435D-890E-5B5C40667008}" type="datetime1">
              <a:rPr lang="en-US" smtClean="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60333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EA7C6A-D427-4C13-8B1F-23445ED1B30D}" type="datetime1">
              <a:rPr lang="en-US" smtClean="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99364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1A0546-B5ED-47D9-BFE4-7FCA8EB5A9BD}" type="datetime1">
              <a:rPr lang="en-US" smtClean="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169783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A9E5FC-7DCA-4E97-B4CC-21248B95C46E}" type="datetime1">
              <a:rPr lang="en-US" smtClean="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86919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883CFE-DCE2-4BAA-B366-1AED4851D40A}" type="datetime1">
              <a:rPr lang="en-US" smtClean="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826550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54EF81-1C43-4AFD-8AC0-96A6CF5D9EE1}" type="datetime1">
              <a:rPr lang="en-US" smtClean="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481453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F429A8-A1DC-4399-829C-6DD5B6B45F17}" type="datetime1">
              <a:rPr lang="en-US" smtClean="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38109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9383B3-00E5-40A9-8FFA-C570DC2EB017}" type="datetime1">
              <a:rPr lang="en-US" smtClean="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41196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E3F201-4531-49F6-99EE-076516E188F4}" type="datetime1">
              <a:rPr lang="en-US" smtClean="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63594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A53CA9-AB5F-4C19-96A4-0B99AD173626}" type="datetime1">
              <a:rPr lang="en-US" smtClean="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98651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451010-16D1-4DEB-8C59-042AA371AC0F}" type="datetime1">
              <a:rPr lang="en-US" smtClean="0"/>
              <a:t>8/28/2020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69848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0E26B7-2765-485A-BCA7-57493B2CC617}" type="datetime1">
              <a:rPr lang="en-US" smtClean="0"/>
              <a:t>8/28/2020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19375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259F1-E4E0-4D12-94EB-D2F7004FF9CE}" type="datetime1">
              <a:rPr lang="en-US" smtClean="0"/>
              <a:t>8/28/2020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56875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8169C7-45A3-4CBE-859F-211AFB49C956}" type="datetime1">
              <a:rPr lang="en-US" smtClean="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835036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3BEC4D-49B4-44C3-BE58-6309517880B1}" type="datetime1">
              <a:rPr lang="en-US" smtClean="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204223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3EE118-DF0E-48E8-87B8-6A90E5683084}" type="datetime1">
              <a:rPr lang="en-US" smtClean="0"/>
              <a:t>8/28/2020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D7FE806-1C63-4ECA-B0B7-914BA92DD0D1}" type="slidenum">
              <a:rPr lang="en-US" smtClean="0"/>
              <a:t>‹#›</a:t>
            </a:fld>
            <a:endParaRPr lang="en-US" dirty="0"/>
          </a:p>
        </p:txBody>
      </p:sp>
    </p:spTree>
    <p:extLst>
      <p:ext uri="{BB962C8B-B14F-4D97-AF65-F5344CB8AC3E}">
        <p14:creationId xmlns:p14="http://schemas.microsoft.com/office/powerpoint/2010/main" val="167988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bpalmieri@ahci.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artability@ahci.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link.zixcentral.com/u/02b9067f/pAKdscPc6hGsm-Y2My1kxg?u=https://form.jotform.com/202224639078153"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iasp.info/wspd2020/take-a-minut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janamariefoundation.org/wp-content/uploads/2020/08/Suicide-Prevention-Guide-Final-2020.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zerosuicide.edc.org/resources?type_1%5b%5d=webina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SOCwebmaster@ahci.org" TargetMode="External"/><Relationship Id="rId4" Type="http://schemas.openxmlformats.org/officeDocument/2006/relationships/hyperlink" Target="http://www.bc-systemofcare.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emajors@bcbh.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hyperlink" Target="mailto:bpalmieri@ahci.org" TargetMode="External"/><Relationship Id="rId4" Type="http://schemas.openxmlformats.org/officeDocument/2006/relationships/hyperlink" Target="mailto:SSantoro@ahci.or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gcc01.safelinks.protection.outlook.com/?url=https://u7061146.ct.sendgrid.net/ls/click?upn%3DTeZUXWpUv-2B6TCY38pVLo9gZAlSZj0NxzkXWlczIEGU-2BP-2FADF2fGSkhrvA8DSMBnFvxJk_KZT7OjZ-2B8mnM8VxXGWXmJPmyQdDzyzm5ZSkyxCmJLLHNSMUvwtSCoj98c0NbdMzNaMxm141-2BXEyGB4bFGTFPSbTmw9jBxrWRlioM1BPEg0QCwIGJKXIFGf0XQW7YHaQnWFsyVfellA6JzHr14zzoa-2B5MaiPrv4GLyqG8mPJtR13Sy8CQjI5aazTF2Uc157e7koLYduJEPw4ftCbWXjE6OuwADXyAAz9QC2NiEgR30iKZ1mRFLFjR2CC8Qg5Lsajhhy5zPeCBdel19dvdQBJqJaqNSiWSEKnRfxPYwfTSJf5U5O8N3-2BFEmzEcdt-2FF7-2BAf4AJhN-2B-2BsEQ1Zx9-2B98NCOBQ-3D-3D&amp;data=02|01|jhaubert@pa.gov|42989b1ea70149ab35d508d7f77a3642|418e284101284dd59b6c47fc5a9a1bde|0|0|637249977215133854&amp;sdata=gMNVI7C9yp0gvvqZ89xcSQPoiB86qDJBoEPfX3B%2BHKY%3D&amp;reserved=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mhanational.org/covid19" TargetMode="External"/><Relationship Id="rId2" Type="http://schemas.openxmlformats.org/officeDocument/2006/relationships/hyperlink" Target="https://www.cdc.gov/coronavirus/2019-ncov/daily-life-coping/managing-stress-anxiety.html" TargetMode="External"/><Relationship Id="rId1" Type="http://schemas.openxmlformats.org/officeDocument/2006/relationships/slideLayout" Target="../slideLayouts/slideLayout2.xml"/><Relationship Id="rId4" Type="http://schemas.openxmlformats.org/officeDocument/2006/relationships/hyperlink" Target="https://psychhub.com/covid-1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hyperlink" Target="http://www.bc-systemofcare.org/zero-suicid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fsp.org/newcastl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tsl-lawootd928.attendease.com/" TargetMode="External"/><Relationship Id="rId5" Type="http://schemas.openxmlformats.org/officeDocument/2006/relationships/hyperlink" Target="https://tsl-lawootd921.attendease.com/" TargetMode="External"/><Relationship Id="rId4" Type="http://schemas.openxmlformats.org/officeDocument/2006/relationships/hyperlink" Target="https://tsl-lawootd908.attendease.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0225" y="1424744"/>
            <a:ext cx="8667711" cy="1646302"/>
          </a:xfrm>
        </p:spPr>
        <p:txBody>
          <a:bodyPr/>
          <a:lstStyle/>
          <a:p>
            <a:r>
              <a:rPr lang="en-US" dirty="0"/>
              <a:t>Zero Suicide Team Leaders </a:t>
            </a:r>
          </a:p>
        </p:txBody>
      </p:sp>
      <p:sp>
        <p:nvSpPr>
          <p:cNvPr id="3" name="Subtitle 2"/>
          <p:cNvSpPr>
            <a:spLocks noGrp="1"/>
          </p:cNvSpPr>
          <p:nvPr>
            <p:ph type="subTitle" idx="1"/>
          </p:nvPr>
        </p:nvSpPr>
        <p:spPr>
          <a:xfrm>
            <a:off x="7053943" y="4050833"/>
            <a:ext cx="2616530" cy="1096899"/>
          </a:xfrm>
        </p:spPr>
        <p:txBody>
          <a:bodyPr>
            <a:normAutofit/>
          </a:bodyPr>
          <a:lstStyle/>
          <a:p>
            <a:r>
              <a:rPr lang="en-US" sz="2400" dirty="0"/>
              <a:t>Beaver County </a:t>
            </a:r>
          </a:p>
          <a:p>
            <a:r>
              <a:rPr lang="en-US" sz="2400" dirty="0" smtClean="0"/>
              <a:t>8/28/2020</a:t>
            </a:r>
            <a:endParaRPr lang="en-US" sz="2400" dirty="0"/>
          </a:p>
        </p:txBody>
      </p:sp>
      <p:pic>
        <p:nvPicPr>
          <p:cNvPr id="5" name="Picture 4" descr="Vandenberg observes Suicide Prevention Awareness Month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2990" y="2560320"/>
            <a:ext cx="3320953" cy="429768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82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5" name="Content Placeholder 4"/>
          <p:cNvPicPr>
            <a:picLocks noGrp="1" noChangeAspect="1"/>
          </p:cNvPicPr>
          <p:nvPr>
            <p:ph idx="1"/>
          </p:nvPr>
        </p:nvPicPr>
        <p:blipFill>
          <a:blip r:embed="rId2"/>
          <a:stretch>
            <a:fillRect/>
          </a:stretch>
        </p:blipFill>
        <p:spPr>
          <a:xfrm>
            <a:off x="2885611" y="0"/>
            <a:ext cx="5170602" cy="6583680"/>
          </a:xfrm>
          <a:prstGeom prst="rect">
            <a:avLst/>
          </a:prstGeom>
        </p:spPr>
      </p:pic>
      <p:sp>
        <p:nvSpPr>
          <p:cNvPr id="4" name="Slide Number Placeholder 3"/>
          <p:cNvSpPr>
            <a:spLocks noGrp="1"/>
          </p:cNvSpPr>
          <p:nvPr>
            <p:ph type="sldNum" sz="quarter" idx="12"/>
          </p:nvPr>
        </p:nvSpPr>
        <p:spPr/>
        <p:txBody>
          <a:bodyPr/>
          <a:lstStyle/>
          <a:p>
            <a:fld id="{5D7FE806-1C63-4ECA-B0B7-914BA92DD0D1}" type="slidenum">
              <a:rPr lang="en-US" smtClean="0"/>
              <a:t>10</a:t>
            </a:fld>
            <a:endParaRPr lang="en-US" dirty="0"/>
          </a:p>
        </p:txBody>
      </p:sp>
    </p:spTree>
    <p:extLst>
      <p:ext uri="{BB962C8B-B14F-4D97-AF65-F5344CB8AC3E}">
        <p14:creationId xmlns:p14="http://schemas.microsoft.com/office/powerpoint/2010/main" val="2904698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06050" y="0"/>
            <a:ext cx="5307291" cy="6949440"/>
          </a:xfrm>
          <a:prstGeom prst="rect">
            <a:avLst/>
          </a:prstGeom>
        </p:spPr>
      </p:pic>
      <p:sp>
        <p:nvSpPr>
          <p:cNvPr id="3" name="Slide Number Placeholder 2"/>
          <p:cNvSpPr>
            <a:spLocks noGrp="1"/>
          </p:cNvSpPr>
          <p:nvPr>
            <p:ph type="sldNum" sz="quarter" idx="12"/>
          </p:nvPr>
        </p:nvSpPr>
        <p:spPr/>
        <p:txBody>
          <a:bodyPr/>
          <a:lstStyle/>
          <a:p>
            <a:fld id="{5D7FE806-1C63-4ECA-B0B7-914BA92DD0D1}" type="slidenum">
              <a:rPr lang="en-US" smtClean="0"/>
              <a:t>11</a:t>
            </a:fld>
            <a:endParaRPr lang="en-US" dirty="0"/>
          </a:p>
        </p:txBody>
      </p:sp>
    </p:spTree>
    <p:extLst>
      <p:ext uri="{BB962C8B-B14F-4D97-AF65-F5344CB8AC3E}">
        <p14:creationId xmlns:p14="http://schemas.microsoft.com/office/powerpoint/2010/main" val="130801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808002" y="91440"/>
            <a:ext cx="5195470" cy="6766560"/>
          </a:xfrm>
          <a:prstGeom prst="rect">
            <a:avLst/>
          </a:prstGeom>
        </p:spPr>
      </p:pic>
      <p:sp>
        <p:nvSpPr>
          <p:cNvPr id="7" name="TextBox 6"/>
          <p:cNvSpPr txBox="1"/>
          <p:nvPr/>
        </p:nvSpPr>
        <p:spPr>
          <a:xfrm>
            <a:off x="6351815" y="1905059"/>
            <a:ext cx="4882242" cy="1846659"/>
          </a:xfrm>
          <a:prstGeom prst="rect">
            <a:avLst/>
          </a:prstGeom>
          <a:noFill/>
        </p:spPr>
        <p:txBody>
          <a:bodyPr wrap="square" rtlCol="0">
            <a:spAutoFit/>
          </a:bodyPr>
          <a:lstStyle/>
          <a:p>
            <a:r>
              <a:rPr lang="en-US" sz="2400" b="1" dirty="0" smtClean="0"/>
              <a:t>Beacon Health Options of PA</a:t>
            </a:r>
          </a:p>
          <a:p>
            <a:r>
              <a:rPr lang="en-US" sz="3600" b="1" dirty="0" smtClean="0"/>
              <a:t>August </a:t>
            </a:r>
            <a:r>
              <a:rPr lang="en-US" sz="3600" b="1" dirty="0" smtClean="0"/>
              <a:t>ValueAdded</a:t>
            </a:r>
            <a:r>
              <a:rPr lang="en-US" sz="3600" b="1" dirty="0" smtClean="0"/>
              <a:t> Newsletter</a:t>
            </a:r>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9173" y="3962401"/>
            <a:ext cx="4790000" cy="2368514"/>
          </a:xfrm>
          <a:prstGeom prst="rect">
            <a:avLst/>
          </a:prstGeom>
        </p:spPr>
      </p:pic>
      <p:sp>
        <p:nvSpPr>
          <p:cNvPr id="3" name="Slide Number Placeholder 2"/>
          <p:cNvSpPr>
            <a:spLocks noGrp="1"/>
          </p:cNvSpPr>
          <p:nvPr>
            <p:ph type="sldNum" sz="quarter" idx="12"/>
          </p:nvPr>
        </p:nvSpPr>
        <p:spPr/>
        <p:txBody>
          <a:bodyPr/>
          <a:lstStyle/>
          <a:p>
            <a:fld id="{5D7FE806-1C63-4ECA-B0B7-914BA92DD0D1}" type="slidenum">
              <a:rPr lang="en-US" smtClean="0"/>
              <a:t>12</a:t>
            </a:fld>
            <a:endParaRPr lang="en-US" dirty="0"/>
          </a:p>
        </p:txBody>
      </p:sp>
    </p:spTree>
    <p:extLst>
      <p:ext uri="{BB962C8B-B14F-4D97-AF65-F5344CB8AC3E}">
        <p14:creationId xmlns:p14="http://schemas.microsoft.com/office/powerpoint/2010/main" val="2874241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77334" y="239486"/>
            <a:ext cx="8596668" cy="6694713"/>
          </a:xfrm>
        </p:spPr>
        <p:txBody>
          <a:bodyPr>
            <a:normAutofit lnSpcReduction="10000"/>
          </a:bodyPr>
          <a:lstStyle/>
          <a:p>
            <a:pPr marL="0" indent="0">
              <a:buNone/>
            </a:pPr>
            <a:r>
              <a:rPr lang="en-US" b="1" dirty="0" smtClean="0">
                <a:latin typeface="+mj-lt"/>
                <a:cs typeface="Arial" panose="020B0604020202020204" pitchFamily="34" charset="0"/>
              </a:rPr>
              <a:t>SOC Website:</a:t>
            </a:r>
            <a:r>
              <a:rPr lang="en-US" dirty="0" smtClean="0">
                <a:latin typeface="+mj-lt"/>
                <a:cs typeface="Arial" panose="020B0604020202020204" pitchFamily="34" charset="0"/>
              </a:rPr>
              <a:t>  </a:t>
            </a:r>
            <a:endParaRPr lang="en-US" dirty="0">
              <a:latin typeface="+mj-lt"/>
              <a:cs typeface="Arial" panose="020B0604020202020204" pitchFamily="34" charset="0"/>
            </a:endParaRPr>
          </a:p>
          <a:p>
            <a:r>
              <a:rPr lang="en-US" b="1" dirty="0">
                <a:latin typeface="+mj-lt"/>
                <a:cs typeface="Arial" panose="020B0604020202020204" pitchFamily="34" charset="0"/>
              </a:rPr>
              <a:t>“How’s That Working for You?”</a:t>
            </a:r>
            <a:r>
              <a:rPr lang="en-US" dirty="0">
                <a:latin typeface="+mj-lt"/>
                <a:cs typeface="Arial" panose="020B0604020202020204" pitchFamily="34" charset="0"/>
              </a:rPr>
              <a:t>  will be an ongoing “Peers in Recovery” feature of the Beaver County System of Care Website.  Currently, it’s a scrolling announcement, or Post.  </a:t>
            </a:r>
            <a:r>
              <a:rPr lang="en-US" dirty="0" smtClean="0">
                <a:latin typeface="+mj-lt"/>
                <a:cs typeface="Arial" panose="020B0604020202020204" pitchFamily="34" charset="0"/>
              </a:rPr>
              <a:t>It will be converted to a </a:t>
            </a:r>
            <a:r>
              <a:rPr lang="en-US" dirty="0">
                <a:latin typeface="+mj-lt"/>
                <a:cs typeface="Arial" panose="020B0604020202020204" pitchFamily="34" charset="0"/>
              </a:rPr>
              <a:t>Post to a Page at any time, not losing the work already done.  Each month, </a:t>
            </a:r>
            <a:r>
              <a:rPr lang="en-US" dirty="0" smtClean="0">
                <a:latin typeface="+mj-lt"/>
                <a:cs typeface="Arial" panose="020B0604020202020204" pitchFamily="34" charset="0"/>
              </a:rPr>
              <a:t>we will </a:t>
            </a:r>
            <a:r>
              <a:rPr lang="en-US" dirty="0">
                <a:latin typeface="+mj-lt"/>
                <a:cs typeface="Arial" panose="020B0604020202020204" pitchFamily="34" charset="0"/>
              </a:rPr>
              <a:t>feature someone different on the  </a:t>
            </a:r>
            <a:r>
              <a:rPr lang="en-US" b="1" dirty="0">
                <a:latin typeface="+mj-lt"/>
                <a:cs typeface="Arial" panose="020B0604020202020204" pitchFamily="34" charset="0"/>
              </a:rPr>
              <a:t>“How’s That Working for You?”</a:t>
            </a:r>
            <a:r>
              <a:rPr lang="en-US" dirty="0">
                <a:latin typeface="+mj-lt"/>
                <a:cs typeface="Arial" panose="020B0604020202020204" pitchFamily="34" charset="0"/>
              </a:rPr>
              <a:t> Post.   The eventual result will be combining it all into a whole gallery of local peers, living a self-directed life in RECOVERY.   The reader can click on each person featured in the gallery and visit his/her Page.  </a:t>
            </a:r>
          </a:p>
          <a:p>
            <a:r>
              <a:rPr lang="en-US" b="1" u="sng" dirty="0">
                <a:latin typeface="+mj-lt"/>
                <a:cs typeface="Arial" panose="020B0604020202020204" pitchFamily="34" charset="0"/>
              </a:rPr>
              <a:t>NOTE:</a:t>
            </a:r>
            <a:r>
              <a:rPr lang="en-US" dirty="0">
                <a:latin typeface="+mj-lt"/>
                <a:cs typeface="Arial" panose="020B0604020202020204" pitchFamily="34" charset="0"/>
              </a:rPr>
              <a:t>  A peer does not have to be a CPS/CRS to be featured on </a:t>
            </a:r>
            <a:r>
              <a:rPr lang="en-US" b="1" dirty="0">
                <a:latin typeface="+mj-lt"/>
                <a:cs typeface="Arial" panose="020B0604020202020204" pitchFamily="34" charset="0"/>
              </a:rPr>
              <a:t>“How’s That Working for You?”</a:t>
            </a:r>
            <a:r>
              <a:rPr lang="en-US" dirty="0">
                <a:latin typeface="+mj-lt"/>
                <a:cs typeface="Arial" panose="020B0604020202020204" pitchFamily="34" charset="0"/>
              </a:rPr>
              <a:t>   </a:t>
            </a:r>
            <a:br>
              <a:rPr lang="en-US" dirty="0">
                <a:latin typeface="+mj-lt"/>
                <a:cs typeface="Arial" panose="020B0604020202020204" pitchFamily="34" charset="0"/>
              </a:rPr>
            </a:br>
            <a:r>
              <a:rPr lang="en-US" dirty="0">
                <a:latin typeface="+mj-lt"/>
                <a:cs typeface="Arial" panose="020B0604020202020204" pitchFamily="34" charset="0"/>
              </a:rPr>
              <a:t>Nominations </a:t>
            </a:r>
            <a:r>
              <a:rPr lang="en-US" dirty="0" smtClean="0">
                <a:latin typeface="+mj-lt"/>
                <a:cs typeface="Arial" panose="020B0604020202020204" pitchFamily="34" charset="0"/>
              </a:rPr>
              <a:t>are appreciated </a:t>
            </a:r>
            <a:r>
              <a:rPr lang="en-US" dirty="0">
                <a:latin typeface="+mj-lt"/>
                <a:cs typeface="Arial" panose="020B0604020202020204" pitchFamily="34" charset="0"/>
              </a:rPr>
              <a:t>at:  724.624.7203 or </a:t>
            </a:r>
            <a:r>
              <a:rPr lang="en-US" u="sng" dirty="0">
                <a:latin typeface="+mj-lt"/>
                <a:cs typeface="Arial" panose="020B0604020202020204" pitchFamily="34" charset="0"/>
                <a:hlinkClick r:id="rId3"/>
              </a:rPr>
              <a:t>bpalmieri@ahci.org</a:t>
            </a:r>
            <a:r>
              <a:rPr lang="en-US" dirty="0">
                <a:latin typeface="+mj-lt"/>
                <a:cs typeface="Arial" panose="020B0604020202020204" pitchFamily="34" charset="0"/>
              </a:rPr>
              <a:t> .  Let’s build a gallery of HOPE together</a:t>
            </a:r>
            <a:r>
              <a:rPr lang="en-US" dirty="0" smtClean="0">
                <a:latin typeface="+mj-lt"/>
                <a:cs typeface="Arial" panose="020B0604020202020204" pitchFamily="34" charset="0"/>
              </a:rPr>
              <a:t>!</a:t>
            </a:r>
            <a:endParaRPr lang="en-US" dirty="0">
              <a:latin typeface="+mj-lt"/>
              <a:cs typeface="Arial" panose="020B0604020202020204" pitchFamily="34" charset="0"/>
            </a:endParaRPr>
          </a:p>
          <a:p>
            <a:r>
              <a:rPr lang="en-US" dirty="0" smtClean="0">
                <a:latin typeface="+mj-lt"/>
                <a:cs typeface="Arial" panose="020B0604020202020204" pitchFamily="34" charset="0"/>
              </a:rPr>
              <a:t>This title was selected to </a:t>
            </a:r>
            <a:r>
              <a:rPr lang="en-US" dirty="0">
                <a:latin typeface="+mj-lt"/>
                <a:cs typeface="Arial" panose="020B0604020202020204" pitchFamily="34" charset="0"/>
              </a:rPr>
              <a:t>emphasize that </a:t>
            </a:r>
            <a:r>
              <a:rPr lang="en-US" u="sng" dirty="0">
                <a:latin typeface="+mj-lt"/>
                <a:cs typeface="Arial" panose="020B0604020202020204" pitchFamily="34" charset="0"/>
              </a:rPr>
              <a:t>there are many strategies to wellness</a:t>
            </a:r>
            <a:r>
              <a:rPr lang="en-US" dirty="0">
                <a:latin typeface="+mj-lt"/>
                <a:cs typeface="Arial" panose="020B0604020202020204" pitchFamily="34" charset="0"/>
              </a:rPr>
              <a:t>, </a:t>
            </a:r>
            <a:r>
              <a:rPr lang="en-US" u="sng" dirty="0">
                <a:latin typeface="+mj-lt"/>
                <a:cs typeface="Arial" panose="020B0604020202020204" pitchFamily="34" charset="0"/>
              </a:rPr>
              <a:t>no two recovery stories are the same</a:t>
            </a:r>
            <a:r>
              <a:rPr lang="en-US" dirty="0">
                <a:latin typeface="+mj-lt"/>
                <a:cs typeface="Arial" panose="020B0604020202020204" pitchFamily="34" charset="0"/>
              </a:rPr>
              <a:t>, and </a:t>
            </a:r>
            <a:r>
              <a:rPr lang="en-US" u="sng" dirty="0">
                <a:latin typeface="+mj-lt"/>
                <a:cs typeface="Arial" panose="020B0604020202020204" pitchFamily="34" charset="0"/>
              </a:rPr>
              <a:t>taking personal responsibility is important</a:t>
            </a:r>
            <a:r>
              <a:rPr lang="en-US" dirty="0">
                <a:latin typeface="+mj-lt"/>
                <a:cs typeface="Arial" panose="020B0604020202020204" pitchFamily="34" charset="0"/>
              </a:rPr>
              <a:t>.  Hopefully, some common threads will stand out (people who helped, for example).  </a:t>
            </a:r>
          </a:p>
          <a:p>
            <a:r>
              <a:rPr lang="en-US" dirty="0">
                <a:latin typeface="+mj-lt"/>
                <a:cs typeface="Arial" panose="020B0604020202020204" pitchFamily="34" charset="0"/>
              </a:rPr>
              <a:t> </a:t>
            </a:r>
            <a:r>
              <a:rPr lang="en-US" dirty="0" smtClean="0">
                <a:latin typeface="+mj-lt"/>
                <a:cs typeface="Arial" panose="020B0604020202020204" pitchFamily="34" charset="0"/>
              </a:rPr>
              <a:t>And </a:t>
            </a:r>
            <a:r>
              <a:rPr lang="en-US" dirty="0">
                <a:latin typeface="+mj-lt"/>
                <a:cs typeface="Arial" panose="020B0604020202020204" pitchFamily="34" charset="0"/>
              </a:rPr>
              <a:t>here’s more GOOD NEWS!!!  We </a:t>
            </a:r>
            <a:r>
              <a:rPr lang="en-US" u="sng" dirty="0">
                <a:latin typeface="+mj-lt"/>
                <a:cs typeface="Arial" panose="020B0604020202020204" pitchFamily="34" charset="0"/>
              </a:rPr>
              <a:t>will</a:t>
            </a:r>
            <a:r>
              <a:rPr lang="en-US" dirty="0">
                <a:latin typeface="+mj-lt"/>
                <a:cs typeface="Arial" panose="020B0604020202020204" pitchFamily="34" charset="0"/>
              </a:rPr>
              <a:t> be able to do </a:t>
            </a:r>
            <a:r>
              <a:rPr lang="en-US" b="1" dirty="0">
                <a:latin typeface="+mj-lt"/>
                <a:cs typeface="Arial" panose="020B0604020202020204" pitchFamily="34" charset="0"/>
              </a:rPr>
              <a:t>ArtAbility</a:t>
            </a:r>
            <a:r>
              <a:rPr lang="en-US" b="1" dirty="0">
                <a:latin typeface="+mj-lt"/>
                <a:cs typeface="Arial" panose="020B0604020202020204" pitchFamily="34" charset="0"/>
              </a:rPr>
              <a:t> 2020</a:t>
            </a:r>
            <a:r>
              <a:rPr lang="en-US" dirty="0">
                <a:latin typeface="+mj-lt"/>
                <a:cs typeface="Arial" panose="020B0604020202020204" pitchFamily="34" charset="0"/>
              </a:rPr>
              <a:t> virtually this year.  Folks should be encouraged to continue making art and this year, entries will be featured on the System of Care Website!  Each artist will submit photos of his/her work and each artist will have his/her own webpage.  Instead of “strolling” through the gallery, viewers will be “scrolling” through the gallery!!!! </a:t>
            </a:r>
            <a:r>
              <a:rPr lang="en-US" dirty="0" smtClean="0">
                <a:latin typeface="+mj-lt"/>
                <a:cs typeface="Arial" panose="020B0604020202020204" pitchFamily="34" charset="0"/>
              </a:rPr>
              <a:t>Art can be sent to </a:t>
            </a:r>
            <a:r>
              <a:rPr lang="en-US" dirty="0" smtClean="0">
                <a:latin typeface="+mj-lt"/>
                <a:cs typeface="Arial" panose="020B0604020202020204" pitchFamily="34" charset="0"/>
                <a:hlinkClick r:id="rId4"/>
              </a:rPr>
              <a:t>artability@ahci.org</a:t>
            </a:r>
            <a:endParaRPr lang="en-US" dirty="0" smtClean="0">
              <a:latin typeface="+mj-lt"/>
              <a:cs typeface="Arial" panose="020B0604020202020204" pitchFamily="34" charset="0"/>
            </a:endParaRPr>
          </a:p>
          <a:p>
            <a:r>
              <a:rPr lang="en-US" dirty="0" smtClean="0">
                <a:latin typeface="+mj-lt"/>
                <a:cs typeface="Arial" panose="020B0604020202020204" pitchFamily="34" charset="0"/>
              </a:rPr>
              <a:t> </a:t>
            </a:r>
            <a:endParaRPr lang="en-US" dirty="0">
              <a:latin typeface="+mj-lt"/>
              <a:cs typeface="Arial" panose="020B0604020202020204" pitchFamily="34" charset="0"/>
            </a:endParaRPr>
          </a:p>
          <a:p>
            <a:endParaRPr lang="en-US" dirty="0"/>
          </a:p>
        </p:txBody>
      </p:sp>
      <p:sp>
        <p:nvSpPr>
          <p:cNvPr id="3" name="Slide Number Placeholder 2"/>
          <p:cNvSpPr>
            <a:spLocks noGrp="1"/>
          </p:cNvSpPr>
          <p:nvPr>
            <p:ph type="sldNum" sz="quarter" idx="12"/>
          </p:nvPr>
        </p:nvSpPr>
        <p:spPr/>
        <p:txBody>
          <a:bodyPr/>
          <a:lstStyle/>
          <a:p>
            <a:fld id="{5D7FE806-1C63-4ECA-B0B7-914BA92DD0D1}" type="slidenum">
              <a:rPr lang="en-US" smtClean="0"/>
              <a:t>13</a:t>
            </a:fld>
            <a:endParaRPr lang="en-US" dirty="0"/>
          </a:p>
        </p:txBody>
      </p:sp>
    </p:spTree>
    <p:extLst>
      <p:ext uri="{BB962C8B-B14F-4D97-AF65-F5344CB8AC3E}">
        <p14:creationId xmlns:p14="http://schemas.microsoft.com/office/powerpoint/2010/main" val="196700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llatar : 12/20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1152" y="899490"/>
            <a:ext cx="4019550" cy="5715000"/>
          </a:xfrm>
          <a:prstGeom prst="rect">
            <a:avLst/>
          </a:prstGeom>
          <a:effectLst>
            <a:softEdge rad="88900"/>
          </a:effectLst>
          <a:scene3d>
            <a:camera prst="orthographicFront">
              <a:rot lat="0" lon="0" rev="20399999"/>
            </a:camera>
            <a:lightRig rig="threePt" dir="t"/>
          </a:scene3d>
        </p:spPr>
      </p:pic>
      <p:sp>
        <p:nvSpPr>
          <p:cNvPr id="2" name="Title 1"/>
          <p:cNvSpPr>
            <a:spLocks noGrp="1"/>
          </p:cNvSpPr>
          <p:nvPr>
            <p:ph type="title"/>
          </p:nvPr>
        </p:nvSpPr>
        <p:spPr>
          <a:xfrm>
            <a:off x="1750760" y="1630017"/>
            <a:ext cx="8596668" cy="4253947"/>
          </a:xfrm>
          <a:ln>
            <a:noFill/>
          </a:ln>
        </p:spPr>
        <p:txBody>
          <a:bodyPr>
            <a:prstTxWarp prst="textArchUp">
              <a:avLst/>
            </a:prstTxWarp>
            <a:normAutofit/>
          </a:bodyPr>
          <a:lstStyle/>
          <a:p>
            <a:r>
              <a:rPr lang="en-US" sz="9600" b="1" dirty="0" smtClean="0"/>
              <a:t>Kuddos!!!  </a:t>
            </a:r>
            <a:endParaRPr lang="en-US" sz="9600" b="1" dirty="0"/>
          </a:p>
        </p:txBody>
      </p:sp>
      <p:sp>
        <p:nvSpPr>
          <p:cNvPr id="5" name="Slide Number Placeholder 4"/>
          <p:cNvSpPr>
            <a:spLocks noGrp="1"/>
          </p:cNvSpPr>
          <p:nvPr>
            <p:ph type="sldNum" sz="quarter" idx="12"/>
          </p:nvPr>
        </p:nvSpPr>
        <p:spPr/>
        <p:txBody>
          <a:bodyPr/>
          <a:lstStyle/>
          <a:p>
            <a:fld id="{5D7FE806-1C63-4ECA-B0B7-914BA92DD0D1}" type="slidenum">
              <a:rPr lang="en-US" smtClean="0"/>
              <a:t>14</a:t>
            </a:fld>
            <a:endParaRPr lang="en-US" dirty="0"/>
          </a:p>
        </p:txBody>
      </p:sp>
    </p:spTree>
    <p:extLst>
      <p:ext uri="{BB962C8B-B14F-4D97-AF65-F5344CB8AC3E}">
        <p14:creationId xmlns:p14="http://schemas.microsoft.com/office/powerpoint/2010/main" val="1449581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Committee </a:t>
            </a:r>
            <a:endParaRPr lang="en-US" dirty="0"/>
          </a:p>
        </p:txBody>
      </p:sp>
      <p:sp>
        <p:nvSpPr>
          <p:cNvPr id="3" name="Content Placeholder 2"/>
          <p:cNvSpPr>
            <a:spLocks noGrp="1"/>
          </p:cNvSpPr>
          <p:nvPr>
            <p:ph idx="1"/>
          </p:nvPr>
        </p:nvSpPr>
        <p:spPr>
          <a:xfrm>
            <a:off x="677334" y="1567543"/>
            <a:ext cx="8596668" cy="4767943"/>
          </a:xfrm>
        </p:spPr>
        <p:txBody>
          <a:bodyPr>
            <a:normAutofit lnSpcReduction="10000"/>
          </a:bodyPr>
          <a:lstStyle/>
          <a:p>
            <a:r>
              <a:rPr lang="en-US" sz="2800" dirty="0" smtClean="0"/>
              <a:t>Group met twice in August</a:t>
            </a:r>
          </a:p>
          <a:p>
            <a:pPr lvl="1"/>
            <a:r>
              <a:rPr lang="en-US" sz="2600" dirty="0" smtClean="0"/>
              <a:t>Beaver County Zero Suicide Committee Logo</a:t>
            </a:r>
          </a:p>
          <a:p>
            <a:pPr lvl="1"/>
            <a:r>
              <a:rPr lang="en-US" sz="2600" dirty="0" smtClean="0"/>
              <a:t> Resource Card </a:t>
            </a:r>
          </a:p>
          <a:p>
            <a:r>
              <a:rPr lang="en-US" sz="2800" dirty="0" smtClean="0"/>
              <a:t>Discussed places to distribute the card</a:t>
            </a:r>
          </a:p>
          <a:p>
            <a:pPr lvl="1"/>
            <a:r>
              <a:rPr lang="en-US" sz="2800" dirty="0" smtClean="0"/>
              <a:t>Local businesses</a:t>
            </a:r>
          </a:p>
          <a:p>
            <a:pPr lvl="1"/>
            <a:r>
              <a:rPr lang="en-US" sz="2800" dirty="0" smtClean="0"/>
              <a:t>Restaurants </a:t>
            </a:r>
          </a:p>
          <a:p>
            <a:pPr lvl="1"/>
            <a:r>
              <a:rPr lang="en-US" sz="2800" dirty="0" smtClean="0"/>
              <a:t>Schools</a:t>
            </a:r>
          </a:p>
          <a:p>
            <a:pPr lvl="1"/>
            <a:r>
              <a:rPr lang="en-US" sz="2800" dirty="0" smtClean="0"/>
              <a:t>Pharmacies </a:t>
            </a:r>
          </a:p>
          <a:p>
            <a:pPr lvl="1"/>
            <a:r>
              <a:rPr lang="en-US" sz="2800" dirty="0" smtClean="0"/>
              <a:t>PCP Offices </a:t>
            </a:r>
          </a:p>
          <a:p>
            <a:pPr lvl="1"/>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15</a:t>
            </a:fld>
            <a:endParaRPr lang="en-US" dirty="0"/>
          </a:p>
        </p:txBody>
      </p:sp>
    </p:spTree>
    <p:extLst>
      <p:ext uri="{BB962C8B-B14F-4D97-AF65-F5344CB8AC3E}">
        <p14:creationId xmlns:p14="http://schemas.microsoft.com/office/powerpoint/2010/main" val="3249169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192" y="261257"/>
            <a:ext cx="8596668" cy="1320800"/>
          </a:xfrm>
        </p:spPr>
        <p:txBody>
          <a:bodyPr/>
          <a:lstStyle/>
          <a:p>
            <a:r>
              <a:rPr lang="en-US" dirty="0" smtClean="0"/>
              <a:t>Committee Logo </a:t>
            </a:r>
            <a:r>
              <a:rPr lang="en-US" dirty="0" smtClean="0"/>
              <a:t> </a:t>
            </a:r>
            <a:endParaRPr lang="en-US" dirty="0"/>
          </a:p>
        </p:txBody>
      </p:sp>
      <p:pic>
        <p:nvPicPr>
          <p:cNvPr id="4" name="Content Placeholder 3" descr="C:\Users\guest_user\Desktop\O-S files\logo1.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5246" y="1398587"/>
            <a:ext cx="3749040" cy="5029200"/>
          </a:xfrm>
          <a:prstGeom prst="rect">
            <a:avLst/>
          </a:prstGeom>
          <a:noFill/>
          <a:ln>
            <a:noFill/>
          </a:ln>
        </p:spPr>
      </p:pic>
      <p:sp>
        <p:nvSpPr>
          <p:cNvPr id="5" name="Slide Number Placeholder 4"/>
          <p:cNvSpPr>
            <a:spLocks noGrp="1"/>
          </p:cNvSpPr>
          <p:nvPr>
            <p:ph type="sldNum" sz="quarter" idx="12"/>
          </p:nvPr>
        </p:nvSpPr>
        <p:spPr/>
        <p:txBody>
          <a:bodyPr/>
          <a:lstStyle/>
          <a:p>
            <a:fld id="{5D7FE806-1C63-4ECA-B0B7-914BA92DD0D1}" type="slidenum">
              <a:rPr lang="en-US" smtClean="0"/>
              <a:t>16</a:t>
            </a:fld>
            <a:endParaRPr lang="en-US" dirty="0"/>
          </a:p>
        </p:txBody>
      </p:sp>
    </p:spTree>
    <p:extLst>
      <p:ext uri="{BB962C8B-B14F-4D97-AF65-F5344CB8AC3E}">
        <p14:creationId xmlns:p14="http://schemas.microsoft.com/office/powerpoint/2010/main" val="2239134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Card- Front  </a:t>
            </a:r>
            <a:endParaRPr lang="en-US" dirty="0"/>
          </a:p>
        </p:txBody>
      </p:sp>
      <p:pic>
        <p:nvPicPr>
          <p:cNvPr id="4" name="Content Placeholder 3"/>
          <p:cNvPicPr>
            <a:picLocks noGrp="1" noChangeAspect="1"/>
          </p:cNvPicPr>
          <p:nvPr>
            <p:ph idx="1"/>
          </p:nvPr>
        </p:nvPicPr>
        <p:blipFill>
          <a:blip r:embed="rId2"/>
          <a:stretch>
            <a:fillRect/>
          </a:stretch>
        </p:blipFill>
        <p:spPr>
          <a:xfrm>
            <a:off x="2257753" y="1734457"/>
            <a:ext cx="6819279" cy="4754880"/>
          </a:xfrm>
          <a:prstGeom prst="rect">
            <a:avLst/>
          </a:prstGeom>
        </p:spPr>
      </p:pic>
      <p:sp>
        <p:nvSpPr>
          <p:cNvPr id="5" name="Slide Number Placeholder 4"/>
          <p:cNvSpPr>
            <a:spLocks noGrp="1"/>
          </p:cNvSpPr>
          <p:nvPr>
            <p:ph type="sldNum" sz="quarter" idx="12"/>
          </p:nvPr>
        </p:nvSpPr>
        <p:spPr/>
        <p:txBody>
          <a:bodyPr/>
          <a:lstStyle/>
          <a:p>
            <a:fld id="{5D7FE806-1C63-4ECA-B0B7-914BA92DD0D1}" type="slidenum">
              <a:rPr lang="en-US" smtClean="0"/>
              <a:t>17</a:t>
            </a:fld>
            <a:endParaRPr lang="en-US" dirty="0"/>
          </a:p>
        </p:txBody>
      </p:sp>
    </p:spTree>
    <p:extLst>
      <p:ext uri="{BB962C8B-B14F-4D97-AF65-F5344CB8AC3E}">
        <p14:creationId xmlns:p14="http://schemas.microsoft.com/office/powerpoint/2010/main" val="3455264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Card-Back </a:t>
            </a:r>
            <a:endParaRPr lang="en-US" dirty="0"/>
          </a:p>
        </p:txBody>
      </p:sp>
      <p:pic>
        <p:nvPicPr>
          <p:cNvPr id="4" name="Content Placeholder 3"/>
          <p:cNvPicPr>
            <a:picLocks noGrp="1" noChangeAspect="1"/>
          </p:cNvPicPr>
          <p:nvPr>
            <p:ph idx="1"/>
          </p:nvPr>
        </p:nvPicPr>
        <p:blipFill>
          <a:blip r:embed="rId2"/>
          <a:stretch>
            <a:fillRect/>
          </a:stretch>
        </p:blipFill>
        <p:spPr>
          <a:xfrm>
            <a:off x="2035529" y="1603829"/>
            <a:ext cx="7610952" cy="5029200"/>
          </a:xfrm>
          <a:prstGeom prst="rect">
            <a:avLst/>
          </a:prstGeom>
        </p:spPr>
      </p:pic>
      <p:sp>
        <p:nvSpPr>
          <p:cNvPr id="5" name="Slide Number Placeholder 4"/>
          <p:cNvSpPr>
            <a:spLocks noGrp="1"/>
          </p:cNvSpPr>
          <p:nvPr>
            <p:ph type="sldNum" sz="quarter" idx="12"/>
          </p:nvPr>
        </p:nvSpPr>
        <p:spPr/>
        <p:txBody>
          <a:bodyPr/>
          <a:lstStyle/>
          <a:p>
            <a:fld id="{5D7FE806-1C63-4ECA-B0B7-914BA92DD0D1}" type="slidenum">
              <a:rPr lang="en-US" smtClean="0"/>
              <a:t>18</a:t>
            </a:fld>
            <a:endParaRPr lang="en-US" dirty="0"/>
          </a:p>
        </p:txBody>
      </p:sp>
    </p:spTree>
    <p:extLst>
      <p:ext uri="{BB962C8B-B14F-4D97-AF65-F5344CB8AC3E}">
        <p14:creationId xmlns:p14="http://schemas.microsoft.com/office/powerpoint/2010/main" val="2048654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20A497"/>
                </a:solidFill>
              </a:rPr>
              <a:t>World Suicide Prevention </a:t>
            </a:r>
            <a:r>
              <a:rPr lang="en-US" b="1" u="sng" dirty="0" smtClean="0">
                <a:solidFill>
                  <a:srgbClr val="20A497"/>
                </a:solidFill>
              </a:rPr>
              <a:t>Day</a:t>
            </a:r>
            <a:r>
              <a:rPr lang="en-US" b="1" dirty="0" smtClean="0">
                <a:solidFill>
                  <a:srgbClr val="20A497"/>
                </a:solidFill>
              </a:rPr>
              <a:t>:</a:t>
            </a:r>
            <a:r>
              <a:rPr lang="en-US" b="1" dirty="0">
                <a:solidFill>
                  <a:srgbClr val="20A497"/>
                </a:solidFill>
              </a:rPr>
              <a:t/>
            </a:r>
            <a:br>
              <a:rPr lang="en-US" b="1" dirty="0">
                <a:solidFill>
                  <a:srgbClr val="20A497"/>
                </a:solidFill>
              </a:rPr>
            </a:br>
            <a:r>
              <a:rPr lang="en-US" b="1" dirty="0">
                <a:solidFill>
                  <a:srgbClr val="20A497"/>
                </a:solidFill>
              </a:rPr>
              <a:t>September 10, 2020</a:t>
            </a:r>
          </a:p>
        </p:txBody>
      </p:sp>
      <p:sp>
        <p:nvSpPr>
          <p:cNvPr id="3" name="Content Placeholder 2"/>
          <p:cNvSpPr>
            <a:spLocks noGrp="1"/>
          </p:cNvSpPr>
          <p:nvPr>
            <p:ph idx="1"/>
          </p:nvPr>
        </p:nvSpPr>
        <p:spPr>
          <a:xfrm>
            <a:off x="677334" y="2160589"/>
            <a:ext cx="8596668" cy="4196668"/>
          </a:xfrm>
        </p:spPr>
        <p:txBody>
          <a:bodyPr>
            <a:normAutofit/>
          </a:bodyPr>
          <a:lstStyle/>
          <a:p>
            <a:pPr marL="0" indent="0">
              <a:buNone/>
            </a:pPr>
            <a:endParaRPr lang="en-US" dirty="0"/>
          </a:p>
          <a:p>
            <a:pPr marL="0" indent="0">
              <a:buClr>
                <a:srgbClr val="20A497"/>
              </a:buClr>
              <a:buNone/>
            </a:pPr>
            <a:endParaRPr lang="en-US" sz="2800" dirty="0" smtClean="0">
              <a:solidFill>
                <a:srgbClr val="7030A0"/>
              </a:solidFill>
            </a:endParaRPr>
          </a:p>
          <a:p>
            <a:pPr>
              <a:buClr>
                <a:srgbClr val="20A497"/>
              </a:buClr>
            </a:pPr>
            <a:endParaRPr lang="en-US" sz="2800" dirty="0">
              <a:solidFill>
                <a:srgbClr val="7030A0"/>
              </a:solidFill>
            </a:endParaRPr>
          </a:p>
          <a:p>
            <a:endParaRPr lang="en-US" sz="2600" dirty="0">
              <a:solidFill>
                <a:srgbClr val="7030A0"/>
              </a:solidFill>
            </a:endParaRPr>
          </a:p>
          <a:p>
            <a:endParaRPr lang="en-US" sz="2800" dirty="0"/>
          </a:p>
          <a:p>
            <a:pPr marL="457200" lvl="1" indent="0">
              <a:buNone/>
            </a:pPr>
            <a:endParaRPr lang="en-US" sz="2600" dirty="0"/>
          </a:p>
          <a:p>
            <a:endParaRPr lang="en-US" dirty="0"/>
          </a:p>
        </p:txBody>
      </p:sp>
      <p:pic>
        <p:nvPicPr>
          <p:cNvPr id="3074" name="Picture 2" descr="TWISTWest.or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2111" y="3451968"/>
            <a:ext cx="4476459" cy="32265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199" y="2513891"/>
            <a:ext cx="9122229" cy="584775"/>
          </a:xfrm>
          <a:prstGeom prst="rect">
            <a:avLst/>
          </a:prstGeom>
          <a:noFill/>
          <a:ln>
            <a:noFill/>
          </a:ln>
        </p:spPr>
        <p:txBody>
          <a:bodyPr wrap="square" rtlCol="0">
            <a:spAutoFit/>
          </a:bodyPr>
          <a:lstStyle/>
          <a:p>
            <a:pPr algn="ctr"/>
            <a:r>
              <a:rPr lang="en-US" sz="3200" dirty="0" smtClean="0">
                <a:ln w="0"/>
                <a:solidFill>
                  <a:srgbClr val="6600CC"/>
                </a:solidFill>
                <a:effectLst>
                  <a:glow rad="63500">
                    <a:schemeClr val="accent6">
                      <a:satMod val="175000"/>
                      <a:alpha val="40000"/>
                    </a:schemeClr>
                  </a:glow>
                  <a:outerShdw blurRad="38100" dist="19050" dir="2700000" algn="tl" rotWithShape="0">
                    <a:schemeClr val="dk1">
                      <a:alpha val="40000"/>
                    </a:schemeClr>
                  </a:outerShdw>
                </a:effectLst>
              </a:rPr>
              <a:t>Working Together to Prevent Suicide</a:t>
            </a:r>
            <a:endParaRPr lang="en-US" sz="3200" dirty="0">
              <a:ln w="0"/>
              <a:solidFill>
                <a:srgbClr val="6600CC"/>
              </a:solidFill>
              <a:effectLst>
                <a:glow rad="63500">
                  <a:schemeClr val="accent6">
                    <a:satMod val="175000"/>
                    <a:alpha val="40000"/>
                  </a:schemeClr>
                </a:glow>
                <a:outerShdw blurRad="38100" dist="19050" dir="2700000" algn="tl" rotWithShape="0">
                  <a:schemeClr val="dk1">
                    <a:alpha val="40000"/>
                  </a:schemeClr>
                </a:outerShdw>
              </a:effectLst>
            </a:endParaRPr>
          </a:p>
        </p:txBody>
      </p:sp>
      <p:sp>
        <p:nvSpPr>
          <p:cNvPr id="6" name="Slide Number Placeholder 5"/>
          <p:cNvSpPr>
            <a:spLocks noGrp="1"/>
          </p:cNvSpPr>
          <p:nvPr>
            <p:ph type="sldNum" sz="quarter" idx="12"/>
          </p:nvPr>
        </p:nvSpPr>
        <p:spPr/>
        <p:txBody>
          <a:bodyPr/>
          <a:lstStyle/>
          <a:p>
            <a:fld id="{5D7FE806-1C63-4ECA-B0B7-914BA92DD0D1}" type="slidenum">
              <a:rPr lang="en-US" smtClean="0"/>
              <a:t>19</a:t>
            </a:fld>
            <a:endParaRPr lang="en-US" dirty="0"/>
          </a:p>
        </p:txBody>
      </p:sp>
    </p:spTree>
    <p:extLst>
      <p:ext uri="{BB962C8B-B14F-4D97-AF65-F5344CB8AC3E}">
        <p14:creationId xmlns:p14="http://schemas.microsoft.com/office/powerpoint/2010/main" val="903647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Welcome!!!!  </a:t>
            </a:r>
            <a:r>
              <a:rPr lang="en-US" sz="5400" dirty="0">
                <a:sym typeface="Wingdings" panose="05000000000000000000" pitchFamily="2" charset="2"/>
              </a:rPr>
              <a:t>  </a:t>
            </a:r>
            <a:endParaRPr lang="en-US" sz="5400" dirty="0"/>
          </a:p>
        </p:txBody>
      </p:sp>
      <p:sp>
        <p:nvSpPr>
          <p:cNvPr id="3" name="Content Placeholder 2"/>
          <p:cNvSpPr>
            <a:spLocks noGrp="1"/>
          </p:cNvSpPr>
          <p:nvPr>
            <p:ph idx="1"/>
          </p:nvPr>
        </p:nvSpPr>
        <p:spPr/>
        <p:txBody>
          <a:bodyPr/>
          <a:lstStyle/>
          <a:p>
            <a:r>
              <a:rPr lang="en-US" sz="4400" dirty="0"/>
              <a:t>Today’s meeting </a:t>
            </a:r>
          </a:p>
          <a:p>
            <a:pPr lvl="1"/>
            <a:r>
              <a:rPr lang="en-US" sz="4200" dirty="0" smtClean="0"/>
              <a:t>A reminder of how this works</a:t>
            </a:r>
            <a:endParaRPr lang="en-US" sz="4200" dirty="0"/>
          </a:p>
          <a:p>
            <a:r>
              <a:rPr lang="en-US" sz="4400" dirty="0"/>
              <a:t>Sign-in</a:t>
            </a:r>
          </a:p>
          <a:p>
            <a:r>
              <a:rPr lang="en-US" sz="4400" dirty="0"/>
              <a:t>Chat box</a:t>
            </a:r>
          </a:p>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2</a:t>
            </a:fld>
            <a:endParaRPr lang="en-US" dirty="0"/>
          </a:p>
        </p:txBody>
      </p:sp>
    </p:spTree>
    <p:extLst>
      <p:ext uri="{BB962C8B-B14F-4D97-AF65-F5344CB8AC3E}">
        <p14:creationId xmlns:p14="http://schemas.microsoft.com/office/powerpoint/2010/main" val="650758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0A497"/>
                </a:solidFill>
              </a:rPr>
              <a:t>Beaver County Zero Suicide Town Hall </a:t>
            </a:r>
            <a:endParaRPr lang="en-US" dirty="0">
              <a:solidFill>
                <a:srgbClr val="20A497"/>
              </a:solidFill>
            </a:endParaRPr>
          </a:p>
        </p:txBody>
      </p:sp>
      <p:sp>
        <p:nvSpPr>
          <p:cNvPr id="3" name="Content Placeholder 2"/>
          <p:cNvSpPr>
            <a:spLocks noGrp="1"/>
          </p:cNvSpPr>
          <p:nvPr>
            <p:ph idx="1"/>
          </p:nvPr>
        </p:nvSpPr>
        <p:spPr>
          <a:xfrm>
            <a:off x="677334" y="1393371"/>
            <a:ext cx="8596668" cy="4647991"/>
          </a:xfrm>
        </p:spPr>
        <p:txBody>
          <a:bodyPr>
            <a:normAutofit fontScale="85000" lnSpcReduction="20000"/>
          </a:bodyPr>
          <a:lstStyle/>
          <a:p>
            <a:r>
              <a:rPr lang="en-US" sz="3600" dirty="0" smtClean="0">
                <a:solidFill>
                  <a:srgbClr val="7030A0"/>
                </a:solidFill>
              </a:rPr>
              <a:t>When: September 10, 2020 </a:t>
            </a:r>
          </a:p>
          <a:p>
            <a:r>
              <a:rPr lang="en-US" sz="3600" dirty="0" smtClean="0">
                <a:solidFill>
                  <a:srgbClr val="7030A0"/>
                </a:solidFill>
              </a:rPr>
              <a:t>Time: 10am to 1pm </a:t>
            </a:r>
          </a:p>
          <a:p>
            <a:r>
              <a:rPr lang="en-US" sz="3600" dirty="0" smtClean="0">
                <a:solidFill>
                  <a:srgbClr val="7030A0"/>
                </a:solidFill>
              </a:rPr>
              <a:t>Tentative agenda for the day </a:t>
            </a:r>
          </a:p>
          <a:p>
            <a:r>
              <a:rPr lang="en-US" sz="3600" dirty="0" smtClean="0">
                <a:solidFill>
                  <a:srgbClr val="7030A0"/>
                </a:solidFill>
              </a:rPr>
              <a:t>To register: </a:t>
            </a:r>
            <a:r>
              <a:rPr lang="en-US" sz="3600" u="sng" dirty="0">
                <a:hlinkClick r:id="rId2"/>
              </a:rPr>
              <a:t>https://link.zixcentral.com/u/02b9067f/pAKdscPc6hGsm-Y2My1kxg?u=https%3A%2F%2Fform.jotform.com%2F202224639078153</a:t>
            </a:r>
            <a:endParaRPr lang="en-US" sz="3600" dirty="0"/>
          </a:p>
          <a:p>
            <a:r>
              <a:rPr lang="en-US" sz="3600" dirty="0" smtClean="0">
                <a:solidFill>
                  <a:srgbClr val="7030A0"/>
                </a:solidFill>
              </a:rPr>
              <a:t>Virtual Vendor Exhibit – send us your slide(s)</a:t>
            </a:r>
          </a:p>
          <a:p>
            <a:r>
              <a:rPr lang="en-US" sz="3600" dirty="0" smtClean="0">
                <a:solidFill>
                  <a:srgbClr val="7030A0"/>
                </a:solidFill>
              </a:rPr>
              <a:t>Questions, feedback </a:t>
            </a:r>
          </a:p>
          <a:p>
            <a:pPr marL="457200" lvl="1" indent="0">
              <a:buNone/>
            </a:pPr>
            <a:endParaRPr lang="en-US" sz="2400" dirty="0" smtClean="0"/>
          </a:p>
          <a:p>
            <a:pPr lvl="1"/>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20</a:t>
            </a:fld>
            <a:endParaRPr lang="en-US" dirty="0"/>
          </a:p>
        </p:txBody>
      </p:sp>
    </p:spTree>
    <p:extLst>
      <p:ext uri="{BB962C8B-B14F-4D97-AF65-F5344CB8AC3E}">
        <p14:creationId xmlns:p14="http://schemas.microsoft.com/office/powerpoint/2010/main" val="4200774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576810"/>
            <a:ext cx="8596668" cy="1320800"/>
          </a:xfrm>
        </p:spPr>
        <p:txBody>
          <a:bodyPr>
            <a:normAutofit/>
          </a:bodyPr>
          <a:lstStyle/>
          <a:p>
            <a:r>
              <a:rPr lang="en-US" dirty="0" smtClean="0">
                <a:solidFill>
                  <a:srgbClr val="20A497"/>
                </a:solidFill>
              </a:rPr>
              <a:t>September is Suicide Prevention Month</a:t>
            </a:r>
            <a:endParaRPr lang="en-US" dirty="0">
              <a:solidFill>
                <a:srgbClr val="20A497"/>
              </a:solidFill>
            </a:endParaRPr>
          </a:p>
        </p:txBody>
      </p:sp>
      <p:sp>
        <p:nvSpPr>
          <p:cNvPr id="3" name="Content Placeholder 2"/>
          <p:cNvSpPr>
            <a:spLocks noGrp="1"/>
          </p:cNvSpPr>
          <p:nvPr>
            <p:ph idx="1"/>
          </p:nvPr>
        </p:nvSpPr>
        <p:spPr/>
        <p:txBody>
          <a:bodyPr/>
          <a:lstStyle/>
          <a:p>
            <a:r>
              <a:rPr lang="en-US" sz="3200" dirty="0">
                <a:solidFill>
                  <a:srgbClr val="7030A0"/>
                </a:solidFill>
              </a:rPr>
              <a:t>What is your agency going to do to raise awareness during the month of September</a:t>
            </a:r>
            <a:r>
              <a:rPr lang="en-US" sz="3200" dirty="0" smtClean="0">
                <a:solidFill>
                  <a:srgbClr val="7030A0"/>
                </a:solidFill>
              </a:rPr>
              <a:t>?</a:t>
            </a:r>
          </a:p>
          <a:p>
            <a:pPr marL="0" indent="0">
              <a:buNone/>
            </a:pPr>
            <a:r>
              <a:rPr lang="en-US" sz="3200" dirty="0" smtClean="0">
                <a:solidFill>
                  <a:srgbClr val="7030A0"/>
                </a:solidFill>
              </a:rPr>
              <a:t>  </a:t>
            </a:r>
            <a:endParaRPr lang="en-US" sz="3200" dirty="0" smtClean="0">
              <a:solidFill>
                <a:srgbClr val="7030A0"/>
              </a:solidFill>
            </a:endParaRPr>
          </a:p>
          <a:p>
            <a:pPr marL="0" indent="0">
              <a:buNone/>
            </a:pPr>
            <a:r>
              <a:rPr lang="en-US" sz="2000" dirty="0" smtClean="0">
                <a:solidFill>
                  <a:srgbClr val="7030A0"/>
                </a:solidFill>
              </a:rPr>
              <a:t>International Association for Suicide Prevention</a:t>
            </a:r>
          </a:p>
          <a:p>
            <a:pPr marL="0" indent="0">
              <a:buNone/>
            </a:pPr>
            <a:r>
              <a:rPr lang="en-US" sz="2000" dirty="0" smtClean="0">
                <a:solidFill>
                  <a:srgbClr val="7030A0"/>
                </a:solidFill>
              </a:rPr>
              <a:t>shares some tips: </a:t>
            </a:r>
            <a:endParaRPr lang="en-US" sz="2000" dirty="0">
              <a:solidFill>
                <a:srgbClr val="7030A0"/>
              </a:solidFill>
            </a:endParaRPr>
          </a:p>
          <a:p>
            <a:r>
              <a:rPr lang="en-US" sz="2000" dirty="0">
                <a:hlinkClick r:id="rId2"/>
              </a:rPr>
              <a:t>https://www.iasp.info/wspd2020/take-a-minute/</a:t>
            </a:r>
            <a:endParaRPr lang="en-US" sz="2000" dirty="0"/>
          </a:p>
        </p:txBody>
      </p:sp>
      <p:pic>
        <p:nvPicPr>
          <p:cNvPr id="5" name="Picture 4"/>
          <p:cNvPicPr>
            <a:picLocks noChangeAspect="1"/>
          </p:cNvPicPr>
          <p:nvPr/>
        </p:nvPicPr>
        <p:blipFill>
          <a:blip r:embed="rId3"/>
          <a:stretch>
            <a:fillRect/>
          </a:stretch>
        </p:blipFill>
        <p:spPr>
          <a:xfrm>
            <a:off x="6762266" y="2973325"/>
            <a:ext cx="4709963" cy="3331016"/>
          </a:xfrm>
          <a:prstGeom prst="rect">
            <a:avLst/>
          </a:prstGeom>
        </p:spPr>
      </p:pic>
      <p:sp>
        <p:nvSpPr>
          <p:cNvPr id="6" name="Slide Number Placeholder 5"/>
          <p:cNvSpPr>
            <a:spLocks noGrp="1"/>
          </p:cNvSpPr>
          <p:nvPr>
            <p:ph type="sldNum" sz="quarter" idx="12"/>
          </p:nvPr>
        </p:nvSpPr>
        <p:spPr/>
        <p:txBody>
          <a:bodyPr/>
          <a:lstStyle/>
          <a:p>
            <a:fld id="{5D7FE806-1C63-4ECA-B0B7-914BA92DD0D1}" type="slidenum">
              <a:rPr lang="en-US" smtClean="0"/>
              <a:t>21</a:t>
            </a:fld>
            <a:endParaRPr lang="en-US" dirty="0"/>
          </a:p>
        </p:txBody>
      </p:sp>
    </p:spTree>
    <p:extLst>
      <p:ext uri="{BB962C8B-B14F-4D97-AF65-F5344CB8AC3E}">
        <p14:creationId xmlns:p14="http://schemas.microsoft.com/office/powerpoint/2010/main" val="2488597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677334" y="0"/>
            <a:ext cx="5381717" cy="6949440"/>
          </a:xfrm>
          <a:prstGeom prst="rect">
            <a:avLst/>
          </a:prstGeom>
        </p:spPr>
      </p:pic>
      <p:pic>
        <p:nvPicPr>
          <p:cNvPr id="5" name="Picture 4"/>
          <p:cNvPicPr>
            <a:picLocks noChangeAspect="1"/>
          </p:cNvPicPr>
          <p:nvPr/>
        </p:nvPicPr>
        <p:blipFill>
          <a:blip r:embed="rId3"/>
          <a:stretch>
            <a:fillRect/>
          </a:stretch>
        </p:blipFill>
        <p:spPr>
          <a:xfrm>
            <a:off x="6054535" y="-37011"/>
            <a:ext cx="5362127" cy="6858000"/>
          </a:xfrm>
          <a:prstGeom prst="rect">
            <a:avLst/>
          </a:prstGeom>
        </p:spPr>
      </p:pic>
      <p:sp>
        <p:nvSpPr>
          <p:cNvPr id="6" name="Slide Number Placeholder 5"/>
          <p:cNvSpPr>
            <a:spLocks noGrp="1"/>
          </p:cNvSpPr>
          <p:nvPr>
            <p:ph type="sldNum" sz="quarter" idx="12"/>
          </p:nvPr>
        </p:nvSpPr>
        <p:spPr/>
        <p:txBody>
          <a:bodyPr/>
          <a:lstStyle/>
          <a:p>
            <a:fld id="{5D7FE806-1C63-4ECA-B0B7-914BA92DD0D1}" type="slidenum">
              <a:rPr lang="en-US" smtClean="0"/>
              <a:t>22</a:t>
            </a:fld>
            <a:endParaRPr lang="en-US" dirty="0"/>
          </a:p>
        </p:txBody>
      </p:sp>
    </p:spTree>
    <p:extLst>
      <p:ext uri="{BB962C8B-B14F-4D97-AF65-F5344CB8AC3E}">
        <p14:creationId xmlns:p14="http://schemas.microsoft.com/office/powerpoint/2010/main" val="3607456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this out!  </a:t>
            </a:r>
            <a:endParaRPr lang="en-US" dirty="0"/>
          </a:p>
        </p:txBody>
      </p:sp>
      <p:sp>
        <p:nvSpPr>
          <p:cNvPr id="3" name="Content Placeholder 2"/>
          <p:cNvSpPr>
            <a:spLocks noGrp="1"/>
          </p:cNvSpPr>
          <p:nvPr>
            <p:ph idx="1"/>
          </p:nvPr>
        </p:nvSpPr>
        <p:spPr>
          <a:xfrm>
            <a:off x="677334" y="1463041"/>
            <a:ext cx="8596668" cy="4578322"/>
          </a:xfrm>
        </p:spPr>
        <p:txBody>
          <a:bodyPr>
            <a:normAutofit/>
          </a:bodyPr>
          <a:lstStyle/>
          <a:p>
            <a:r>
              <a:rPr lang="en-US" dirty="0"/>
              <a:t>The Jana Marie Foundation, Prevent Suicide PA, Pennsylvania Network for Student Assistance Services (PNSAS), and Garrett Lee Smith (GLS) Youth Suicide Prevention Grant are pleased to share a </a:t>
            </a:r>
            <a:r>
              <a:rPr lang="en-US" u="sng" dirty="0">
                <a:hlinkClick r:id="rId2"/>
              </a:rPr>
              <a:t>resource guide</a:t>
            </a:r>
            <a:r>
              <a:rPr lang="en-US" dirty="0"/>
              <a:t> for communities for </a:t>
            </a:r>
            <a:r>
              <a:rPr lang="en-US" b="1" dirty="0"/>
              <a:t>National Suicide Prevention Month</a:t>
            </a:r>
            <a:r>
              <a:rPr lang="en-US" dirty="0"/>
              <a:t>.  Within the month of September, the week of September 6</a:t>
            </a:r>
            <a:r>
              <a:rPr lang="en-US" baseline="30000" dirty="0"/>
              <a:t>th</a:t>
            </a:r>
            <a:r>
              <a:rPr lang="en-US" dirty="0"/>
              <a:t>-12</a:t>
            </a:r>
            <a:r>
              <a:rPr lang="en-US" baseline="30000" dirty="0"/>
              <a:t>th</a:t>
            </a:r>
            <a:r>
              <a:rPr lang="en-US" dirty="0"/>
              <a:t> is recognized as </a:t>
            </a:r>
            <a:r>
              <a:rPr lang="en-US" b="1" dirty="0"/>
              <a:t>National Suicide Prevention Week</a:t>
            </a:r>
            <a:r>
              <a:rPr lang="en-US" dirty="0"/>
              <a:t>, with Thursday, September 10</a:t>
            </a:r>
            <a:r>
              <a:rPr lang="en-US" baseline="30000" dirty="0"/>
              <a:t>th</a:t>
            </a:r>
            <a:r>
              <a:rPr lang="en-US" dirty="0"/>
              <a:t> marking </a:t>
            </a:r>
            <a:r>
              <a:rPr lang="en-US" b="1" dirty="0"/>
              <a:t>World Suicide Prevention Day</a:t>
            </a:r>
            <a:r>
              <a:rPr lang="en-US" dirty="0"/>
              <a:t>.  </a:t>
            </a:r>
          </a:p>
          <a:p>
            <a:r>
              <a:rPr lang="en-US" dirty="0"/>
              <a:t>The </a:t>
            </a:r>
            <a:r>
              <a:rPr lang="en-US" u="sng" dirty="0">
                <a:hlinkClick r:id="rId2"/>
              </a:rPr>
              <a:t>resource guide</a:t>
            </a:r>
            <a:r>
              <a:rPr lang="en-US" dirty="0"/>
              <a:t> provides examples of activities that you can implement in your community to raise awareness of the importance of suicide prevention.  This includes ideas for training, social media posts, virtual backgrounds, a sample proclamation, and more</a:t>
            </a:r>
            <a:r>
              <a:rPr lang="en-US" dirty="0" smtClean="0"/>
              <a:t>.</a:t>
            </a:r>
          </a:p>
          <a:p>
            <a:pPr lvl="1"/>
            <a:r>
              <a:rPr lang="en-US" dirty="0" smtClean="0">
                <a:hlinkClick r:id="rId2"/>
              </a:rPr>
              <a:t>https://janamariefoundation.org/wp-content/uploads/2020/08/Suicide-Prevention-Guide-Final-2020.pdf</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872" y="5538443"/>
            <a:ext cx="2089839" cy="1005840"/>
          </a:xfrm>
          <a:prstGeom prst="rect">
            <a:avLst/>
          </a:prstGeom>
        </p:spPr>
      </p:pic>
      <p:sp>
        <p:nvSpPr>
          <p:cNvPr id="5" name="Left Arrow 4"/>
          <p:cNvSpPr/>
          <p:nvPr/>
        </p:nvSpPr>
        <p:spPr>
          <a:xfrm>
            <a:off x="8556171" y="4572000"/>
            <a:ext cx="1958123" cy="745889"/>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5D7FE806-1C63-4ECA-B0B7-914BA92DD0D1}" type="slidenum">
              <a:rPr lang="en-US" smtClean="0"/>
              <a:t>23</a:t>
            </a:fld>
            <a:endParaRPr lang="en-US" dirty="0"/>
          </a:p>
        </p:txBody>
      </p:sp>
    </p:spTree>
    <p:extLst>
      <p:ext uri="{BB962C8B-B14F-4D97-AF65-F5344CB8AC3E}">
        <p14:creationId xmlns:p14="http://schemas.microsoft.com/office/powerpoint/2010/main" val="3898733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Trainings </a:t>
            </a:r>
            <a:endParaRPr lang="en-US" sz="4000" dirty="0"/>
          </a:p>
        </p:txBody>
      </p:sp>
      <p:sp>
        <p:nvSpPr>
          <p:cNvPr id="3" name="Content Placeholder 2"/>
          <p:cNvSpPr>
            <a:spLocks noGrp="1"/>
          </p:cNvSpPr>
          <p:nvPr>
            <p:ph idx="1"/>
          </p:nvPr>
        </p:nvSpPr>
        <p:spPr>
          <a:xfrm>
            <a:off x="460374" y="1270000"/>
            <a:ext cx="8813627" cy="5500914"/>
          </a:xfrm>
        </p:spPr>
        <p:txBody>
          <a:bodyPr>
            <a:noAutofit/>
          </a:bodyPr>
          <a:lstStyle/>
          <a:p>
            <a:pPr marL="0" indent="0">
              <a:buNone/>
            </a:pPr>
            <a:r>
              <a:rPr lang="en-US" sz="2200" dirty="0" smtClean="0"/>
              <a:t>Lots of virtual trainings are available:  </a:t>
            </a:r>
          </a:p>
          <a:p>
            <a:pPr lvl="1"/>
            <a:r>
              <a:rPr lang="en-US" sz="2200" dirty="0" smtClean="0"/>
              <a:t>American Foundation for Suicide Prevention</a:t>
            </a:r>
          </a:p>
          <a:p>
            <a:pPr lvl="1"/>
            <a:r>
              <a:rPr lang="en-US" sz="2200" dirty="0" smtClean="0"/>
              <a:t>VA Pittsburgh Healthcare System  </a:t>
            </a:r>
          </a:p>
          <a:p>
            <a:pPr lvl="1"/>
            <a:r>
              <a:rPr lang="en-US" sz="2200" dirty="0" smtClean="0"/>
              <a:t>JED Foundation </a:t>
            </a:r>
          </a:p>
          <a:p>
            <a:pPr lvl="1"/>
            <a:r>
              <a:rPr lang="en-US" sz="2200" dirty="0" smtClean="0"/>
              <a:t>Suicide Prevention Resource Center </a:t>
            </a:r>
          </a:p>
          <a:p>
            <a:pPr lvl="1"/>
            <a:r>
              <a:rPr lang="en-US" sz="2200" dirty="0" smtClean="0"/>
              <a:t>Beaver County System of Care </a:t>
            </a:r>
          </a:p>
          <a:p>
            <a:pPr lvl="0"/>
            <a:r>
              <a:rPr lang="en-US" sz="2200" dirty="0"/>
              <a:t>Zero Suicide:</a:t>
            </a:r>
          </a:p>
          <a:p>
            <a:pPr lvl="1"/>
            <a:r>
              <a:rPr lang="en-US" sz="2200" dirty="0"/>
              <a:t>Applying Zero Suicide in the Pediatric Setting</a:t>
            </a:r>
          </a:p>
          <a:p>
            <a:pPr lvl="1"/>
            <a:r>
              <a:rPr lang="en-US" sz="2200" dirty="0"/>
              <a:t>Treating Suicidal Patients During </a:t>
            </a:r>
            <a:r>
              <a:rPr lang="en-US" sz="2200" dirty="0"/>
              <a:t>Covid</a:t>
            </a:r>
            <a:r>
              <a:rPr lang="en-US" sz="2200" dirty="0"/>
              <a:t> 19-Best Practices and Telehealth </a:t>
            </a:r>
          </a:p>
          <a:p>
            <a:pPr lvl="1"/>
            <a:r>
              <a:rPr lang="en-US" sz="2200" dirty="0"/>
              <a:t>18 different ones listed—Check them out!! </a:t>
            </a:r>
            <a:r>
              <a:rPr lang="en-US" sz="2200" u="sng" dirty="0">
                <a:hlinkClick r:id="rId2"/>
              </a:rPr>
              <a:t>http://</a:t>
            </a:r>
            <a:r>
              <a:rPr lang="en-US" sz="2200" u="sng" dirty="0" smtClean="0">
                <a:hlinkClick r:id="rId2"/>
              </a:rPr>
              <a:t>zerosuicide.edc.org/resources?type_1%5B%5D=webinar</a:t>
            </a:r>
            <a:endParaRPr lang="en-US" sz="2200" dirty="0"/>
          </a:p>
        </p:txBody>
      </p:sp>
      <p:sp>
        <p:nvSpPr>
          <p:cNvPr id="4" name="AutoShape 2" descr="Image result for eyes look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44" name="Picture 4" descr="Cartoon Eyes Looking Left, Flip And They Look Right Stock Phot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523579" y="3040062"/>
            <a:ext cx="2926080" cy="219456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88745" y="1929080"/>
            <a:ext cx="2960914" cy="1323439"/>
          </a:xfrm>
          <a:prstGeom prst="rect">
            <a:avLst/>
          </a:prstGeom>
          <a:noFill/>
        </p:spPr>
        <p:txBody>
          <a:bodyPr wrap="square" rtlCol="0">
            <a:spAutoFit/>
          </a:bodyPr>
          <a:lstStyle/>
          <a:p>
            <a:pPr algn="ctr"/>
            <a:r>
              <a:rPr lang="en-US" sz="2000" dirty="0" smtClean="0">
                <a:ln w="0"/>
                <a:effectLst>
                  <a:outerShdw blurRad="38100" dist="19050" dir="2700000" algn="tl" rotWithShape="0">
                    <a:schemeClr val="dk1">
                      <a:alpha val="40000"/>
                    </a:schemeClr>
                  </a:outerShdw>
                </a:effectLst>
              </a:rPr>
              <a:t>Keep an eye out!!  </a:t>
            </a:r>
          </a:p>
          <a:p>
            <a:pPr algn="ctr"/>
            <a:r>
              <a:rPr lang="en-US" sz="2000" dirty="0" smtClean="0">
                <a:ln w="0"/>
                <a:effectLst>
                  <a:outerShdw blurRad="38100" dist="19050" dir="2700000" algn="tl" rotWithShape="0">
                    <a:schemeClr val="dk1">
                      <a:alpha val="40000"/>
                    </a:schemeClr>
                  </a:outerShdw>
                </a:effectLst>
              </a:rPr>
              <a:t>There are a TON of </a:t>
            </a:r>
          </a:p>
          <a:p>
            <a:pPr algn="ctr"/>
            <a:r>
              <a:rPr lang="en-US" sz="2000" dirty="0" smtClean="0">
                <a:ln w="0"/>
                <a:effectLst>
                  <a:outerShdw blurRad="38100" dist="19050" dir="2700000" algn="tl" rotWithShape="0">
                    <a:schemeClr val="dk1">
                      <a:alpha val="40000"/>
                    </a:schemeClr>
                  </a:outerShdw>
                </a:effectLst>
              </a:rPr>
              <a:t>virtual trainings available!! </a:t>
            </a:r>
            <a:endParaRPr lang="en-US" sz="2000" dirty="0">
              <a:ln w="0"/>
              <a:effectLst>
                <a:outerShdw blurRad="38100" dist="19050" dir="2700000" algn="tl" rotWithShape="0">
                  <a:schemeClr val="dk1">
                    <a:alpha val="40000"/>
                  </a:schemeClr>
                </a:outerShdw>
              </a:effectLst>
            </a:endParaRPr>
          </a:p>
        </p:txBody>
      </p:sp>
      <p:sp>
        <p:nvSpPr>
          <p:cNvPr id="7" name="Slide Number Placeholder 6"/>
          <p:cNvSpPr>
            <a:spLocks noGrp="1"/>
          </p:cNvSpPr>
          <p:nvPr>
            <p:ph type="sldNum" sz="quarter" idx="12"/>
          </p:nvPr>
        </p:nvSpPr>
        <p:spPr/>
        <p:txBody>
          <a:bodyPr/>
          <a:lstStyle/>
          <a:p>
            <a:fld id="{5D7FE806-1C63-4ECA-B0B7-914BA92DD0D1}" type="slidenum">
              <a:rPr lang="en-US" smtClean="0"/>
              <a:t>24</a:t>
            </a:fld>
            <a:endParaRPr lang="en-US" dirty="0"/>
          </a:p>
        </p:txBody>
      </p:sp>
    </p:spTree>
    <p:extLst>
      <p:ext uri="{BB962C8B-B14F-4D97-AF65-F5344CB8AC3E}">
        <p14:creationId xmlns:p14="http://schemas.microsoft.com/office/powerpoint/2010/main" val="3017348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ronicles of the ShoeSquirrel: January 20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39" y="136427"/>
            <a:ext cx="4667250" cy="5238750"/>
          </a:xfrm>
          <a:prstGeom prst="rect">
            <a:avLst/>
          </a:prstGeom>
          <a:effectLst>
            <a:softEdge rad="317500"/>
          </a:effectLst>
        </p:spPr>
      </p:pic>
      <p:sp>
        <p:nvSpPr>
          <p:cNvPr id="2" name="Title 1"/>
          <p:cNvSpPr>
            <a:spLocks noGrp="1"/>
          </p:cNvSpPr>
          <p:nvPr>
            <p:ph type="title"/>
          </p:nvPr>
        </p:nvSpPr>
        <p:spPr>
          <a:xfrm>
            <a:off x="3516085" y="2928080"/>
            <a:ext cx="8503637" cy="3396740"/>
          </a:xfrm>
        </p:spPr>
        <p:txBody>
          <a:bodyPr>
            <a:normAutofit/>
          </a:bodyPr>
          <a:lstStyle/>
          <a:p>
            <a:r>
              <a:rPr lang="en-US" b="1" dirty="0">
                <a:solidFill>
                  <a:schemeClr val="accent2">
                    <a:lumMod val="50000"/>
                  </a:schemeClr>
                </a:solidFill>
              </a:rPr>
              <a:t>Check out the website:  </a:t>
            </a:r>
            <a:r>
              <a:rPr lang="en-US" b="1" dirty="0" smtClean="0">
                <a:solidFill>
                  <a:schemeClr val="accent2">
                    <a:lumMod val="50000"/>
                  </a:schemeClr>
                </a:solidFill>
              </a:rPr>
              <a:t/>
            </a:r>
            <a:br>
              <a:rPr lang="en-US" b="1" dirty="0" smtClean="0">
                <a:solidFill>
                  <a:schemeClr val="accent2">
                    <a:lumMod val="50000"/>
                  </a:schemeClr>
                </a:solidFill>
              </a:rPr>
            </a:br>
            <a:r>
              <a:rPr lang="en-US" sz="3200" b="1" dirty="0" smtClean="0">
                <a:solidFill>
                  <a:schemeClr val="accent2">
                    <a:lumMod val="50000"/>
                  </a:schemeClr>
                </a:solidFill>
                <a:hlinkClick r:id="rId4"/>
              </a:rPr>
              <a:t>http</a:t>
            </a:r>
            <a:r>
              <a:rPr lang="en-US" sz="3200" b="1" dirty="0">
                <a:solidFill>
                  <a:schemeClr val="accent2">
                    <a:lumMod val="50000"/>
                  </a:schemeClr>
                </a:solidFill>
                <a:hlinkClick r:id="rId4"/>
              </a:rPr>
              <a:t>://www.bc-systemofcare.org/</a:t>
            </a:r>
            <a:r>
              <a:rPr lang="en-US" sz="3200" b="1" dirty="0">
                <a:solidFill>
                  <a:schemeClr val="accent2">
                    <a:lumMod val="50000"/>
                  </a:schemeClr>
                </a:solidFill>
              </a:rPr>
              <a:t> </a:t>
            </a:r>
            <a:r>
              <a:rPr lang="en-US" b="1" dirty="0">
                <a:solidFill>
                  <a:schemeClr val="accent2">
                    <a:lumMod val="50000"/>
                  </a:schemeClr>
                </a:solidFill>
              </a:rPr>
              <a:t/>
            </a:r>
            <a:br>
              <a:rPr lang="en-US" b="1" dirty="0">
                <a:solidFill>
                  <a:schemeClr val="accent2">
                    <a:lumMod val="50000"/>
                  </a:schemeClr>
                </a:solidFill>
              </a:rPr>
            </a:br>
            <a:r>
              <a:rPr lang="en-US" b="1" dirty="0">
                <a:solidFill>
                  <a:schemeClr val="accent2">
                    <a:lumMod val="50000"/>
                  </a:schemeClr>
                </a:solidFill>
              </a:rPr>
              <a:t/>
            </a:r>
            <a:br>
              <a:rPr lang="en-US" b="1" dirty="0">
                <a:solidFill>
                  <a:schemeClr val="accent2">
                    <a:lumMod val="50000"/>
                  </a:schemeClr>
                </a:solidFill>
              </a:rPr>
            </a:br>
            <a:r>
              <a:rPr lang="en-US" b="1" dirty="0">
                <a:solidFill>
                  <a:schemeClr val="accent2">
                    <a:lumMod val="50000"/>
                  </a:schemeClr>
                </a:solidFill>
              </a:rPr>
              <a:t>Send updates to: </a:t>
            </a:r>
            <a:r>
              <a:rPr lang="en-US" b="1" dirty="0">
                <a:solidFill>
                  <a:schemeClr val="tx1"/>
                </a:solidFill>
                <a:hlinkClick r:id="rId5"/>
              </a:rPr>
              <a:t>SOCwebmaster@ahci.org</a:t>
            </a:r>
            <a:r>
              <a:rPr lang="en-US" b="1" dirty="0">
                <a:solidFill>
                  <a:schemeClr val="tx1"/>
                </a:solidFill>
              </a:rPr>
              <a:t> </a:t>
            </a:r>
          </a:p>
        </p:txBody>
      </p:sp>
      <p:sp>
        <p:nvSpPr>
          <p:cNvPr id="5" name="Slide Number Placeholder 4"/>
          <p:cNvSpPr>
            <a:spLocks noGrp="1"/>
          </p:cNvSpPr>
          <p:nvPr>
            <p:ph type="sldNum" sz="quarter" idx="12"/>
          </p:nvPr>
        </p:nvSpPr>
        <p:spPr/>
        <p:txBody>
          <a:bodyPr/>
          <a:lstStyle/>
          <a:p>
            <a:fld id="{5D7FE806-1C63-4ECA-B0B7-914BA92DD0D1}" type="slidenum">
              <a:rPr lang="en-US" smtClean="0"/>
              <a:t>25</a:t>
            </a:fld>
            <a:endParaRPr lang="en-US" dirty="0"/>
          </a:p>
        </p:txBody>
      </p:sp>
    </p:spTree>
    <p:extLst>
      <p:ext uri="{BB962C8B-B14F-4D97-AF65-F5344CB8AC3E}">
        <p14:creationId xmlns:p14="http://schemas.microsoft.com/office/powerpoint/2010/main" val="2189602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 to help?</a:t>
            </a:r>
          </a:p>
        </p:txBody>
      </p:sp>
      <p:sp>
        <p:nvSpPr>
          <p:cNvPr id="3" name="Content Placeholder 2"/>
          <p:cNvSpPr>
            <a:spLocks noGrp="1"/>
          </p:cNvSpPr>
          <p:nvPr>
            <p:ph idx="1"/>
          </p:nvPr>
        </p:nvSpPr>
        <p:spPr>
          <a:xfrm>
            <a:off x="677334" y="1546167"/>
            <a:ext cx="8596668" cy="4738255"/>
          </a:xfrm>
        </p:spPr>
        <p:txBody>
          <a:bodyPr>
            <a:noAutofit/>
          </a:bodyPr>
          <a:lstStyle/>
          <a:p>
            <a:pPr marL="0" indent="0">
              <a:buNone/>
            </a:pPr>
            <a:r>
              <a:rPr lang="en-US" sz="3200" u="sng" dirty="0"/>
              <a:t>E-mail us</a:t>
            </a:r>
            <a:r>
              <a:rPr lang="en-US" sz="3200" dirty="0"/>
              <a:t>:</a:t>
            </a:r>
          </a:p>
          <a:p>
            <a:r>
              <a:rPr lang="en-US" sz="2400" dirty="0"/>
              <a:t>Elisia Majors </a:t>
            </a:r>
          </a:p>
          <a:p>
            <a:r>
              <a:rPr lang="en-US" sz="2400" dirty="0">
                <a:hlinkClick r:id="rId3"/>
              </a:rPr>
              <a:t>emajors@bcbh.org</a:t>
            </a:r>
            <a:endParaRPr lang="en-US" sz="2400" dirty="0"/>
          </a:p>
          <a:p>
            <a:endParaRPr lang="en-US" sz="2400" dirty="0"/>
          </a:p>
          <a:p>
            <a:r>
              <a:rPr lang="en-US" sz="2400" dirty="0"/>
              <a:t>Stephanie Santoro</a:t>
            </a:r>
          </a:p>
          <a:p>
            <a:r>
              <a:rPr lang="en-US" sz="2400" dirty="0" smtClean="0">
                <a:hlinkClick r:id="rId4"/>
              </a:rPr>
              <a:t>ssantoro@ahci.org</a:t>
            </a:r>
            <a:r>
              <a:rPr lang="en-US" sz="2400" dirty="0" smtClean="0"/>
              <a:t> </a:t>
            </a:r>
            <a:endParaRPr lang="en-US" sz="2400" dirty="0"/>
          </a:p>
          <a:p>
            <a:endParaRPr lang="en-US" sz="2400" dirty="0"/>
          </a:p>
          <a:p>
            <a:r>
              <a:rPr lang="en-US" sz="2400" dirty="0"/>
              <a:t>Bonnie Palmieri </a:t>
            </a:r>
          </a:p>
          <a:p>
            <a:r>
              <a:rPr lang="en-US" sz="2400" dirty="0">
                <a:hlinkClick r:id="rId5"/>
              </a:rPr>
              <a:t>bpalmieri@ahci.org</a:t>
            </a:r>
            <a:r>
              <a:rPr lang="en-US" sz="2400" dirty="0"/>
              <a:t> </a:t>
            </a:r>
          </a:p>
        </p:txBody>
      </p:sp>
      <p:pic>
        <p:nvPicPr>
          <p:cNvPr id="4" name="Picture 3" descr="Raise a Green Dog!: Little things you can do to help the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1127" y="738152"/>
            <a:ext cx="3177830" cy="5161957"/>
          </a:xfrm>
          <a:prstGeom prst="rect">
            <a:avLst/>
          </a:prstGeom>
          <a:effectLst>
            <a:softEdge rad="317500"/>
          </a:effectLst>
          <a:scene3d>
            <a:camera prst="orthographicFront">
              <a:rot lat="0" lon="0" rev="20699999"/>
            </a:camera>
            <a:lightRig rig="threePt" dir="t"/>
          </a:scene3d>
        </p:spPr>
      </p:pic>
      <p:sp>
        <p:nvSpPr>
          <p:cNvPr id="6" name="Slide Number Placeholder 5"/>
          <p:cNvSpPr>
            <a:spLocks noGrp="1"/>
          </p:cNvSpPr>
          <p:nvPr>
            <p:ph type="sldNum" sz="quarter" idx="12"/>
          </p:nvPr>
        </p:nvSpPr>
        <p:spPr/>
        <p:txBody>
          <a:bodyPr/>
          <a:lstStyle/>
          <a:p>
            <a:fld id="{5D7FE806-1C63-4ECA-B0B7-914BA92DD0D1}" type="slidenum">
              <a:rPr lang="en-US" smtClean="0"/>
              <a:t>26</a:t>
            </a:fld>
            <a:endParaRPr lang="en-US" dirty="0"/>
          </a:p>
        </p:txBody>
      </p:sp>
    </p:spTree>
    <p:extLst>
      <p:ext uri="{BB962C8B-B14F-4D97-AF65-F5344CB8AC3E}">
        <p14:creationId xmlns:p14="http://schemas.microsoft.com/office/powerpoint/2010/main" val="2208652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Content Placeholder 2"/>
          <p:cNvSpPr>
            <a:spLocks noGrp="1"/>
          </p:cNvSpPr>
          <p:nvPr>
            <p:ph idx="1"/>
          </p:nvPr>
        </p:nvSpPr>
        <p:spPr>
          <a:xfrm>
            <a:off x="677334" y="1310640"/>
            <a:ext cx="9655386" cy="5364480"/>
          </a:xfrm>
        </p:spPr>
        <p:txBody>
          <a:bodyPr>
            <a:normAutofit fontScale="85000" lnSpcReduction="10000"/>
          </a:bodyPr>
          <a:lstStyle/>
          <a:p>
            <a:pPr marL="0" indent="0">
              <a:buNone/>
            </a:pPr>
            <a:r>
              <a:rPr lang="en-US" sz="2400" b="1" u="sng" dirty="0"/>
              <a:t>The Mental Health Support Line </a:t>
            </a:r>
          </a:p>
          <a:p>
            <a:r>
              <a:rPr lang="en-US" sz="2400" dirty="0"/>
              <a:t>Developed on April 1</a:t>
            </a:r>
            <a:r>
              <a:rPr lang="en-US" sz="2400" baseline="30000" dirty="0"/>
              <a:t>st</a:t>
            </a:r>
            <a:r>
              <a:rPr lang="en-US" sz="2400" dirty="0"/>
              <a:t> </a:t>
            </a:r>
          </a:p>
          <a:p>
            <a:r>
              <a:rPr lang="en-US" sz="2400" dirty="0"/>
              <a:t>Can be reached toll-free, 24/7 at 1-855-284-2494 from anywhere in PA.</a:t>
            </a:r>
          </a:p>
          <a:p>
            <a:pPr marL="0" indent="0">
              <a:buNone/>
            </a:pPr>
            <a:r>
              <a:rPr lang="en-US" sz="2400" b="1" u="sng" dirty="0"/>
              <a:t>Crisis Text Line </a:t>
            </a:r>
          </a:p>
          <a:p>
            <a:r>
              <a:rPr lang="en-US" sz="2400" dirty="0"/>
              <a:t>Text PA to 741-741 </a:t>
            </a:r>
          </a:p>
          <a:p>
            <a:pPr marL="0" indent="0">
              <a:buNone/>
            </a:pPr>
            <a:r>
              <a:rPr lang="en-US" sz="2400" b="1" u="sng" dirty="0"/>
              <a:t>PA Get Help Now Helpline </a:t>
            </a:r>
          </a:p>
          <a:p>
            <a:r>
              <a:rPr lang="en-US" sz="2400" dirty="0"/>
              <a:t>Can be reached toll-free at 1-800-662-HELP (4357).</a:t>
            </a:r>
          </a:p>
          <a:p>
            <a:r>
              <a:rPr lang="en-US" sz="2400" dirty="0"/>
              <a:t>A live chat option is also available online or via text message at 717-216-0905</a:t>
            </a:r>
          </a:p>
          <a:p>
            <a:pPr marL="0" indent="0" fontAlgn="base">
              <a:buNone/>
            </a:pPr>
            <a:r>
              <a:rPr lang="en-US" sz="2400" b="1" u="sng" dirty="0"/>
              <a:t>Warmline</a:t>
            </a:r>
            <a:r>
              <a:rPr lang="en-US" sz="2400" b="1" u="sng" dirty="0"/>
              <a:t> of Beaver County </a:t>
            </a:r>
          </a:p>
          <a:p>
            <a:pPr fontAlgn="base"/>
            <a:r>
              <a:rPr lang="en-US" sz="2400" dirty="0"/>
              <a:t>Can be reached at 1-877-775-WARM (9276) </a:t>
            </a:r>
          </a:p>
          <a:p>
            <a:pPr fontAlgn="base"/>
            <a:r>
              <a:rPr lang="en-US" sz="2400" dirty="0"/>
              <a:t>Hours of operation </a:t>
            </a:r>
            <a:r>
              <a:rPr lang="en-US" sz="2400" dirty="0" smtClean="0"/>
              <a:t>6pm-9pm  </a:t>
            </a:r>
            <a:endParaRPr lang="en-US" sz="2400" dirty="0"/>
          </a:p>
          <a:p>
            <a:pPr marL="0" indent="0" fontAlgn="base">
              <a:buNone/>
            </a:pPr>
            <a:r>
              <a:rPr lang="en-US" sz="2400" b="1" u="sng" dirty="0" smtClean="0"/>
              <a:t>UPMC </a:t>
            </a:r>
            <a:r>
              <a:rPr lang="en-US" sz="2400" b="1" u="sng" dirty="0"/>
              <a:t>Beaver County Crisis</a:t>
            </a:r>
          </a:p>
          <a:p>
            <a:pPr fontAlgn="base"/>
            <a:r>
              <a:rPr lang="en-US" sz="2400" dirty="0"/>
              <a:t>Can be reached toll-free, 24/7 at 1-800-400-6180</a:t>
            </a:r>
          </a:p>
          <a:p>
            <a:pPr fontAlgn="base"/>
            <a:endParaRPr lang="en-US" dirty="0"/>
          </a:p>
          <a:p>
            <a:endParaRPr lang="en-US" b="1" dirty="0"/>
          </a:p>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27</a:t>
            </a:fld>
            <a:endParaRPr lang="en-US" dirty="0"/>
          </a:p>
        </p:txBody>
      </p:sp>
    </p:spTree>
    <p:extLst>
      <p:ext uri="{BB962C8B-B14F-4D97-AF65-F5344CB8AC3E}">
        <p14:creationId xmlns:p14="http://schemas.microsoft.com/office/powerpoint/2010/main" val="1560001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 Resources </a:t>
            </a:r>
          </a:p>
        </p:txBody>
      </p:sp>
      <p:sp>
        <p:nvSpPr>
          <p:cNvPr id="3" name="Content Placeholder 2"/>
          <p:cNvSpPr>
            <a:spLocks noGrp="1"/>
          </p:cNvSpPr>
          <p:nvPr>
            <p:ph idx="1"/>
          </p:nvPr>
        </p:nvSpPr>
        <p:spPr>
          <a:xfrm>
            <a:off x="372534" y="1360714"/>
            <a:ext cx="9000066" cy="5268685"/>
          </a:xfrm>
        </p:spPr>
        <p:txBody>
          <a:bodyPr>
            <a:normAutofit/>
          </a:bodyPr>
          <a:lstStyle/>
          <a:p>
            <a:pPr marL="0" indent="0">
              <a:buNone/>
            </a:pPr>
            <a:r>
              <a:rPr lang="en-US" sz="2400" dirty="0"/>
              <a:t>Many other resources also remain available to Pennsylvanians in need of support, including:</a:t>
            </a:r>
          </a:p>
          <a:p>
            <a:pPr lvl="1"/>
            <a:r>
              <a:rPr lang="en-US" sz="2400" dirty="0"/>
              <a:t>National Suicide Prevention Lifeline: 1-800-273-TALK (8255)</a:t>
            </a:r>
          </a:p>
          <a:p>
            <a:pPr lvl="1"/>
            <a:r>
              <a:rPr lang="en-US" sz="2400" dirty="0"/>
              <a:t>Línea</a:t>
            </a:r>
            <a:r>
              <a:rPr lang="en-US" sz="2400" dirty="0"/>
              <a:t> Nacional de </a:t>
            </a:r>
            <a:r>
              <a:rPr lang="en-US" sz="2400" dirty="0"/>
              <a:t>Prevención</a:t>
            </a:r>
            <a:r>
              <a:rPr lang="en-US" sz="2400" dirty="0"/>
              <a:t> del </a:t>
            </a:r>
            <a:r>
              <a:rPr lang="en-US" sz="2400" dirty="0"/>
              <a:t>Suicidio</a:t>
            </a:r>
            <a:r>
              <a:rPr lang="en-US" sz="2400" dirty="0"/>
              <a:t>: 1-888-628-9454</a:t>
            </a:r>
          </a:p>
          <a:p>
            <a:pPr lvl="1"/>
            <a:r>
              <a:rPr lang="en-US" sz="2400" dirty="0"/>
              <a:t>Crisis Text Line: Text “PA” to 741-741</a:t>
            </a:r>
          </a:p>
          <a:p>
            <a:pPr lvl="1"/>
            <a:r>
              <a:rPr lang="en-US" sz="2400" dirty="0"/>
              <a:t>Safe2Say: 1-844-723-2729 or </a:t>
            </a:r>
            <a:r>
              <a:rPr lang="en-US" sz="2400" u="sng" dirty="0">
                <a:hlinkClick r:id="rId3"/>
              </a:rPr>
              <a:t>www.safe2saypa.org</a:t>
            </a:r>
            <a:r>
              <a:rPr lang="en-US" sz="2400" dirty="0"/>
              <a:t> </a:t>
            </a:r>
          </a:p>
          <a:p>
            <a:pPr lvl="1"/>
            <a:r>
              <a:rPr lang="en-US" sz="2400" dirty="0"/>
              <a:t>Veteran Crisis Line: 1-800-273-TALK (8255)</a:t>
            </a:r>
          </a:p>
          <a:p>
            <a:pPr lvl="1"/>
            <a:r>
              <a:rPr lang="en-US" sz="2400" dirty="0"/>
              <a:t>Disaster Distress Helpline: 1-800-985-5990</a:t>
            </a:r>
          </a:p>
          <a:p>
            <a:pPr lvl="1"/>
            <a:r>
              <a:rPr lang="en-US" sz="2400" dirty="0"/>
              <a:t>Get Help Now Hotline (for substance use disorders): </a:t>
            </a:r>
            <a:endParaRPr lang="en-US" sz="2400" dirty="0" smtClean="0"/>
          </a:p>
          <a:p>
            <a:pPr marL="457200" lvl="1" indent="0">
              <a:buNone/>
            </a:pPr>
            <a:r>
              <a:rPr lang="en-US" sz="2400" dirty="0" smtClean="0"/>
              <a:t>1-800-662-4357</a:t>
            </a:r>
            <a:endParaRPr lang="en-US" sz="2400" dirty="0"/>
          </a:p>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28</a:t>
            </a:fld>
            <a:endParaRPr lang="en-US" dirty="0"/>
          </a:p>
        </p:txBody>
      </p:sp>
    </p:spTree>
    <p:extLst>
      <p:ext uri="{BB962C8B-B14F-4D97-AF65-F5344CB8AC3E}">
        <p14:creationId xmlns:p14="http://schemas.microsoft.com/office/powerpoint/2010/main" val="29196721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92D050"/>
                </a:solidFill>
              </a:rPr>
              <a:t>COVID Resources </a:t>
            </a:r>
            <a:r>
              <a:rPr lang="en-US" b="1" dirty="0">
                <a:solidFill>
                  <a:schemeClr val="tx1"/>
                </a:solidFill>
              </a:rPr>
              <a:t/>
            </a:r>
            <a:br>
              <a:rPr lang="en-US" b="1" dirty="0">
                <a:solidFill>
                  <a:schemeClr val="tx1"/>
                </a:solidFill>
              </a:rPr>
            </a:br>
            <a:endParaRPr lang="en-US" dirty="0"/>
          </a:p>
        </p:txBody>
      </p:sp>
      <p:sp>
        <p:nvSpPr>
          <p:cNvPr id="3" name="Content Placeholder 2"/>
          <p:cNvSpPr>
            <a:spLocks noGrp="1"/>
          </p:cNvSpPr>
          <p:nvPr>
            <p:ph idx="1"/>
          </p:nvPr>
        </p:nvSpPr>
        <p:spPr>
          <a:xfrm>
            <a:off x="377663" y="1930400"/>
            <a:ext cx="9196009" cy="3880773"/>
          </a:xfrm>
        </p:spPr>
        <p:txBody>
          <a:bodyPr>
            <a:normAutofit lnSpcReduction="10000"/>
          </a:bodyPr>
          <a:lstStyle/>
          <a:p>
            <a:r>
              <a:rPr lang="en-US" sz="3200" dirty="0" smtClean="0">
                <a:solidFill>
                  <a:schemeClr val="tx1"/>
                </a:solidFill>
                <a:hlinkClick r:id="rId2"/>
              </a:rPr>
              <a:t>https</a:t>
            </a:r>
            <a:r>
              <a:rPr lang="en-US" sz="3200" dirty="0">
                <a:solidFill>
                  <a:schemeClr val="tx1"/>
                </a:solidFill>
                <a:hlinkClick r:id="rId2"/>
              </a:rPr>
              <a:t>://www.cdc.gov/coronavirus/2019-ncov/daily-life-coping/managing-stress-anxiety.html</a:t>
            </a:r>
            <a:r>
              <a:rPr lang="en-US" sz="3200" dirty="0">
                <a:solidFill>
                  <a:schemeClr val="tx1"/>
                </a:solidFill>
              </a:rPr>
              <a:t>   </a:t>
            </a:r>
            <a:endParaRPr lang="en-US" sz="3200" dirty="0" smtClean="0">
              <a:solidFill>
                <a:schemeClr val="tx1"/>
              </a:solidFill>
            </a:endParaRPr>
          </a:p>
          <a:p>
            <a:pPr marL="0" indent="0">
              <a:buNone/>
            </a:pPr>
            <a:endParaRPr lang="en-US" sz="3200" dirty="0">
              <a:solidFill>
                <a:schemeClr val="tx1"/>
              </a:solidFill>
            </a:endParaRPr>
          </a:p>
          <a:p>
            <a:r>
              <a:rPr lang="en-US" sz="3200" dirty="0">
                <a:solidFill>
                  <a:schemeClr val="tx1"/>
                </a:solidFill>
                <a:hlinkClick r:id="rId3"/>
              </a:rPr>
              <a:t>https://</a:t>
            </a:r>
            <a:r>
              <a:rPr lang="en-US" sz="3200" dirty="0" smtClean="0">
                <a:solidFill>
                  <a:schemeClr val="tx1"/>
                </a:solidFill>
                <a:hlinkClick r:id="rId3"/>
              </a:rPr>
              <a:t>mhanational.org/covid19</a:t>
            </a:r>
            <a:endParaRPr lang="en-US" sz="3200" dirty="0" smtClean="0">
              <a:solidFill>
                <a:schemeClr val="tx1"/>
              </a:solidFill>
            </a:endParaRPr>
          </a:p>
          <a:p>
            <a:pPr marL="0" indent="0">
              <a:buNone/>
            </a:pPr>
            <a:endParaRPr lang="en-US" sz="3200" dirty="0">
              <a:solidFill>
                <a:schemeClr val="tx1"/>
              </a:solidFill>
            </a:endParaRPr>
          </a:p>
          <a:p>
            <a:r>
              <a:rPr lang="en-US" sz="3200" dirty="0">
                <a:solidFill>
                  <a:schemeClr val="tx1"/>
                </a:solidFill>
                <a:hlinkClick r:id="rId4"/>
              </a:rPr>
              <a:t>https://psychhub.com/covid-19</a:t>
            </a:r>
            <a:r>
              <a:rPr lang="en-US" sz="3200" dirty="0">
                <a:solidFill>
                  <a:schemeClr val="tx1"/>
                </a:solidFill>
              </a:rPr>
              <a:t>  </a:t>
            </a:r>
          </a:p>
          <a:p>
            <a:endParaRPr lang="en-US" dirty="0">
              <a:solidFill>
                <a:schemeClr val="tx1"/>
              </a:solidFill>
            </a:endParaRPr>
          </a:p>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29</a:t>
            </a:fld>
            <a:endParaRPr lang="en-US" dirty="0"/>
          </a:p>
        </p:txBody>
      </p:sp>
    </p:spTree>
    <p:extLst>
      <p:ext uri="{BB962C8B-B14F-4D97-AF65-F5344CB8AC3E}">
        <p14:creationId xmlns:p14="http://schemas.microsoft.com/office/powerpoint/2010/main" val="2412648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Today’s Agenda </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990759" y="534670"/>
            <a:ext cx="1914525" cy="1791970"/>
          </a:xfrm>
          <a:prstGeom prst="rect">
            <a:avLst/>
          </a:prstGeom>
        </p:spPr>
      </p:pic>
      <p:sp>
        <p:nvSpPr>
          <p:cNvPr id="10" name="Content Placeholder 9"/>
          <p:cNvSpPr>
            <a:spLocks noGrp="1"/>
          </p:cNvSpPr>
          <p:nvPr>
            <p:ph idx="1"/>
          </p:nvPr>
        </p:nvSpPr>
        <p:spPr>
          <a:xfrm>
            <a:off x="677334" y="1930401"/>
            <a:ext cx="8596668" cy="4640216"/>
          </a:xfrm>
        </p:spPr>
        <p:txBody>
          <a:bodyPr>
            <a:normAutofit/>
          </a:bodyPr>
          <a:lstStyle/>
          <a:p>
            <a:r>
              <a:rPr lang="en-US" sz="2800" dirty="0"/>
              <a:t>Minutes </a:t>
            </a:r>
            <a:r>
              <a:rPr lang="en-US" sz="2800" dirty="0" smtClean="0"/>
              <a:t> </a:t>
            </a:r>
            <a:endParaRPr lang="en-US" sz="2800" dirty="0"/>
          </a:p>
          <a:p>
            <a:r>
              <a:rPr lang="en-US" sz="2800" dirty="0"/>
              <a:t>Partner Updates </a:t>
            </a:r>
          </a:p>
          <a:p>
            <a:r>
              <a:rPr lang="en-US" sz="2800" dirty="0" smtClean="0"/>
              <a:t>Marketing Committee </a:t>
            </a:r>
            <a:endParaRPr lang="en-US" sz="2800" dirty="0"/>
          </a:p>
          <a:p>
            <a:r>
              <a:rPr lang="en-US" sz="2800" dirty="0"/>
              <a:t>September 10, 2020, World Suicide Prevention Day </a:t>
            </a:r>
          </a:p>
          <a:p>
            <a:r>
              <a:rPr lang="en-US" sz="2800" dirty="0" smtClean="0"/>
              <a:t>Next Meeting</a:t>
            </a:r>
            <a:endParaRPr lang="en-US" sz="2800" dirty="0"/>
          </a:p>
          <a:p>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3</a:t>
            </a:fld>
            <a:endParaRPr lang="en-US" dirty="0"/>
          </a:p>
        </p:txBody>
      </p:sp>
    </p:spTree>
    <p:extLst>
      <p:ext uri="{BB962C8B-B14F-4D97-AF65-F5344CB8AC3E}">
        <p14:creationId xmlns:p14="http://schemas.microsoft.com/office/powerpoint/2010/main" val="3963712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Vandenberg observes Suicide Prevention Awareness Month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2058" y="34860"/>
            <a:ext cx="5198426" cy="672734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33786" y="1630017"/>
            <a:ext cx="8596668" cy="2531165"/>
          </a:xfrm>
        </p:spPr>
        <p:txBody>
          <a:bodyPr>
            <a:prstTxWarp prst="textArchUp">
              <a:avLst/>
            </a:prstTxWarp>
            <a:normAutofit fontScale="90000"/>
          </a:bodyPr>
          <a:lstStyle/>
          <a:p>
            <a:r>
              <a:rPr lang="en-US" sz="4400" b="1" dirty="0">
                <a:ln w="22225">
                  <a:solidFill>
                    <a:schemeClr val="accent2"/>
                  </a:solidFill>
                  <a:prstDash val="solid"/>
                </a:ln>
                <a:solidFill>
                  <a:schemeClr val="accent2">
                    <a:lumMod val="40000"/>
                    <a:lumOff val="60000"/>
                  </a:schemeClr>
                </a:solidFill>
              </a:rPr>
              <a:t>Thank you!! </a:t>
            </a:r>
            <a:br>
              <a:rPr lang="en-US" sz="4400" b="1" dirty="0">
                <a:ln w="22225">
                  <a:solidFill>
                    <a:schemeClr val="accent2"/>
                  </a:solidFill>
                  <a:prstDash val="solid"/>
                </a:ln>
                <a:solidFill>
                  <a:schemeClr val="accent2">
                    <a:lumMod val="40000"/>
                    <a:lumOff val="60000"/>
                  </a:schemeClr>
                </a:solidFill>
              </a:rPr>
            </a:br>
            <a:r>
              <a:rPr lang="en-US" sz="4400" b="1" dirty="0">
                <a:ln w="22225">
                  <a:solidFill>
                    <a:schemeClr val="accent2"/>
                  </a:solidFill>
                  <a:prstDash val="solid"/>
                </a:ln>
                <a:solidFill>
                  <a:schemeClr val="accent2">
                    <a:lumMod val="40000"/>
                    <a:lumOff val="60000"/>
                  </a:schemeClr>
                </a:solidFill>
              </a:rPr>
              <a:t>Thank you!!  </a:t>
            </a:r>
            <a:br>
              <a:rPr lang="en-US" sz="4400" b="1" dirty="0">
                <a:ln w="22225">
                  <a:solidFill>
                    <a:schemeClr val="accent2"/>
                  </a:solidFill>
                  <a:prstDash val="solid"/>
                </a:ln>
                <a:solidFill>
                  <a:schemeClr val="accent2">
                    <a:lumMod val="40000"/>
                    <a:lumOff val="60000"/>
                  </a:schemeClr>
                </a:solidFill>
              </a:rPr>
            </a:br>
            <a:r>
              <a:rPr lang="en-US" sz="4400" b="1" dirty="0">
                <a:ln w="22225">
                  <a:solidFill>
                    <a:schemeClr val="accent2"/>
                  </a:solidFill>
                  <a:prstDash val="solid"/>
                </a:ln>
                <a:solidFill>
                  <a:schemeClr val="accent2">
                    <a:lumMod val="40000"/>
                    <a:lumOff val="60000"/>
                  </a:schemeClr>
                </a:solidFill>
              </a:rPr>
              <a:t>Thank you!!  </a:t>
            </a:r>
            <a:r>
              <a:rPr lang="en-US" dirty="0"/>
              <a:t/>
            </a:r>
            <a:br>
              <a:rPr lang="en-US" dirty="0"/>
            </a:br>
            <a:r>
              <a:rPr lang="en-US" dirty="0"/>
              <a:t/>
            </a:r>
            <a:br>
              <a:rPr lang="en-US" dirty="0"/>
            </a:br>
            <a:r>
              <a:rPr lang="en-US" dirty="0"/>
              <a:t> </a:t>
            </a:r>
          </a:p>
        </p:txBody>
      </p:sp>
      <p:pic>
        <p:nvPicPr>
          <p:cNvPr id="4102" name="Picture 6" descr="May - Mental Health Awareness Month — Village Center for Holistic ..."/>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074706" y="2735492"/>
            <a:ext cx="0" cy="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Vandenberg observes Suicide Prevention Awareness Month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5087600"/>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D7FE806-1C63-4ECA-B0B7-914BA92DD0D1}" type="slidenum">
              <a:rPr lang="en-US" smtClean="0"/>
              <a:t>30</a:t>
            </a:fld>
            <a:endParaRPr lang="en-US" dirty="0"/>
          </a:p>
        </p:txBody>
      </p:sp>
    </p:spTree>
    <p:extLst>
      <p:ext uri="{BB962C8B-B14F-4D97-AF65-F5344CB8AC3E}">
        <p14:creationId xmlns:p14="http://schemas.microsoft.com/office/powerpoint/2010/main" val="628413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06291" y="2515074"/>
            <a:ext cx="4376058" cy="1477328"/>
          </a:xfrm>
          <a:prstGeom prst="rect">
            <a:avLst/>
          </a:prstGeom>
          <a:noFill/>
          <a:ln w="57150">
            <a:solidFill>
              <a:srgbClr val="92D050"/>
            </a:solidFill>
          </a:ln>
        </p:spPr>
        <p:txBody>
          <a:bodyPr wrap="square" rtlCol="0">
            <a:spAutoFit/>
          </a:bodyPr>
          <a:lstStyle/>
          <a:p>
            <a:pPr algn="ctr"/>
            <a:r>
              <a:rPr lang="en-US" dirty="0" smtClean="0"/>
              <a:t>7.31.2020 </a:t>
            </a:r>
            <a:r>
              <a:rPr lang="en-US" dirty="0" smtClean="0"/>
              <a:t>PowerPoint</a:t>
            </a:r>
            <a:endParaRPr lang="en-US" dirty="0" smtClean="0"/>
          </a:p>
          <a:p>
            <a:pPr algn="ctr"/>
            <a:r>
              <a:rPr lang="en-US" dirty="0">
                <a:hlinkClick r:id="rId3"/>
              </a:rPr>
              <a:t>http://www.bc-systemofcare.org/zero-suicide/</a:t>
            </a:r>
            <a:endParaRPr lang="en-US" dirty="0" smtClean="0"/>
          </a:p>
          <a:p>
            <a:pPr algn="ctr"/>
            <a:r>
              <a:rPr lang="en-US" dirty="0" smtClean="0"/>
              <a:t>Please use this </a:t>
            </a:r>
            <a:r>
              <a:rPr lang="en-US" dirty="0" smtClean="0"/>
              <a:t>PowerPoint </a:t>
            </a:r>
            <a:r>
              <a:rPr lang="en-US" dirty="0" smtClean="0"/>
              <a:t>as minutes from the last meeting.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91131812"/>
              </p:ext>
            </p:extLst>
          </p:nvPr>
        </p:nvGraphicFramePr>
        <p:xfrm>
          <a:off x="518159" y="624845"/>
          <a:ext cx="4754882" cy="5257787"/>
        </p:xfrm>
        <a:graphic>
          <a:graphicData uri="http://schemas.openxmlformats.org/drawingml/2006/table">
            <a:tbl>
              <a:tblPr firstRow="1" firstCol="1" bandRow="1"/>
              <a:tblGrid>
                <a:gridCol w="2377441">
                  <a:extLst>
                    <a:ext uri="{9D8B030D-6E8A-4147-A177-3AD203B41FA5}">
                      <a16:colId xmlns:a16="http://schemas.microsoft.com/office/drawing/2014/main" xmlns="" val="20000"/>
                    </a:ext>
                  </a:extLst>
                </a:gridCol>
                <a:gridCol w="2377441">
                  <a:extLst>
                    <a:ext uri="{9D8B030D-6E8A-4147-A177-3AD203B41FA5}">
                      <a16:colId xmlns:a16="http://schemas.microsoft.com/office/drawing/2014/main" xmlns="" val="20001"/>
                    </a:ext>
                  </a:extLst>
                </a:gridCol>
              </a:tblGrid>
              <a:tr h="181303">
                <a:tc>
                  <a:txBody>
                    <a:bodyPr/>
                    <a:lstStyle/>
                    <a:p>
                      <a:pPr marL="0" marR="0" algn="ctr">
                        <a:spcBef>
                          <a:spcPts val="0"/>
                        </a:spcBef>
                        <a:spcAft>
                          <a:spcPts val="0"/>
                        </a:spcAft>
                      </a:pPr>
                      <a:r>
                        <a:rPr lang="en-US" sz="900" b="1" dirty="0">
                          <a:effectLst/>
                          <a:latin typeface="Vijaya" panose="020B0604020202020204" pitchFamily="34" charset="0"/>
                          <a:ea typeface="Calibri" panose="020F0502020204030204" pitchFamily="34" charset="0"/>
                          <a:cs typeface="Times New Roman" panose="02020603050405020304" pitchFamily="18" charset="0"/>
                        </a:rPr>
                        <a:t>Name</a:t>
                      </a:r>
                      <a:endParaRPr lang="en-US" sz="900" dirty="0">
                        <a:effectLst/>
                        <a:latin typeface="Vijaya" panose="020B0604020202020204" pitchFamily="34" charset="0"/>
                        <a:ea typeface="Calibri" panose="020F0502020204030204" pitchFamily="34" charset="0"/>
                        <a:cs typeface="Times New Roman" panose="02020603050405020304" pitchFamily="18" charset="0"/>
                      </a:endParaRP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b="1" dirty="0">
                          <a:effectLst/>
                          <a:latin typeface="Vijaya" panose="020B0604020202020204" pitchFamily="34" charset="0"/>
                          <a:ea typeface="Calibri" panose="020F0502020204030204" pitchFamily="34" charset="0"/>
                          <a:cs typeface="Times New Roman" panose="02020603050405020304" pitchFamily="18" charset="0"/>
                        </a:rPr>
                        <a:t>Partner</a:t>
                      </a:r>
                      <a:endParaRPr lang="en-US" sz="900" dirty="0">
                        <a:effectLst/>
                        <a:latin typeface="Vijaya" panose="020B0604020202020204" pitchFamily="34" charset="0"/>
                        <a:ea typeface="Calibri" panose="020F0502020204030204" pitchFamily="34" charset="0"/>
                        <a:cs typeface="Times New Roman" panose="02020603050405020304" pitchFamily="18" charset="0"/>
                      </a:endParaRP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181303">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Elisia Majors</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BCBH</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81303">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Jennifer Boeringer</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ETC</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81303">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Stephanie Santoro</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AHCI</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81303">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Rachel Kyle</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HVHS-Staunton</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1303">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Dave Aitken</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NAMI</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81303">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Abby Opal</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MHA</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81303">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Erin Rathbun</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Beacon Health Options</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81303">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Barb Reed</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ABC Associates</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81303">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Jonathan Hughes</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TPN</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81303">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Colby Jones</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Merakey</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81303">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Heather Prince</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TPN</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81303">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Traci Hughes</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BCRC</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81303">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Jan McGinnis</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Catholic Charities</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81303">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Tony Rivera </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VA Pgh Healthcare Services</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81303">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Daniel McClure Neff</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Southwood</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81303">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Bonnie Palmieri</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AHCI</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181303">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Nora Stocum</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Wesley Family Services</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81303">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Jayme White</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White Deer Run &amp; Jason Foundation</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181303">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Marcy Scott</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CRS</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81303">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Melissa Grimes</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CRS</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181303">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Elizabeth Pelesky</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HVB BH unit</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181303">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Amy Solman</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Geneva College</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181303">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Jesse Putkoski</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AFSP</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r h="181303">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Jessica Weller</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Pressley Ridge</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4"/>
                  </a:ext>
                </a:extLst>
              </a:tr>
              <a:tr h="181303">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Johanna Guarino</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BBBS</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5"/>
                  </a:ext>
                </a:extLst>
              </a:tr>
              <a:tr h="181303">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Susan Smith</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BCRC</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6"/>
                  </a:ext>
                </a:extLst>
              </a:tr>
              <a:tr h="181303">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Liz Pelesky </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HVHS </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7"/>
                  </a:ext>
                </a:extLst>
              </a:tr>
              <a:tr h="181303">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Kelly Nardone </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Vijaya" panose="020B0604020202020204" pitchFamily="34" charset="0"/>
                          <a:ea typeface="Calibri" panose="020F0502020204030204" pitchFamily="34" charset="0"/>
                          <a:cs typeface="Times New Roman" panose="02020603050405020304" pitchFamily="18" charset="0"/>
                        </a:rPr>
                        <a:t>BCBH </a:t>
                      </a:r>
                    </a:p>
                  </a:txBody>
                  <a:tcPr marL="54754" marR="54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8"/>
                  </a:ext>
                </a:extLst>
              </a:tr>
            </a:tbl>
          </a:graphicData>
        </a:graphic>
      </p:graphicFrame>
      <p:sp>
        <p:nvSpPr>
          <p:cNvPr id="3" name="Slide Number Placeholder 2"/>
          <p:cNvSpPr>
            <a:spLocks noGrp="1"/>
          </p:cNvSpPr>
          <p:nvPr>
            <p:ph type="sldNum" sz="quarter" idx="12"/>
          </p:nvPr>
        </p:nvSpPr>
        <p:spPr/>
        <p:txBody>
          <a:bodyPr/>
          <a:lstStyle/>
          <a:p>
            <a:fld id="{5D7FE806-1C63-4ECA-B0B7-914BA92DD0D1}" type="slidenum">
              <a:rPr lang="en-US" smtClean="0"/>
              <a:t>4</a:t>
            </a:fld>
            <a:endParaRPr lang="en-US" dirty="0"/>
          </a:p>
        </p:txBody>
      </p:sp>
    </p:spTree>
    <p:extLst>
      <p:ext uri="{BB962C8B-B14F-4D97-AF65-F5344CB8AC3E}">
        <p14:creationId xmlns:p14="http://schemas.microsoft.com/office/powerpoint/2010/main" val="3626913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86" y="2982213"/>
            <a:ext cx="8596668" cy="4474027"/>
          </a:xfrm>
        </p:spPr>
        <p:txBody>
          <a:bodyPr>
            <a:prstTxWarp prst="textArchUp">
              <a:avLst/>
            </a:prstTxWarp>
            <a:normAutofit/>
          </a:bodyPr>
          <a:lstStyle/>
          <a:p>
            <a:pPr algn="ctr"/>
            <a:r>
              <a:rPr lang="en-US" sz="8000" dirty="0"/>
              <a:t/>
            </a:r>
            <a:br>
              <a:rPr lang="en-US" sz="8000" dirty="0"/>
            </a:br>
            <a:r>
              <a:rPr lang="en-US" sz="8000" dirty="0" smtClean="0"/>
              <a:t>PARTNER UPDATES</a:t>
            </a:r>
            <a:endParaRPr lang="en-US" sz="8000" dirty="0"/>
          </a:p>
        </p:txBody>
      </p:sp>
      <p:sp>
        <p:nvSpPr>
          <p:cNvPr id="4" name="Slide Number Placeholder 3"/>
          <p:cNvSpPr>
            <a:spLocks noGrp="1"/>
          </p:cNvSpPr>
          <p:nvPr>
            <p:ph type="sldNum" sz="quarter" idx="12"/>
          </p:nvPr>
        </p:nvSpPr>
        <p:spPr/>
        <p:txBody>
          <a:bodyPr/>
          <a:lstStyle/>
          <a:p>
            <a:fld id="{5D7FE806-1C63-4ECA-B0B7-914BA92DD0D1}" type="slidenum">
              <a:rPr lang="en-US" smtClean="0"/>
              <a:t>5</a:t>
            </a:fld>
            <a:endParaRPr lang="en-US" dirty="0"/>
          </a:p>
        </p:txBody>
      </p:sp>
    </p:spTree>
    <p:extLst>
      <p:ext uri="{BB962C8B-B14F-4D97-AF65-F5344CB8AC3E}">
        <p14:creationId xmlns:p14="http://schemas.microsoft.com/office/powerpoint/2010/main" val="2215179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943744" cy="1320800"/>
          </a:xfrm>
        </p:spPr>
        <p:txBody>
          <a:bodyPr>
            <a:normAutofit fontScale="90000"/>
          </a:bodyPr>
          <a:lstStyle/>
          <a:p>
            <a:r>
              <a:rPr lang="en-US" b="1" dirty="0" smtClean="0"/>
              <a:t/>
            </a:r>
            <a:br>
              <a:rPr lang="en-US" b="1" dirty="0" smtClean="0"/>
            </a:br>
            <a:r>
              <a:rPr lang="en-US" b="1" dirty="0" smtClean="0"/>
              <a:t>American </a:t>
            </a:r>
            <a:r>
              <a:rPr lang="en-US" b="1" dirty="0"/>
              <a:t>Foundation for Suicide Prevention </a:t>
            </a:r>
            <a:br>
              <a:rPr lang="en-US" b="1" dirty="0"/>
            </a:br>
            <a:endParaRPr lang="en-US" dirty="0"/>
          </a:p>
        </p:txBody>
      </p:sp>
      <p:sp>
        <p:nvSpPr>
          <p:cNvPr id="3" name="Content Placeholder 2"/>
          <p:cNvSpPr>
            <a:spLocks noGrp="1"/>
          </p:cNvSpPr>
          <p:nvPr>
            <p:ph idx="1"/>
          </p:nvPr>
        </p:nvSpPr>
        <p:spPr>
          <a:xfrm>
            <a:off x="677334" y="1930400"/>
            <a:ext cx="8596668" cy="4697411"/>
          </a:xfrm>
        </p:spPr>
        <p:txBody>
          <a:bodyPr>
            <a:normAutofit lnSpcReduction="10000"/>
          </a:bodyPr>
          <a:lstStyle/>
          <a:p>
            <a:r>
              <a:rPr lang="en-US" dirty="0" smtClean="0"/>
              <a:t>Updates </a:t>
            </a:r>
            <a:r>
              <a:rPr lang="en-US" dirty="0"/>
              <a:t>for events surrounding the Lawrence County Out of the Darkness Experience.  </a:t>
            </a:r>
            <a:endParaRPr lang="en-US" dirty="0" smtClean="0"/>
          </a:p>
          <a:p>
            <a:pPr lvl="1"/>
            <a:r>
              <a:rPr lang="en-US" dirty="0" smtClean="0"/>
              <a:t>We’ve </a:t>
            </a:r>
            <a:r>
              <a:rPr lang="en-US" dirty="0"/>
              <a:t>scheduled three Talk Saves Lives presentations that will be taking place during the weeks leading up to and following the ceremony that is still set to take place on September 26th.  </a:t>
            </a:r>
            <a:endParaRPr lang="en-US" dirty="0" smtClean="0"/>
          </a:p>
          <a:p>
            <a:pPr lvl="1"/>
            <a:r>
              <a:rPr lang="en-US" dirty="0" smtClean="0"/>
              <a:t>We </a:t>
            </a:r>
            <a:r>
              <a:rPr lang="en-US" dirty="0"/>
              <a:t>are still determining if there will be an in-person component for that and </a:t>
            </a:r>
            <a:r>
              <a:rPr lang="en-US" dirty="0" smtClean="0"/>
              <a:t>updates will be shared as soon as possible </a:t>
            </a:r>
          </a:p>
          <a:p>
            <a:pPr lvl="1"/>
            <a:r>
              <a:rPr lang="en-US" dirty="0" smtClean="0"/>
              <a:t>Additional events are being still getting scheduled   </a:t>
            </a:r>
          </a:p>
          <a:p>
            <a:pPr lvl="1"/>
            <a:r>
              <a:rPr lang="en-US" dirty="0" smtClean="0"/>
              <a:t>If </a:t>
            </a:r>
            <a:r>
              <a:rPr lang="en-US" dirty="0"/>
              <a:t>people want to register for the experience, they can go to </a:t>
            </a:r>
            <a:r>
              <a:rPr lang="en-US" dirty="0">
                <a:hlinkClick r:id="rId3"/>
              </a:rPr>
              <a:t>https://</a:t>
            </a:r>
            <a:r>
              <a:rPr lang="en-US" dirty="0" smtClean="0">
                <a:hlinkClick r:id="rId3"/>
              </a:rPr>
              <a:t>afsp.org/newcastle</a:t>
            </a:r>
            <a:r>
              <a:rPr lang="en-US" dirty="0" smtClean="0"/>
              <a:t>   </a:t>
            </a:r>
            <a:endParaRPr lang="en-US" dirty="0"/>
          </a:p>
          <a:p>
            <a:r>
              <a:rPr lang="en-US" dirty="0" smtClean="0"/>
              <a:t>Here are the registration links for the 3 upcoming Talk Saves Lives presentations:   </a:t>
            </a:r>
            <a:endParaRPr lang="en-US" dirty="0"/>
          </a:p>
          <a:p>
            <a:pPr lvl="1"/>
            <a:r>
              <a:rPr lang="en-US" dirty="0"/>
              <a:t>September 8th from 12pm to 1pm:  </a:t>
            </a:r>
            <a:r>
              <a:rPr lang="en-US" dirty="0">
                <a:hlinkClick r:id="rId4"/>
              </a:rPr>
              <a:t>https://tsl-lawootd908.attendease.com</a:t>
            </a:r>
            <a:r>
              <a:rPr lang="en-US" dirty="0" smtClean="0">
                <a:hlinkClick r:id="rId4"/>
              </a:rPr>
              <a:t>/</a:t>
            </a:r>
            <a:r>
              <a:rPr lang="en-US" dirty="0" smtClean="0"/>
              <a:t> </a:t>
            </a:r>
            <a:endParaRPr lang="en-US" dirty="0"/>
          </a:p>
          <a:p>
            <a:pPr lvl="1"/>
            <a:r>
              <a:rPr lang="en-US" dirty="0"/>
              <a:t>September 21st from 10am to 11am:  </a:t>
            </a:r>
            <a:r>
              <a:rPr lang="en-US" dirty="0">
                <a:hlinkClick r:id="rId5"/>
              </a:rPr>
              <a:t>https://tsl-lawootd921.attendease.com</a:t>
            </a:r>
            <a:r>
              <a:rPr lang="en-US" dirty="0" smtClean="0">
                <a:hlinkClick r:id="rId5"/>
              </a:rPr>
              <a:t>/</a:t>
            </a:r>
            <a:r>
              <a:rPr lang="en-US" dirty="0" smtClean="0"/>
              <a:t> </a:t>
            </a:r>
            <a:endParaRPr lang="en-US" dirty="0"/>
          </a:p>
          <a:p>
            <a:pPr lvl="1"/>
            <a:r>
              <a:rPr lang="en-US" dirty="0"/>
              <a:t>September 28th from 3pm to 4pm:  </a:t>
            </a:r>
            <a:r>
              <a:rPr lang="en-US" dirty="0">
                <a:hlinkClick r:id="rId6"/>
              </a:rPr>
              <a:t>https://tsl-lawootd928.attendease.com</a:t>
            </a:r>
            <a:r>
              <a:rPr lang="en-US" dirty="0" smtClean="0">
                <a:hlinkClick r:id="rId6"/>
              </a:rPr>
              <a:t>/</a:t>
            </a:r>
            <a:r>
              <a:rPr lang="en-US" dirty="0" smtClean="0"/>
              <a:t> </a:t>
            </a:r>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6</a:t>
            </a:fld>
            <a:endParaRPr lang="en-US" dirty="0"/>
          </a:p>
        </p:txBody>
      </p:sp>
    </p:spTree>
    <p:extLst>
      <p:ext uri="{BB962C8B-B14F-4D97-AF65-F5344CB8AC3E}">
        <p14:creationId xmlns:p14="http://schemas.microsoft.com/office/powerpoint/2010/main" val="3311232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 Pittsburgh </a:t>
            </a:r>
            <a:endParaRPr lang="en-US" dirty="0"/>
          </a:p>
        </p:txBody>
      </p:sp>
      <p:pic>
        <p:nvPicPr>
          <p:cNvPr id="4" name="Content Placeholder 3"/>
          <p:cNvPicPr>
            <a:picLocks noGrp="1" noChangeAspect="1"/>
          </p:cNvPicPr>
          <p:nvPr>
            <p:ph idx="1"/>
          </p:nvPr>
        </p:nvPicPr>
        <p:blipFill>
          <a:blip r:embed="rId2"/>
          <a:stretch>
            <a:fillRect/>
          </a:stretch>
        </p:blipFill>
        <p:spPr>
          <a:xfrm>
            <a:off x="895048" y="1380924"/>
            <a:ext cx="8855785" cy="4206240"/>
          </a:xfrm>
          <a:prstGeom prst="rect">
            <a:avLst/>
          </a:prstGeom>
        </p:spPr>
      </p:pic>
      <p:sp>
        <p:nvSpPr>
          <p:cNvPr id="5" name="Rectangle 4"/>
          <p:cNvSpPr/>
          <p:nvPr/>
        </p:nvSpPr>
        <p:spPr>
          <a:xfrm>
            <a:off x="895048" y="5666993"/>
            <a:ext cx="8378954" cy="1015663"/>
          </a:xfrm>
          <a:prstGeom prst="rect">
            <a:avLst/>
          </a:prstGeom>
        </p:spPr>
        <p:txBody>
          <a:bodyPr wrap="square">
            <a:spAutoFit/>
          </a:bodyPr>
          <a:lstStyle/>
          <a:p>
            <a:pPr marL="342900" indent="-342900">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Times New Roman" panose="02020603050405020304" pitchFamily="18" charset="0"/>
              </a:rPr>
              <a:t>VA Pittsburgh will be placing a billboard along Route 18 southbound in Big Beaver advertising the Veterans Crisis Line.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Ø"/>
            </a:pP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The billboard will be up from August </a:t>
            </a:r>
            <a:r>
              <a:rPr lang="en-US" sz="2000" dirty="0" smtClean="0">
                <a:latin typeface="Calibri" panose="020F0502020204030204" pitchFamily="34" charset="0"/>
                <a:ea typeface="Calibri" panose="020F0502020204030204" pitchFamily="34" charset="0"/>
                <a:cs typeface="Times New Roman" panose="02020603050405020304" pitchFamily="18" charset="0"/>
              </a:rPr>
              <a:t>31st </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smtClean="0">
                <a:latin typeface="Calibri" panose="020F0502020204030204" pitchFamily="34" charset="0"/>
                <a:ea typeface="Calibri" panose="020F0502020204030204" pitchFamily="34" charset="0"/>
                <a:cs typeface="Times New Roman" panose="02020603050405020304" pitchFamily="18" charset="0"/>
              </a:rPr>
              <a:t>September 27</a:t>
            </a:r>
            <a:r>
              <a:rPr lang="en-US" sz="2000" baseline="30000" dirty="0" smtClean="0">
                <a:latin typeface="Calibri" panose="020F0502020204030204" pitchFamily="34" charset="0"/>
                <a:ea typeface="Calibri" panose="020F0502020204030204" pitchFamily="34" charset="0"/>
                <a:cs typeface="Times New Roman" panose="02020603050405020304" pitchFamily="18" charset="0"/>
              </a:rPr>
              <a:t>th</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5D7FE806-1C63-4ECA-B0B7-914BA92DD0D1}" type="slidenum">
              <a:rPr lang="en-US" smtClean="0"/>
              <a:t>7</a:t>
            </a:fld>
            <a:endParaRPr lang="en-US" dirty="0"/>
          </a:p>
        </p:txBody>
      </p:sp>
    </p:spTree>
    <p:extLst>
      <p:ext uri="{BB962C8B-B14F-4D97-AF65-F5344CB8AC3E}">
        <p14:creationId xmlns:p14="http://schemas.microsoft.com/office/powerpoint/2010/main" val="1590012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Heritage Valley Health System </a:t>
            </a:r>
            <a:endParaRPr lang="en-US" dirty="0">
              <a:cs typeface="Arial" panose="020B0604020202020204" pitchFamily="34" charset="0"/>
            </a:endParaRPr>
          </a:p>
        </p:txBody>
      </p:sp>
      <p:sp>
        <p:nvSpPr>
          <p:cNvPr id="3" name="Content Placeholder 2"/>
          <p:cNvSpPr>
            <a:spLocks noGrp="1"/>
          </p:cNvSpPr>
          <p:nvPr>
            <p:ph idx="1"/>
          </p:nvPr>
        </p:nvSpPr>
        <p:spPr>
          <a:xfrm>
            <a:off x="677334" y="1417321"/>
            <a:ext cx="8596668" cy="5320936"/>
          </a:xfrm>
        </p:spPr>
        <p:txBody>
          <a:bodyPr>
            <a:normAutofit/>
          </a:bodyPr>
          <a:lstStyle/>
          <a:p>
            <a:r>
              <a:rPr lang="en-US" dirty="0"/>
              <a:t> </a:t>
            </a:r>
            <a:r>
              <a:rPr lang="en-US" dirty="0" smtClean="0"/>
              <a:t>We </a:t>
            </a:r>
            <a:r>
              <a:rPr lang="en-US" dirty="0"/>
              <a:t>will now be offering all outpatient therapy - individual and groups at all locations with in-person, telehealth, and/or Zoom options as of August/September, this includes IOP, DBT, and Adolescent IOP.  </a:t>
            </a:r>
            <a:endParaRPr lang="en-US" dirty="0" smtClean="0"/>
          </a:p>
          <a:p>
            <a:r>
              <a:rPr lang="en-US" dirty="0" smtClean="0"/>
              <a:t>DBT </a:t>
            </a:r>
            <a:r>
              <a:rPr lang="en-US" dirty="0"/>
              <a:t>will be moving to a rolling enrollment rather than the previous format with 3 closed, 6 month groups.  The hope is that this will enhance access to the groups which was previously a barrier</a:t>
            </a:r>
            <a:r>
              <a:rPr lang="en-US" dirty="0" smtClean="0"/>
              <a:t>.</a:t>
            </a:r>
          </a:p>
          <a:p>
            <a:r>
              <a:rPr lang="en-US" dirty="0" smtClean="0"/>
              <a:t> </a:t>
            </a:r>
            <a:r>
              <a:rPr lang="en-US" dirty="0"/>
              <a:t>All mobile services have in-person and telehealth options.  BSCs can use Zoom to support with large team meetings where social distancing could be a concern.  In-person and video are preferred means of contact, clients have been engaged and able to follow COVID-19 </a:t>
            </a:r>
            <a:r>
              <a:rPr lang="en-US" dirty="0" smtClean="0"/>
              <a:t>Precautions</a:t>
            </a:r>
          </a:p>
          <a:p>
            <a:r>
              <a:rPr lang="en-US" dirty="0" smtClean="0"/>
              <a:t> </a:t>
            </a:r>
            <a:r>
              <a:rPr lang="en-US" dirty="0"/>
              <a:t>High Risk Committee continues to meet to support increasing client needs with input from the larger, multidisciplinary </a:t>
            </a:r>
            <a:r>
              <a:rPr lang="en-US" dirty="0" smtClean="0"/>
              <a:t>team</a:t>
            </a:r>
          </a:p>
          <a:p>
            <a:r>
              <a:rPr lang="en-US" dirty="0" smtClean="0"/>
              <a:t> </a:t>
            </a:r>
            <a:r>
              <a:rPr lang="en-US" dirty="0"/>
              <a:t>Continued Wellness and Cultural Change calls to support staff needs/wellness</a:t>
            </a:r>
          </a:p>
        </p:txBody>
      </p:sp>
      <p:sp>
        <p:nvSpPr>
          <p:cNvPr id="5" name="Slide Number Placeholder 4"/>
          <p:cNvSpPr>
            <a:spLocks noGrp="1"/>
          </p:cNvSpPr>
          <p:nvPr>
            <p:ph type="sldNum" sz="quarter" idx="12"/>
          </p:nvPr>
        </p:nvSpPr>
        <p:spPr/>
        <p:txBody>
          <a:bodyPr/>
          <a:lstStyle/>
          <a:p>
            <a:fld id="{5D7FE806-1C63-4ECA-B0B7-914BA92DD0D1}" type="slidenum">
              <a:rPr lang="en-US" smtClean="0"/>
              <a:t>8</a:t>
            </a:fld>
            <a:endParaRPr lang="en-US" dirty="0"/>
          </a:p>
        </p:txBody>
      </p:sp>
    </p:spTree>
    <p:extLst>
      <p:ext uri="{BB962C8B-B14F-4D97-AF65-F5344CB8AC3E}">
        <p14:creationId xmlns:p14="http://schemas.microsoft.com/office/powerpoint/2010/main" val="921407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PRISM</a:t>
            </a:r>
            <a:r>
              <a:rPr lang="en-US" dirty="0" smtClean="0"/>
              <a:t> </a:t>
            </a:r>
            <a:endParaRPr lang="en-US" dirty="0"/>
          </a:p>
        </p:txBody>
      </p:sp>
      <p:sp>
        <p:nvSpPr>
          <p:cNvPr id="3" name="Content Placeholder 2"/>
          <p:cNvSpPr>
            <a:spLocks noGrp="1"/>
          </p:cNvSpPr>
          <p:nvPr>
            <p:ph idx="1"/>
          </p:nvPr>
        </p:nvSpPr>
        <p:spPr>
          <a:xfrm>
            <a:off x="677334" y="1270000"/>
            <a:ext cx="8596668" cy="5136487"/>
          </a:xfrm>
        </p:spPr>
        <p:txBody>
          <a:bodyPr>
            <a:normAutofit/>
          </a:bodyPr>
          <a:lstStyle/>
          <a:p>
            <a:r>
              <a:rPr lang="en-US" dirty="0" smtClean="0"/>
              <a:t>Continues </a:t>
            </a:r>
            <a:r>
              <a:rPr lang="en-US" dirty="0"/>
              <a:t>to meet every two </a:t>
            </a:r>
            <a:r>
              <a:rPr lang="en-US" dirty="0" smtClean="0"/>
              <a:t>weeks.  We </a:t>
            </a:r>
            <a:r>
              <a:rPr lang="en-US" dirty="0"/>
              <a:t>now are meeting in person again using CDC guidelines. We meet up in person, then two weeks after that we meet virtually. This will be ongoing until things change in regards to COVID. </a:t>
            </a:r>
          </a:p>
          <a:p>
            <a:r>
              <a:rPr lang="en-US" dirty="0"/>
              <a:t>We continue to have group text messages where the students can reach out to their peers for support also. </a:t>
            </a:r>
          </a:p>
          <a:p>
            <a:r>
              <a:rPr lang="en-US" dirty="0"/>
              <a:t>We have made PRIDE bags with some support items, notebooks to journal in, etc. </a:t>
            </a:r>
          </a:p>
          <a:p>
            <a:r>
              <a:rPr lang="en-US" dirty="0"/>
              <a:t>These kids have really been struggling with the lack of support and socialization. It is so important that we continue to be present and out there so that the youth know that they have support. </a:t>
            </a:r>
            <a:endParaRPr lang="en-US" dirty="0" smtClean="0"/>
          </a:p>
          <a:p>
            <a:pPr marL="0" indent="0">
              <a:buNone/>
            </a:pPr>
            <a:r>
              <a:rPr lang="en-US" sz="3600" b="1" dirty="0" smtClean="0">
                <a:solidFill>
                  <a:srgbClr val="92D050"/>
                </a:solidFill>
              </a:rPr>
              <a:t>Community Alternatives </a:t>
            </a:r>
          </a:p>
          <a:p>
            <a:r>
              <a:rPr lang="en-US" dirty="0"/>
              <a:t>We will be providing E-Mentoring (virtual mentoring) for any students that are in need of extra support. </a:t>
            </a:r>
            <a:endParaRPr lang="en-US" dirty="0" smtClean="0">
              <a:solidFill>
                <a:srgbClr val="92D050"/>
              </a:solidFill>
            </a:endParaRPr>
          </a:p>
          <a:p>
            <a:pPr marL="0" indent="0">
              <a:buNone/>
            </a:pPr>
            <a:endParaRPr lang="en-US" dirty="0" smtClean="0">
              <a:solidFill>
                <a:srgbClr val="92D050"/>
              </a:solidFill>
            </a:endParaRPr>
          </a:p>
          <a:p>
            <a:pPr marL="0" indent="0">
              <a:buNone/>
            </a:pPr>
            <a:endParaRPr lang="en-US" sz="3600" dirty="0">
              <a:solidFill>
                <a:srgbClr val="92D050"/>
              </a:solidFill>
            </a:endParaRPr>
          </a:p>
        </p:txBody>
      </p:sp>
      <p:sp>
        <p:nvSpPr>
          <p:cNvPr id="4" name="Slide Number Placeholder 3"/>
          <p:cNvSpPr>
            <a:spLocks noGrp="1"/>
          </p:cNvSpPr>
          <p:nvPr>
            <p:ph type="sldNum" sz="quarter" idx="12"/>
          </p:nvPr>
        </p:nvSpPr>
        <p:spPr/>
        <p:txBody>
          <a:bodyPr/>
          <a:lstStyle/>
          <a:p>
            <a:fld id="{5D7FE806-1C63-4ECA-B0B7-914BA92DD0D1}" type="slidenum">
              <a:rPr lang="en-US" smtClean="0"/>
              <a:t>9</a:t>
            </a:fld>
            <a:endParaRPr lang="en-US" dirty="0"/>
          </a:p>
        </p:txBody>
      </p:sp>
    </p:spTree>
    <p:extLst>
      <p:ext uri="{BB962C8B-B14F-4D97-AF65-F5344CB8AC3E}">
        <p14:creationId xmlns:p14="http://schemas.microsoft.com/office/powerpoint/2010/main" val="44026105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2111</TotalTime>
  <Words>1001</Words>
  <Application>Microsoft Office PowerPoint</Application>
  <PresentationFormat>Widescreen</PresentationFormat>
  <Paragraphs>253</Paragraphs>
  <Slides>30</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Times New Roman</vt:lpstr>
      <vt:lpstr>Trebuchet MS</vt:lpstr>
      <vt:lpstr>Vijaya</vt:lpstr>
      <vt:lpstr>Wingdings</vt:lpstr>
      <vt:lpstr>Wingdings 3</vt:lpstr>
      <vt:lpstr>Facet</vt:lpstr>
      <vt:lpstr>Zero Suicide Team Leaders </vt:lpstr>
      <vt:lpstr>Welcome!!!!    </vt:lpstr>
      <vt:lpstr>Today’s Agenda </vt:lpstr>
      <vt:lpstr>PowerPoint Presentation</vt:lpstr>
      <vt:lpstr> PARTNER UPDATES</vt:lpstr>
      <vt:lpstr> American Foundation for Suicide Prevention  </vt:lpstr>
      <vt:lpstr>VA Pittsburgh </vt:lpstr>
      <vt:lpstr>Heritage Valley Health System </vt:lpstr>
      <vt:lpstr>PRISM </vt:lpstr>
      <vt:lpstr> </vt:lpstr>
      <vt:lpstr>PowerPoint Presentation</vt:lpstr>
      <vt:lpstr>PowerPoint Presentation</vt:lpstr>
      <vt:lpstr>PowerPoint Presentation</vt:lpstr>
      <vt:lpstr>Kuddos!!!  </vt:lpstr>
      <vt:lpstr>Marketing Committee </vt:lpstr>
      <vt:lpstr>Committee Logo  </vt:lpstr>
      <vt:lpstr>Resource Card- Front  </vt:lpstr>
      <vt:lpstr>Resource Card-Back </vt:lpstr>
      <vt:lpstr>World Suicide Prevention Day: September 10, 2020</vt:lpstr>
      <vt:lpstr>Beaver County Zero Suicide Town Hall </vt:lpstr>
      <vt:lpstr>September is Suicide Prevention Month</vt:lpstr>
      <vt:lpstr>PowerPoint Presentation</vt:lpstr>
      <vt:lpstr>Check this out!  </vt:lpstr>
      <vt:lpstr>Trainings </vt:lpstr>
      <vt:lpstr>Check out the website:   http://www.bc-systemofcare.org/   Send updates to: SOCwebmaster@ahci.org </vt:lpstr>
      <vt:lpstr>What can we do to help?</vt:lpstr>
      <vt:lpstr>Resources </vt:lpstr>
      <vt:lpstr>PA Resources </vt:lpstr>
      <vt:lpstr>COVID Resources  </vt:lpstr>
      <vt:lpstr>Thank you!!  Thank you!!   Thank you!!     </vt:lpstr>
    </vt:vector>
  </TitlesOfParts>
  <Company>Beaver County Behavioral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Zero Suicide Team Leaders</dc:title>
  <dc:creator>Majors, Elisia</dc:creator>
  <cp:lastModifiedBy>Majors, Elisia</cp:lastModifiedBy>
  <cp:revision>154</cp:revision>
  <dcterms:created xsi:type="dcterms:W3CDTF">2020-05-08T17:48:17Z</dcterms:created>
  <dcterms:modified xsi:type="dcterms:W3CDTF">2020-08-28T13:22:51Z</dcterms:modified>
</cp:coreProperties>
</file>