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75" r:id="rId5"/>
    <p:sldId id="282" r:id="rId6"/>
    <p:sldId id="267" r:id="rId7"/>
    <p:sldId id="283" r:id="rId8"/>
    <p:sldId id="276" r:id="rId9"/>
    <p:sldId id="260" r:id="rId10"/>
    <p:sldId id="264" r:id="rId11"/>
    <p:sldId id="261" r:id="rId12"/>
    <p:sldId id="262" r:id="rId13"/>
    <p:sldId id="263" r:id="rId14"/>
    <p:sldId id="273" r:id="rId15"/>
    <p:sldId id="265" r:id="rId16"/>
    <p:sldId id="266" r:id="rId17"/>
    <p:sldId id="268" r:id="rId18"/>
    <p:sldId id="271" r:id="rId19"/>
    <p:sldId id="277" r:id="rId20"/>
    <p:sldId id="281" r:id="rId21"/>
    <p:sldId id="278" r:id="rId22"/>
    <p:sldId id="279" r:id="rId23"/>
    <p:sldId id="280" r:id="rId24"/>
    <p:sldId id="269" r:id="rId25"/>
    <p:sldId id="270" r:id="rId26"/>
    <p:sldId id="274" r:id="rId27"/>
    <p:sldId id="259" r:id="rId28"/>
    <p:sldId id="284" r:id="rId29"/>
    <p:sldId id="272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87" autoAdjust="0"/>
  </p:normalViewPr>
  <p:slideViewPr>
    <p:cSldViewPr snapToGrid="0">
      <p:cViewPr varScale="1">
        <p:scale>
          <a:sx n="50" d="100"/>
          <a:sy n="50" d="100"/>
        </p:scale>
        <p:origin x="29" y="58"/>
      </p:cViewPr>
      <p:guideLst/>
    </p:cSldViewPr>
  </p:slideViewPr>
  <p:outlineViewPr>
    <p:cViewPr>
      <p:scale>
        <a:sx n="33" d="100"/>
        <a:sy n="33" d="100"/>
      </p:scale>
      <p:origin x="0" y="-85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48"/>
    </p:cViewPr>
  </p:sorter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168FAD-13A1-4000-B759-42F78FD28A4D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D19D5E-EEFE-42EE-B4FE-7F08D0DF0A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60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029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588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996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202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751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430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621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351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425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381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164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3629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614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2703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178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3580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500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8912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2897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531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2210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348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33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925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82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137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83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48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189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A268-AEE4-4E11-8B33-C08A88B6F3AD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519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A268-AEE4-4E11-8B33-C08A88B6F3AD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33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A268-AEE4-4E11-8B33-C08A88B6F3AD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9364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A268-AEE4-4E11-8B33-C08A88B6F3AD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83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A268-AEE4-4E11-8B33-C08A88B6F3AD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6919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A268-AEE4-4E11-8B33-C08A88B6F3AD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550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A268-AEE4-4E11-8B33-C08A88B6F3AD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53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A268-AEE4-4E11-8B33-C08A88B6F3AD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09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A268-AEE4-4E11-8B33-C08A88B6F3AD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965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A268-AEE4-4E11-8B33-C08A88B6F3AD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94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A268-AEE4-4E11-8B33-C08A88B6F3AD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51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A268-AEE4-4E11-8B33-C08A88B6F3AD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48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A268-AEE4-4E11-8B33-C08A88B6F3AD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5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A268-AEE4-4E11-8B33-C08A88B6F3AD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756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A268-AEE4-4E11-8B33-C08A88B6F3AD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03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A268-AEE4-4E11-8B33-C08A88B6F3AD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22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A268-AEE4-4E11-8B33-C08A88B6F3AD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8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-systemofcare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mailto:SOCwebmaster@ahci.or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-systemofcare.org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emajors@bcbh.or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bpalmieri@ahci.org" TargetMode="External"/><Relationship Id="rId4" Type="http://schemas.openxmlformats.org/officeDocument/2006/relationships/hyperlink" Target="mailto:SSantoro@AHCI.org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cc01.safelinks.protection.outlook.com/?url=https://u7061146.ct.sendgrid.net/ls/click?upn%3DTeZUXWpUv-2B6TCY38pVLo9gZAlSZj0NxzkXWlczIEGU-2BP-2FADF2fGSkhrvA8DSMBnFvxJk_KZT7OjZ-2B8mnM8VxXGWXmJPmyQdDzyzm5ZSkyxCmJLLHNSMUvwtSCoj98c0NbdMzNaMxm141-2BXEyGB4bFGTFPSbTmw9jBxrWRlioM1BPEg0QCwIGJKXIFGf0XQW7YHaQnWFsyVfellA6JzHr14zzoa-2B5MaiPrv4GLyqG8mPJtR13Sy8CQjI5aazTF2Uc157e7koLYduJEPw4ftCbWXjE6OuwADXyAAz9QC2NiEgR30iKZ1mRFLFjR2CC8Qg5Lsajhhy5zPeCBdel19dvdQBJqJaqNSiWSEKnRfxPYwfTSJf5U5O8N3-2BFEmzEcdt-2FF7-2BAf4AJhN-2B-2BsEQ1Zx9-2B98NCOBQ-3D-3D&amp;data=02|01|jhaubert@pa.gov|42989b1ea70149ab35d508d7f77a3642|418e284101284dd59b6c47fc5a9a1bde|0|0|637249977215133854&amp;sdata=gMNVI7C9yp0gvvqZ89xcSQPoiB86qDJBoEPfX3B%2BHKY%3D&amp;reserved=0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fsp.org/realconvo/?utm_source=All+Subscribers&amp;utm_campaign=2846835195-Research_Connection_July_COPY_01&amp;utm_medium=email&amp;utm_term=0_3fbf9113af-2846835195-38558375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fsp.org/westernpa" TargetMode="External"/><Relationship Id="rId4" Type="http://schemas.openxmlformats.org/officeDocument/2006/relationships/hyperlink" Target="https://afsp.org/mental-health-and-covid-1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bcbhe\Downloads\Toolkit_Safe_Firearm_Storage_CLEARED_508_2-24-20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amon.Rivera5@va.go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.palmer@communityalt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226" y="1881944"/>
            <a:ext cx="8667711" cy="1646302"/>
          </a:xfrm>
        </p:spPr>
        <p:txBody>
          <a:bodyPr/>
          <a:lstStyle/>
          <a:p>
            <a:r>
              <a:rPr lang="en-US" dirty="0"/>
              <a:t>Zero Suicide Team Leaders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8163406" cy="1096899"/>
          </a:xfrm>
        </p:spPr>
        <p:txBody>
          <a:bodyPr>
            <a:normAutofit/>
          </a:bodyPr>
          <a:lstStyle/>
          <a:p>
            <a:r>
              <a:rPr lang="en-US" sz="2400" dirty="0"/>
              <a:t>Beaver County </a:t>
            </a:r>
          </a:p>
          <a:p>
            <a:r>
              <a:rPr lang="en-US" sz="2400" dirty="0"/>
              <a:t>5/15/2020</a:t>
            </a:r>
          </a:p>
        </p:txBody>
      </p:sp>
      <p:pic>
        <p:nvPicPr>
          <p:cNvPr id="4" name="Picture 6" descr="May - Mental Health Awareness Month — Village Center for Holistic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815" y="4116030"/>
            <a:ext cx="2377440" cy="237744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82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5658" y="609599"/>
            <a:ext cx="4139738" cy="3979026"/>
          </a:xfrm>
        </p:spPr>
        <p:txBody>
          <a:bodyPr>
            <a:normAutofit/>
          </a:bodyPr>
          <a:lstStyle/>
          <a:p>
            <a:r>
              <a:rPr lang="en-US" dirty="0"/>
              <a:t>Youth </a:t>
            </a:r>
            <a:br>
              <a:rPr lang="en-US" dirty="0"/>
            </a:br>
            <a:r>
              <a:rPr lang="en-US" dirty="0"/>
              <a:t>Mental Health </a:t>
            </a:r>
            <a:br>
              <a:rPr lang="en-US" dirty="0"/>
            </a:br>
            <a:r>
              <a:rPr lang="en-US" dirty="0"/>
              <a:t>Awareness Activities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6417" y="124691"/>
            <a:ext cx="4259251" cy="6583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0054" y="3174509"/>
            <a:ext cx="27717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41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the Way Campaign</a:t>
            </a:r>
            <a:br>
              <a:rPr lang="en-US" dirty="0"/>
            </a:br>
            <a:r>
              <a:rPr lang="en-US" dirty="0"/>
              <a:t>Thank you Aurora and BCRC!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37" y="2106159"/>
            <a:ext cx="5175249" cy="3881437"/>
          </a:xfrm>
        </p:spPr>
      </p:pic>
      <p:sp>
        <p:nvSpPr>
          <p:cNvPr id="5" name="AutoShape 2" descr="Green light bulb Royalty Free Vector Image - VectorStock"/>
          <p:cNvSpPr>
            <a:spLocks noChangeAspect="1" noChangeArrowheads="1"/>
          </p:cNvSpPr>
          <p:nvPr/>
        </p:nvSpPr>
        <p:spPr bwMode="auto">
          <a:xfrm>
            <a:off x="9121602" y="158829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4" descr="Green light bulb Royalty Free Vector Image - VectorStock"/>
          <p:cNvSpPr>
            <a:spLocks noChangeAspect="1" noChangeArrowheads="1"/>
          </p:cNvSpPr>
          <p:nvPr/>
        </p:nvSpPr>
        <p:spPr bwMode="auto">
          <a:xfrm>
            <a:off x="10180724" y="21938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126" name="Picture 6" descr="Led green economical light bulb glowing on a dark Vector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000">
            <a:off x="7213967" y="1710659"/>
            <a:ext cx="1354664" cy="14630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3" descr="image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892" y="3484427"/>
            <a:ext cx="3032125" cy="151606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487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37983" y="247584"/>
            <a:ext cx="5554638" cy="6217920"/>
          </a:xfrm>
          <a:prstGeom prst="rect">
            <a:avLst/>
          </a:prstGeom>
        </p:spPr>
      </p:pic>
      <p:pic>
        <p:nvPicPr>
          <p:cNvPr id="3" name="Picture 3" descr="image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281" y="2598512"/>
            <a:ext cx="3032125" cy="151606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374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49421" y="109182"/>
            <a:ext cx="4107976" cy="58412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" y="0"/>
            <a:ext cx="4273665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47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5 Ways to Prepare Your Marketing for Mental Health Awareness Month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27" y="265286"/>
            <a:ext cx="8808239" cy="628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699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Committee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29789"/>
            <a:ext cx="8596668" cy="4921136"/>
          </a:xfrm>
        </p:spPr>
        <p:txBody>
          <a:bodyPr>
            <a:noAutofit/>
          </a:bodyPr>
          <a:lstStyle/>
          <a:p>
            <a:r>
              <a:rPr lang="en-US" sz="2400" dirty="0"/>
              <a:t>Meeting held in March </a:t>
            </a:r>
          </a:p>
          <a:p>
            <a:r>
              <a:rPr lang="en-US" sz="2400" dirty="0"/>
              <a:t>Goals:  Increase awareness, education in the community, reduce suicide attempts and deaths </a:t>
            </a:r>
          </a:p>
          <a:p>
            <a:r>
              <a:rPr lang="en-US" sz="2400" dirty="0"/>
              <a:t>Marketing ideas: Poster campaign, Social media and on-line marketing campaign, t-shirt sale</a:t>
            </a:r>
            <a:endParaRPr lang="en-US" sz="2200" dirty="0"/>
          </a:p>
          <a:p>
            <a:pPr lvl="1"/>
            <a:r>
              <a:rPr lang="en-US" sz="2400" dirty="0"/>
              <a:t>Discussed the various community sites &amp; materials will be distributed </a:t>
            </a:r>
          </a:p>
          <a:p>
            <a:pPr lvl="1"/>
            <a:r>
              <a:rPr lang="en-US" sz="2400" dirty="0"/>
              <a:t>T-shirt sale update</a:t>
            </a:r>
          </a:p>
          <a:p>
            <a:r>
              <a:rPr lang="en-US" sz="2400" dirty="0"/>
              <a:t>Suggested populations to target: elderly, youth, rural communities, minority groups</a:t>
            </a:r>
          </a:p>
          <a:p>
            <a:pPr lvl="1"/>
            <a:r>
              <a:rPr lang="en-US" sz="2400" dirty="0"/>
              <a:t>Plan to hold focus groups to get feedback on posters, needs, and concerns </a:t>
            </a:r>
          </a:p>
        </p:txBody>
      </p:sp>
    </p:spTree>
    <p:extLst>
      <p:ext uri="{BB962C8B-B14F-4D97-AF65-F5344CB8AC3E}">
        <p14:creationId xmlns:p14="http://schemas.microsoft.com/office/powerpoint/2010/main" val="2206734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9918" y="946660"/>
            <a:ext cx="3850510" cy="576982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Check out the website: 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hlinkClick r:id="rId3"/>
              </a:rPr>
              <a:t>http://www.bc-systemofcare.org/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Send updates to: </a:t>
            </a:r>
            <a:r>
              <a:rPr lang="en-US" b="1" dirty="0">
                <a:solidFill>
                  <a:schemeClr val="tx1"/>
                </a:solidFill>
                <a:hlinkClick r:id="rId4"/>
              </a:rPr>
              <a:t>SOCwebmaster@ahci.org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6" y="0"/>
            <a:ext cx="5370016" cy="6949440"/>
          </a:xfrm>
        </p:spPr>
      </p:pic>
    </p:spTree>
    <p:extLst>
      <p:ext uri="{BB962C8B-B14F-4D97-AF65-F5344CB8AC3E}">
        <p14:creationId xmlns:p14="http://schemas.microsoft.com/office/powerpoint/2010/main" val="218960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328057"/>
            <a:ext cx="5701696" cy="49094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13 respondents: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Merakey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Nicolina’s Wishes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HVHS – </a:t>
            </a:r>
          </a:p>
          <a:p>
            <a:pPr marL="457200" lvl="1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   Staunton-Edgeworth x 2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Butler Co. CISM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ABC Associates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Catholic Charities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22487" y="1837188"/>
            <a:ext cx="3951515" cy="3891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HMHH</a:t>
            </a:r>
          </a:p>
          <a:p>
            <a:pPr marL="742950" lvl="1" indent="-285750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GRLS</a:t>
            </a:r>
          </a:p>
          <a:p>
            <a:pPr marL="742950" lvl="1" indent="-285750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BC CYS</a:t>
            </a:r>
          </a:p>
          <a:p>
            <a:pPr marL="742950" lvl="1" indent="-285750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Pressley Ridge</a:t>
            </a:r>
          </a:p>
          <a:p>
            <a:pPr marL="742950" lvl="1" indent="-285750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BCBH</a:t>
            </a:r>
          </a:p>
          <a:p>
            <a:pPr marL="742950" lvl="1" indent="-285750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Aliquippa Impact</a:t>
            </a:r>
          </a:p>
        </p:txBody>
      </p:sp>
    </p:spTree>
    <p:extLst>
      <p:ext uri="{BB962C8B-B14F-4D97-AF65-F5344CB8AC3E}">
        <p14:creationId xmlns:p14="http://schemas.microsoft.com/office/powerpoint/2010/main" val="4202506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62800" y="2352920"/>
            <a:ext cx="2917370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PHQ9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Safe-T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Suicide/Homicide Risk Assessment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" y="427754"/>
            <a:ext cx="6868886" cy="520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64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58" y="106016"/>
            <a:ext cx="8131477" cy="561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1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Welcome!!!!  </a:t>
            </a:r>
            <a:r>
              <a:rPr lang="en-US" sz="5400" dirty="0">
                <a:sym typeface="Wingdings" panose="05000000000000000000" pitchFamily="2" charset="2"/>
              </a:rPr>
              <a:t> 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Today’s meeting </a:t>
            </a:r>
          </a:p>
          <a:p>
            <a:pPr lvl="1"/>
            <a:r>
              <a:rPr lang="en-US" sz="4200" dirty="0"/>
              <a:t>How is this going to work?</a:t>
            </a:r>
          </a:p>
          <a:p>
            <a:r>
              <a:rPr lang="en-US" sz="4400" dirty="0"/>
              <a:t>Sign-in</a:t>
            </a:r>
          </a:p>
          <a:p>
            <a:r>
              <a:rPr lang="en-US" sz="4400" dirty="0"/>
              <a:t>Chat box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758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Q5: If you answered yes to Q3, when is the assessment administered?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Intake and at least every 6 months thereafter</a:t>
            </a:r>
          </a:p>
          <a:p>
            <a:r>
              <a:rPr lang="en-US" sz="3200" dirty="0"/>
              <a:t>When a person is in crisis</a:t>
            </a:r>
          </a:p>
          <a:p>
            <a:r>
              <a:rPr lang="en-US" sz="3200" dirty="0"/>
              <a:t>All the time</a:t>
            </a:r>
          </a:p>
          <a:p>
            <a:r>
              <a:rPr lang="en-US" sz="3200" dirty="0"/>
              <a:t>Intake and at least 3 times/year and it is attached to every progress note</a:t>
            </a:r>
          </a:p>
          <a:p>
            <a:r>
              <a:rPr lang="en-US" sz="3200" dirty="0"/>
              <a:t>Ongoing throughout treatment</a:t>
            </a:r>
          </a:p>
        </p:txBody>
      </p:sp>
    </p:spTree>
    <p:extLst>
      <p:ext uri="{BB962C8B-B14F-4D97-AF65-F5344CB8AC3E}">
        <p14:creationId xmlns:p14="http://schemas.microsoft.com/office/powerpoint/2010/main" val="3445896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42" y="212035"/>
            <a:ext cx="9084331" cy="507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89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59" y="92765"/>
            <a:ext cx="8749575" cy="54864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3" name="TextBox 2"/>
          <p:cNvSpPr txBox="1"/>
          <p:nvPr/>
        </p:nvSpPr>
        <p:spPr>
          <a:xfrm>
            <a:off x="7206343" y="1958802"/>
            <a:ext cx="1991791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Suicide training CEUs once every 2 years for licensing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Safe-T at hire and 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Columbia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 &amp; LII Suicide training ongoing</a:t>
            </a:r>
          </a:p>
        </p:txBody>
      </p:sp>
    </p:spTree>
    <p:extLst>
      <p:ext uri="{BB962C8B-B14F-4D97-AF65-F5344CB8AC3E}">
        <p14:creationId xmlns:p14="http://schemas.microsoft.com/office/powerpoint/2010/main" val="2316026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106017"/>
            <a:ext cx="8559521" cy="56719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69631" y="2122715"/>
            <a:ext cx="154577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 1 agency would like further assessment regarding agency training needs. </a:t>
            </a:r>
          </a:p>
        </p:txBody>
      </p:sp>
    </p:spTree>
    <p:extLst>
      <p:ext uri="{BB962C8B-B14F-4D97-AF65-F5344CB8AC3E}">
        <p14:creationId xmlns:p14="http://schemas.microsoft.com/office/powerpoint/2010/main" val="3944699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45673"/>
            <a:ext cx="8596668" cy="4295689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Garrett Lee Smith Grant </a:t>
            </a:r>
          </a:p>
          <a:p>
            <a:pPr lvl="1"/>
            <a:r>
              <a:rPr lang="en-US" sz="2400" dirty="0"/>
              <a:t>Attachment-based Family Therapy by Drexel University </a:t>
            </a:r>
          </a:p>
          <a:p>
            <a:pPr lvl="2"/>
            <a:r>
              <a:rPr lang="en-US" sz="2400" dirty="0"/>
              <a:t>May 28</a:t>
            </a:r>
            <a:r>
              <a:rPr lang="en-US" sz="2400" baseline="30000" dirty="0"/>
              <a:t>th</a:t>
            </a:r>
            <a:r>
              <a:rPr lang="en-US" sz="2400" dirty="0"/>
              <a:t> and May 28</a:t>
            </a:r>
            <a:r>
              <a:rPr lang="en-US" sz="2400" baseline="30000" dirty="0"/>
              <a:t>th</a:t>
            </a:r>
            <a:r>
              <a:rPr lang="en-US" sz="2400" dirty="0"/>
              <a:t> </a:t>
            </a:r>
          </a:p>
          <a:p>
            <a:r>
              <a:rPr lang="en-US" sz="2400" dirty="0"/>
              <a:t>Jason Foundation: First Responder Training </a:t>
            </a:r>
          </a:p>
          <a:p>
            <a:pPr lvl="1"/>
            <a:r>
              <a:rPr lang="en-US" sz="2400" dirty="0"/>
              <a:t>May 18</a:t>
            </a:r>
            <a:r>
              <a:rPr lang="en-US" sz="2400" baseline="30000" dirty="0"/>
              <a:t>th</a:t>
            </a:r>
            <a:r>
              <a:rPr lang="en-US" sz="2400" dirty="0"/>
              <a:t> </a:t>
            </a:r>
          </a:p>
          <a:p>
            <a:r>
              <a:rPr lang="en-US" sz="2400" dirty="0"/>
              <a:t>Treating Suicidal Patients During COVID-19: Best Practices and Telehealth</a:t>
            </a:r>
          </a:p>
          <a:p>
            <a:pPr lvl="1"/>
            <a:r>
              <a:rPr lang="en-US" sz="2400" dirty="0"/>
              <a:t>Webinar is available on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hlinkClick r:id="rId3"/>
              </a:rPr>
              <a:t>http://www.bc-systemofcare.org/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en-US" sz="2600" dirty="0">
                <a:solidFill>
                  <a:schemeClr val="accent2">
                    <a:lumMod val="50000"/>
                  </a:schemeClr>
                </a:solidFill>
              </a:rPr>
              <a:t>LOTS of additional trainings webinars are available!!  </a:t>
            </a:r>
          </a:p>
          <a:p>
            <a:endParaRPr lang="en-US" sz="2600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n-US" sz="2400" dirty="0"/>
          </a:p>
          <a:p>
            <a:endParaRPr lang="en-US" sz="2600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729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Suicide Prevention Day </a:t>
            </a:r>
            <a:br>
              <a:rPr lang="en-US" dirty="0"/>
            </a:br>
            <a:r>
              <a:rPr lang="en-US" dirty="0"/>
              <a:t>September 10,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Send us you ideas</a:t>
            </a:r>
          </a:p>
          <a:p>
            <a:r>
              <a:rPr lang="en-US" sz="2800" dirty="0"/>
              <a:t>Does your agency already have plans?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Suicide: The Ripple Effect</a:t>
            </a:r>
            <a:endParaRPr lang="en-US" sz="2600" dirty="0"/>
          </a:p>
          <a:p>
            <a:pPr lvl="1"/>
            <a:r>
              <a:rPr lang="en-US" sz="2600" dirty="0"/>
              <a:t>screenings have been placed on hold</a:t>
            </a:r>
          </a:p>
          <a:p>
            <a:pPr marL="457200" lvl="1" indent="0">
              <a:buNone/>
            </a:pP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948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 to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46167"/>
            <a:ext cx="8596668" cy="4738255"/>
          </a:xfrm>
        </p:spPr>
        <p:txBody>
          <a:bodyPr>
            <a:noAutofit/>
          </a:bodyPr>
          <a:lstStyle/>
          <a:p>
            <a:r>
              <a:rPr lang="en-US" sz="3200" u="sng" dirty="0"/>
              <a:t>E-mail us</a:t>
            </a:r>
            <a:r>
              <a:rPr lang="en-US" sz="3200" dirty="0"/>
              <a:t>:</a:t>
            </a:r>
          </a:p>
          <a:p>
            <a:r>
              <a:rPr lang="en-US" sz="2400" dirty="0"/>
              <a:t>Elisia Majors </a:t>
            </a:r>
          </a:p>
          <a:p>
            <a:r>
              <a:rPr lang="en-US" sz="2400" dirty="0">
                <a:hlinkClick r:id="rId3"/>
              </a:rPr>
              <a:t>emajors@bcbh.org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Stephanie Santoro</a:t>
            </a:r>
          </a:p>
          <a:p>
            <a:r>
              <a:rPr lang="en-US" sz="2400" dirty="0">
                <a:hlinkClick r:id="rId4"/>
              </a:rPr>
              <a:t>SSantoro@AHCI.org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/>
              <a:t>Bonnie Palmieri </a:t>
            </a:r>
          </a:p>
          <a:p>
            <a:r>
              <a:rPr lang="en-US" sz="2400" dirty="0">
                <a:hlinkClick r:id="rId5"/>
              </a:rPr>
              <a:t>bpalmieri@ahci.org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8652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10640"/>
            <a:ext cx="9655386" cy="53644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b="1" u="sng" dirty="0"/>
              <a:t>The Mental Health Support Line </a:t>
            </a:r>
          </a:p>
          <a:p>
            <a:r>
              <a:rPr lang="en-US" sz="2000" dirty="0"/>
              <a:t>Developed on April 1</a:t>
            </a:r>
            <a:r>
              <a:rPr lang="en-US" sz="2000" baseline="30000" dirty="0"/>
              <a:t>st</a:t>
            </a:r>
            <a:r>
              <a:rPr lang="en-US" sz="2000" dirty="0"/>
              <a:t> </a:t>
            </a:r>
          </a:p>
          <a:p>
            <a:r>
              <a:rPr lang="en-US" sz="2000" dirty="0"/>
              <a:t>Can be reached toll-free, 24/7 at 1-855-284-2494 from anywhere in PA.</a:t>
            </a:r>
          </a:p>
          <a:p>
            <a:pPr marL="0" indent="0">
              <a:buNone/>
            </a:pPr>
            <a:r>
              <a:rPr lang="en-US" sz="2600" b="1" u="sng" dirty="0"/>
              <a:t>Crisis Text Line </a:t>
            </a:r>
          </a:p>
          <a:p>
            <a:r>
              <a:rPr lang="en-US" sz="2000" dirty="0"/>
              <a:t>Text PA to 741-741 </a:t>
            </a:r>
          </a:p>
          <a:p>
            <a:pPr marL="0" indent="0">
              <a:buNone/>
            </a:pPr>
            <a:r>
              <a:rPr lang="en-US" sz="2600" b="1" u="sng" dirty="0"/>
              <a:t>PA Get Help Now Helpline </a:t>
            </a:r>
          </a:p>
          <a:p>
            <a:r>
              <a:rPr lang="en-US" sz="2000" dirty="0"/>
              <a:t>Can be reached toll-free at 1-800-662-HELP (4357).</a:t>
            </a:r>
          </a:p>
          <a:p>
            <a:r>
              <a:rPr lang="en-US" sz="2000" dirty="0"/>
              <a:t>A live chat option is also available online or via text message at 717-216-0905</a:t>
            </a:r>
          </a:p>
          <a:p>
            <a:pPr marL="0" indent="0" fontAlgn="base">
              <a:buNone/>
            </a:pPr>
            <a:r>
              <a:rPr lang="en-US" sz="2400" b="1" u="sng" dirty="0" err="1"/>
              <a:t>Warmline</a:t>
            </a:r>
            <a:r>
              <a:rPr lang="en-US" sz="2400" b="1" u="sng" dirty="0"/>
              <a:t> of Beaver County </a:t>
            </a:r>
          </a:p>
          <a:p>
            <a:pPr fontAlgn="base"/>
            <a:r>
              <a:rPr lang="en-US" sz="2000" dirty="0"/>
              <a:t>Can be reached at 1-877-775-WARM (9276) </a:t>
            </a:r>
          </a:p>
          <a:p>
            <a:pPr fontAlgn="base"/>
            <a:r>
              <a:rPr lang="en-US" sz="2000" dirty="0"/>
              <a:t>Hours of operation were extended: </a:t>
            </a:r>
          </a:p>
          <a:p>
            <a:pPr lvl="1" fontAlgn="base"/>
            <a:r>
              <a:rPr lang="en-US" sz="2000" dirty="0"/>
              <a:t>Monday through Friday, 12pm until 9pm</a:t>
            </a:r>
          </a:p>
          <a:p>
            <a:pPr lvl="1" fontAlgn="base"/>
            <a:r>
              <a:rPr lang="en-US" sz="2000" dirty="0"/>
              <a:t>Saturday through Sunday, 6pm until 9pm</a:t>
            </a:r>
          </a:p>
          <a:p>
            <a:pPr marL="0" indent="0" fontAlgn="base">
              <a:buNone/>
            </a:pPr>
            <a:r>
              <a:rPr lang="en-US" sz="2200" b="1" u="sng" dirty="0"/>
              <a:t>UPMC Beaver County Crisis</a:t>
            </a:r>
          </a:p>
          <a:p>
            <a:pPr fontAlgn="base"/>
            <a:r>
              <a:rPr lang="en-US" sz="2200" dirty="0"/>
              <a:t>Can be reached toll-free, 24/7 at 1-800-400-6180</a:t>
            </a:r>
          </a:p>
          <a:p>
            <a:pPr fontAlgn="base"/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001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 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4" y="1561011"/>
            <a:ext cx="8596668" cy="4828903"/>
          </a:xfrm>
        </p:spPr>
        <p:txBody>
          <a:bodyPr>
            <a:normAutofit/>
          </a:bodyPr>
          <a:lstStyle/>
          <a:p>
            <a:r>
              <a:rPr lang="en-US" sz="2400" dirty="0"/>
              <a:t>Many other resources also remain available to Pennsylvanians in need of support, including:</a:t>
            </a:r>
          </a:p>
          <a:p>
            <a:pPr lvl="1"/>
            <a:r>
              <a:rPr lang="en-US" sz="2200" dirty="0"/>
              <a:t>National Suicide Prevention Lifeline: 1-800-273-TALK (8255)</a:t>
            </a:r>
          </a:p>
          <a:p>
            <a:pPr lvl="1"/>
            <a:r>
              <a:rPr lang="en-US" sz="2200" dirty="0" err="1"/>
              <a:t>Línea</a:t>
            </a:r>
            <a:r>
              <a:rPr lang="en-US" sz="2200" dirty="0"/>
              <a:t> Nacional de </a:t>
            </a:r>
            <a:r>
              <a:rPr lang="en-US" sz="2200" dirty="0" err="1"/>
              <a:t>Prevención</a:t>
            </a:r>
            <a:r>
              <a:rPr lang="en-US" sz="2200" dirty="0"/>
              <a:t> del </a:t>
            </a:r>
            <a:r>
              <a:rPr lang="en-US" sz="2200" dirty="0" err="1"/>
              <a:t>Suicidio</a:t>
            </a:r>
            <a:r>
              <a:rPr lang="en-US" sz="2200" dirty="0"/>
              <a:t>: 1-888-628-9454</a:t>
            </a:r>
          </a:p>
          <a:p>
            <a:pPr lvl="1"/>
            <a:r>
              <a:rPr lang="en-US" sz="2200" dirty="0"/>
              <a:t>Crisis Text Line: Text “PA” to 741-741</a:t>
            </a:r>
          </a:p>
          <a:p>
            <a:pPr lvl="1"/>
            <a:r>
              <a:rPr lang="en-US" sz="2200" dirty="0"/>
              <a:t>Safe2Say: 1-844-723-2729 or </a:t>
            </a:r>
            <a:r>
              <a:rPr lang="en-US" sz="2200" u="sng" dirty="0">
                <a:hlinkClick r:id="rId3"/>
              </a:rPr>
              <a:t>www.safe2saypa.org</a:t>
            </a:r>
            <a:r>
              <a:rPr lang="en-US" sz="2200" dirty="0"/>
              <a:t> </a:t>
            </a:r>
          </a:p>
          <a:p>
            <a:pPr lvl="1"/>
            <a:r>
              <a:rPr lang="en-US" sz="2200" dirty="0"/>
              <a:t>Veteran Crisis Line: 1-800-273-TALK (8255)</a:t>
            </a:r>
          </a:p>
          <a:p>
            <a:pPr lvl="1"/>
            <a:r>
              <a:rPr lang="en-US" sz="2200" dirty="0"/>
              <a:t>Disaster Distress Helpline: 1-800-985-5990</a:t>
            </a:r>
          </a:p>
          <a:p>
            <a:pPr lvl="1"/>
            <a:r>
              <a:rPr lang="en-US" sz="2200" dirty="0"/>
              <a:t>Get Help Now Hotline (for substance use disorders): 1-800-662-4357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6721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you!! </a:t>
            </a:r>
            <a:b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you!!  </a:t>
            </a:r>
            <a:b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you!! 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</p:txBody>
      </p:sp>
      <p:pic>
        <p:nvPicPr>
          <p:cNvPr id="4102" name="Picture 6" descr="May - Mental Health Awareness Month — Village Center for Holistic ...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706" y="2735492"/>
            <a:ext cx="3881437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413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Today’s Agenda 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759" y="534670"/>
            <a:ext cx="1914525" cy="179197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640216"/>
          </a:xfrm>
        </p:spPr>
        <p:txBody>
          <a:bodyPr>
            <a:normAutofit/>
          </a:bodyPr>
          <a:lstStyle/>
          <a:p>
            <a:r>
              <a:rPr lang="en-US" sz="2400" dirty="0"/>
              <a:t>Minutes </a:t>
            </a:r>
          </a:p>
          <a:p>
            <a:r>
              <a:rPr lang="en-US" sz="2400" dirty="0"/>
              <a:t>Partner Updates </a:t>
            </a:r>
          </a:p>
          <a:p>
            <a:r>
              <a:rPr lang="en-US" sz="2400" dirty="0"/>
              <a:t>Mental Health Awareness Month </a:t>
            </a:r>
          </a:p>
          <a:p>
            <a:r>
              <a:rPr lang="en-US" sz="2400" dirty="0"/>
              <a:t>Marketing Committee </a:t>
            </a:r>
          </a:p>
          <a:p>
            <a:r>
              <a:rPr lang="en-US" sz="2400" dirty="0"/>
              <a:t>Beaver County System of Care Website </a:t>
            </a:r>
          </a:p>
          <a:p>
            <a:r>
              <a:rPr lang="en-US" sz="2400" dirty="0"/>
              <a:t>Survey Results </a:t>
            </a:r>
          </a:p>
          <a:p>
            <a:r>
              <a:rPr lang="en-US" sz="2400" dirty="0"/>
              <a:t>Trainings </a:t>
            </a:r>
          </a:p>
          <a:p>
            <a:r>
              <a:rPr lang="en-US" sz="2400" dirty="0"/>
              <a:t>September 10, 2020, World Suicide Prevention Day </a:t>
            </a:r>
          </a:p>
          <a:p>
            <a:r>
              <a:rPr lang="en-US" sz="2400" dirty="0"/>
              <a:t>Screenings- Suicide: The Ripple Effect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712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6" y="169225"/>
            <a:ext cx="4533402" cy="6418147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818" y="697930"/>
            <a:ext cx="4146865" cy="588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13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Updates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10640"/>
            <a:ext cx="8939106" cy="53949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u="sng" dirty="0"/>
              <a:t>American Foundation for Suicide Prevention </a:t>
            </a:r>
          </a:p>
          <a:p>
            <a:r>
              <a:rPr lang="en-US" b="1" dirty="0"/>
              <a:t>#RealConvo </a:t>
            </a:r>
          </a:p>
          <a:p>
            <a:pPr lvl="1"/>
            <a:r>
              <a:rPr lang="en-US" dirty="0"/>
              <a:t>For May, Mental Health Awareness month, AFSP shares tools, resources and creative ways to have a #RealConvo with the people in your life. </a:t>
            </a:r>
          </a:p>
          <a:p>
            <a:pPr lvl="1"/>
            <a:r>
              <a:rPr lang="en-US" dirty="0"/>
              <a:t>The resources include guides, videos, and tips on how to have an open, authentic conversation about mental health. 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hlinkClick r:id="rId3"/>
              </a:rPr>
              <a:t>https://afsp.org/realconvo/?utm_source=All+Subscribers&amp;utm_campaign=2846835195-Research_Connection_July_COPY_01&amp;utm_medium=email&amp;utm_term=0_3fbf9113af-2846835195-385583759</a:t>
            </a:r>
            <a:endParaRPr lang="en-US" sz="12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/>
              <a:t>AFSP is providing local restaurants with flyers that include AFSP’s Mental Health &amp; COVID-19 website, national and local resources</a:t>
            </a:r>
          </a:p>
          <a:p>
            <a:pPr lvl="1"/>
            <a:r>
              <a:rPr lang="en-US" dirty="0"/>
              <a:t>Encouraging the flyers to be included in their takeout and to-go orders.</a:t>
            </a:r>
          </a:p>
          <a:p>
            <a:pPr lvl="1"/>
            <a:r>
              <a:rPr lang="en-US" dirty="0"/>
              <a:t>Here is the website link:  </a:t>
            </a:r>
            <a:r>
              <a:rPr lang="en-US" u="sng" dirty="0">
                <a:hlinkClick r:id="rId4"/>
              </a:rPr>
              <a:t>https://afsp.org/mental-health-and-covid-19</a:t>
            </a:r>
            <a:endParaRPr lang="en-US" u="sng" dirty="0"/>
          </a:p>
          <a:p>
            <a:r>
              <a:rPr lang="en-US" dirty="0"/>
              <a:t>AFSP (East Central Division, including Western Division) is hosting a number of virtual educational presentations in the coming months.  </a:t>
            </a:r>
          </a:p>
          <a:p>
            <a:pPr lvl="1"/>
            <a:r>
              <a:rPr lang="en-US" dirty="0"/>
              <a:t>Training will be held twice a week</a:t>
            </a:r>
          </a:p>
          <a:p>
            <a:pPr lvl="1"/>
            <a:r>
              <a:rPr lang="en-US" dirty="0"/>
              <a:t>Trainings vary from the Talk Saves Lives program, which includes a standard version, an LGBTQ version, and a Seniors version, </a:t>
            </a:r>
          </a:p>
          <a:p>
            <a:pPr lvl="2"/>
            <a:r>
              <a:rPr lang="en-US" dirty="0"/>
              <a:t>More Than Sad for Parents and It’s Real College Film. </a:t>
            </a:r>
          </a:p>
          <a:p>
            <a:pPr lvl="1"/>
            <a:r>
              <a:rPr lang="en-US" dirty="0"/>
              <a:t> Anyone from any of the chapters in the division can register to attend these presentations. </a:t>
            </a:r>
          </a:p>
          <a:p>
            <a:pPr lvl="1"/>
            <a:r>
              <a:rPr lang="en-US" dirty="0"/>
              <a:t> A lot of the trainings are already listed on their website at </a:t>
            </a:r>
            <a:r>
              <a:rPr lang="en-US" u="sng" dirty="0">
                <a:hlinkClick r:id="rId5"/>
              </a:rPr>
              <a:t>https://afsp.org/westernpa</a:t>
            </a:r>
            <a:endParaRPr lang="en-US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153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Updates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37476" y="1508760"/>
            <a:ext cx="8596668" cy="48420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u="sng" dirty="0"/>
              <a:t>VA Pittsburgh Healthcare System </a:t>
            </a:r>
          </a:p>
          <a:p>
            <a:pPr lvl="1"/>
            <a:r>
              <a:rPr lang="en-US" sz="2000" dirty="0"/>
              <a:t>Operation S.A.V.E. gatekeeper training </a:t>
            </a:r>
          </a:p>
          <a:p>
            <a:pPr lvl="2"/>
            <a:r>
              <a:rPr lang="en-US" sz="1800" dirty="0"/>
              <a:t>Offering this virtual training </a:t>
            </a:r>
            <a:r>
              <a:rPr lang="en-US" sz="1800" b="1" u="sng" dirty="0"/>
              <a:t>free</a:t>
            </a:r>
            <a:r>
              <a:rPr lang="en-US" sz="1800" dirty="0"/>
              <a:t> for an organizations that are interested.  </a:t>
            </a:r>
          </a:p>
          <a:p>
            <a:pPr lvl="2"/>
            <a:r>
              <a:rPr lang="en-US" sz="1800" dirty="0"/>
              <a:t>Though the training is geared towards Veterans, it is also perfectly acceptable for non-Veteran populations as well.</a:t>
            </a:r>
          </a:p>
          <a:p>
            <a:pPr lvl="1"/>
            <a:r>
              <a:rPr lang="en-US" sz="2000" i="1" dirty="0"/>
              <a:t>Standing Together for Suicide Prevention </a:t>
            </a:r>
            <a:r>
              <a:rPr lang="en-US" sz="2000" dirty="0"/>
              <a:t>podcast are starting.  </a:t>
            </a:r>
          </a:p>
          <a:p>
            <a:pPr lvl="2"/>
            <a:r>
              <a:rPr lang="en-US" sz="1800" dirty="0"/>
              <a:t>Looking for organizations to participate or stories to feature</a:t>
            </a:r>
          </a:p>
          <a:p>
            <a:pPr lvl="1"/>
            <a:r>
              <a:rPr lang="en-US" sz="2000" dirty="0"/>
              <a:t>They also have </a:t>
            </a:r>
            <a:r>
              <a:rPr lang="en-US" sz="2000" u="sng" dirty="0"/>
              <a:t>free</a:t>
            </a:r>
            <a:r>
              <a:rPr lang="en-US" sz="2000" dirty="0"/>
              <a:t> gunlocks available. </a:t>
            </a:r>
          </a:p>
          <a:p>
            <a:pPr lvl="1"/>
            <a:r>
              <a:rPr lang="en-US" sz="2200" dirty="0"/>
              <a:t>Toolkit for Safe Firearm Storage in Your Community </a:t>
            </a:r>
          </a:p>
          <a:p>
            <a:pPr lvl="2"/>
            <a:r>
              <a:rPr lang="en-US" sz="1800" dirty="0">
                <a:hlinkClick r:id="rId3"/>
              </a:rPr>
              <a:t>file:///C:/Users/bcbhe/Downloads/Toolkit_Safe_Firearm_Storage_CLEARED_508_2-24-20.pdf</a:t>
            </a:r>
            <a:endParaRPr lang="en-US" sz="1800" dirty="0"/>
          </a:p>
          <a:p>
            <a:pPr lvl="1"/>
            <a:r>
              <a:rPr lang="en-US" sz="2000" dirty="0"/>
              <a:t> Anyone interested in scheduling training, participating in a podcast, or obtaining gunlocks, please  contact Tony Rivera at </a:t>
            </a:r>
            <a:r>
              <a:rPr lang="en-US" sz="2000" dirty="0">
                <a:hlinkClick r:id="rId4"/>
              </a:rPr>
              <a:t>Ramon.Rivera5@va.gov</a:t>
            </a:r>
            <a:r>
              <a:rPr lang="en-US" sz="2000" dirty="0"/>
              <a:t>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35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Provider Updates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17321"/>
            <a:ext cx="8596668" cy="50444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b="1" u="sng" dirty="0"/>
              <a:t>PRISM </a:t>
            </a:r>
          </a:p>
          <a:p>
            <a:r>
              <a:rPr lang="en-US" dirty="0"/>
              <a:t> Meeting virtually every Saturday evening from 6:00-8:00pm as well as having multiple group texts to keep communication and support present.</a:t>
            </a:r>
          </a:p>
          <a:p>
            <a:r>
              <a:rPr lang="en-US" dirty="0"/>
              <a:t>PRISM Leaders plan to drop of “Care/Art Bags” this week to our youth. </a:t>
            </a:r>
          </a:p>
          <a:p>
            <a:pPr lvl="1"/>
            <a:r>
              <a:rPr lang="en-US" dirty="0"/>
              <a:t>Inside will be materials for a group art project, inspirational card, candy, and some other fun things to remind the youth that they are thought of and we are still here for them. </a:t>
            </a:r>
          </a:p>
          <a:p>
            <a:r>
              <a:rPr lang="en-US" dirty="0"/>
              <a:t>With the uncertainty of Pittsburgh Pride this year, PRISM is raising funds to at the very least have a PRIDE Picnic here in our county for the LGBTQIA+ community. </a:t>
            </a:r>
          </a:p>
          <a:p>
            <a:pPr lvl="1"/>
            <a:r>
              <a:rPr lang="en-US" dirty="0"/>
              <a:t>As of now, planning to hold the event in the middle of August.  </a:t>
            </a:r>
          </a:p>
          <a:p>
            <a:r>
              <a:rPr lang="en-US" dirty="0"/>
              <a:t>For additional information, contact </a:t>
            </a:r>
            <a:r>
              <a:rPr lang="en-US" dirty="0" err="1"/>
              <a:t>Jaci</a:t>
            </a:r>
            <a:r>
              <a:rPr lang="en-US" dirty="0"/>
              <a:t> Palmer at </a:t>
            </a:r>
            <a:r>
              <a:rPr lang="en-US" u="sng" dirty="0">
                <a:hlinkClick r:id="rId3"/>
              </a:rPr>
              <a:t>j.palmer@communityalt.org</a:t>
            </a:r>
            <a:r>
              <a:rPr lang="en-US" dirty="0"/>
              <a:t>  or 724-759-5228</a:t>
            </a:r>
          </a:p>
          <a:p>
            <a:r>
              <a:rPr lang="en-US" dirty="0"/>
              <a:t>PRISM continues to  partner with Central Outreach Wellness Center in Aliquippa, where our new office is housed. </a:t>
            </a:r>
          </a:p>
          <a:p>
            <a:pPr marL="0" indent="0">
              <a:buNone/>
            </a:pPr>
            <a:r>
              <a:rPr lang="en-US" sz="2800" b="1" u="sng" dirty="0"/>
              <a:t>Central Outreach </a:t>
            </a:r>
          </a:p>
          <a:p>
            <a:r>
              <a:rPr lang="en-US" dirty="0"/>
              <a:t>They provide culturally competent health care with dignity and respect. They strive to understand and support a wide range of clients' cultural and personal beliefs. They foster the LGBTQIA and HIV+ patient by understanding the unique needs of those clients. They also support harm reduction as well as recovery and no one is judged or shunned by their personal behaviors; because they know trust is a process that takes time and effort to nurture.</a:t>
            </a:r>
          </a:p>
          <a:p>
            <a:r>
              <a:rPr lang="en-US" dirty="0"/>
              <a:t>Physician staff specialize in HIV and </a:t>
            </a:r>
            <a:r>
              <a:rPr lang="en-US" dirty="0" err="1"/>
              <a:t>Hep</a:t>
            </a:r>
            <a:r>
              <a:rPr lang="en-US" dirty="0"/>
              <a:t> C care </a:t>
            </a:r>
          </a:p>
          <a:p>
            <a:r>
              <a:rPr lang="en-US" dirty="0"/>
              <a:t>They can be reached at 724-707-1155 or online at centraloutreach.com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230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Provider Updates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29789"/>
            <a:ext cx="8596668" cy="489481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Staunton Clinic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1900" dirty="0">
                <a:solidFill>
                  <a:schemeClr val="tx1"/>
                </a:solidFill>
              </a:rPr>
              <a:t>Since all sessions are on the phone/video throughout the program, staff are making sure to screen where the client is during the call.  Both to ensure their privacy/safety (not in public or driving) and to ensure that if the client indicates the need for a safety check/302 we can act in an informed manner.</a:t>
            </a:r>
          </a:p>
          <a:p>
            <a:pPr marL="0" indent="0">
              <a:buNone/>
            </a:pPr>
            <a:r>
              <a:rPr lang="en-US" sz="2400" b="1" u="sng" dirty="0"/>
              <a:t>Primary Health Network</a:t>
            </a:r>
          </a:p>
          <a:p>
            <a:pPr lvl="1"/>
            <a:r>
              <a:rPr lang="en-US" sz="1900" dirty="0"/>
              <a:t>Psych Nurse practitioner Brittany Peebles-   Started this week, Beaver Falls and Autumn Street (Aliquippa) sites.  Seeing patients ages 18 and up.  </a:t>
            </a:r>
          </a:p>
          <a:p>
            <a:pPr lvl="1"/>
            <a:r>
              <a:rPr lang="en-US" sz="1900" dirty="0"/>
              <a:t>Psych Nurse practitioner Ashley Woods- starting June 5</a:t>
            </a:r>
            <a:r>
              <a:rPr lang="en-US" sz="1900" baseline="30000" dirty="0"/>
              <a:t>th</a:t>
            </a:r>
            <a:r>
              <a:rPr lang="en-US" sz="1900" dirty="0"/>
              <a:t> at Rochester BH office.  Seeing patients ages 14 and up.  </a:t>
            </a:r>
          </a:p>
          <a:p>
            <a:pPr marL="0" indent="0">
              <a:buNone/>
            </a:pPr>
            <a:r>
              <a:rPr lang="en-US" sz="2600" b="1" u="sng" dirty="0"/>
              <a:t>Wesley Family Services</a:t>
            </a:r>
          </a:p>
          <a:p>
            <a:pPr lvl="1"/>
            <a:r>
              <a:rPr lang="en-US" sz="2100" dirty="0"/>
              <a:t>Providing telehealth services and able to accept  Beaver County Family Based referrals immediately.  </a:t>
            </a:r>
          </a:p>
          <a:p>
            <a:pPr marL="0" indent="0">
              <a:buNone/>
            </a:pPr>
            <a:r>
              <a:rPr lang="en-US" sz="2600" b="1" u="sng" dirty="0"/>
              <a:t>Catholic Charities</a:t>
            </a:r>
          </a:p>
          <a:p>
            <a:pPr lvl="1"/>
            <a:r>
              <a:rPr lang="en-US" sz="2100" dirty="0"/>
              <a:t>Able to provide telehealth services and accepting referrals </a:t>
            </a:r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00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Health Awareness Month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399"/>
            <a:ext cx="8948804" cy="4453776"/>
          </a:xfrm>
        </p:spPr>
        <p:txBody>
          <a:bodyPr>
            <a:normAutofit/>
          </a:bodyPr>
          <a:lstStyle/>
          <a:p>
            <a:r>
              <a:rPr lang="en-US" sz="2400" dirty="0"/>
              <a:t>May is Mental Health Awareness Month</a:t>
            </a:r>
            <a:endParaRPr lang="en-US" sz="2200" dirty="0"/>
          </a:p>
          <a:p>
            <a:pPr lvl="1"/>
            <a:r>
              <a:rPr lang="en-US" sz="2400" dirty="0"/>
              <a:t>Awareness activities happening throughout the month </a:t>
            </a:r>
          </a:p>
          <a:p>
            <a:pPr lvl="1"/>
            <a:r>
              <a:rPr lang="en-US" sz="2400" dirty="0"/>
              <a:t>Youth Ambassadors Mental Health Awareness </a:t>
            </a:r>
          </a:p>
          <a:p>
            <a:pPr lvl="2"/>
            <a:r>
              <a:rPr lang="en-US" sz="2200" dirty="0"/>
              <a:t>Central Valley Middle School </a:t>
            </a:r>
            <a:endParaRPr lang="en-US" sz="2400" dirty="0"/>
          </a:p>
          <a:p>
            <a:pPr lvl="1"/>
            <a:r>
              <a:rPr lang="en-US" sz="2400" dirty="0"/>
              <a:t>Light the Way Campaign </a:t>
            </a:r>
          </a:p>
          <a:p>
            <a:pPr lvl="2"/>
            <a:r>
              <a:rPr lang="en-US" sz="2400" dirty="0"/>
              <a:t>Beaver County Commissioners Proclamation </a:t>
            </a:r>
          </a:p>
          <a:p>
            <a:pPr lvl="1"/>
            <a:r>
              <a:rPr lang="en-US" sz="2400" dirty="0"/>
              <a:t>Check out the website and social media sites for more additional activities </a:t>
            </a:r>
          </a:p>
          <a:p>
            <a:pPr lvl="1"/>
            <a:r>
              <a:rPr lang="en-US" sz="2400" dirty="0"/>
              <a:t>What’s your agency doing?  Let us know! 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40000">
            <a:off x="8139440" y="350521"/>
            <a:ext cx="3832972" cy="2286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6166108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748</TotalTime>
  <Words>1103</Words>
  <Application>Microsoft Office PowerPoint</Application>
  <PresentationFormat>Widescreen</PresentationFormat>
  <Paragraphs>204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Trebuchet MS</vt:lpstr>
      <vt:lpstr>Wingdings</vt:lpstr>
      <vt:lpstr>Wingdings 3</vt:lpstr>
      <vt:lpstr>Facet</vt:lpstr>
      <vt:lpstr>Zero Suicide Team Leaders </vt:lpstr>
      <vt:lpstr>Welcome!!!!    </vt:lpstr>
      <vt:lpstr>Today’s Agenda </vt:lpstr>
      <vt:lpstr>PowerPoint Presentation</vt:lpstr>
      <vt:lpstr>Partner Updates </vt:lpstr>
      <vt:lpstr>Partner Updates </vt:lpstr>
      <vt:lpstr>Provider Updates </vt:lpstr>
      <vt:lpstr>Provider Updates </vt:lpstr>
      <vt:lpstr>Mental Health Awareness Month </vt:lpstr>
      <vt:lpstr>Youth  Mental Health  Awareness Activities </vt:lpstr>
      <vt:lpstr>Light the Way Campaign Thank you Aurora and BCRC!</vt:lpstr>
      <vt:lpstr>PowerPoint Presentation</vt:lpstr>
      <vt:lpstr>PowerPoint Presentation</vt:lpstr>
      <vt:lpstr>PowerPoint Presentation</vt:lpstr>
      <vt:lpstr>Marketing Committee </vt:lpstr>
      <vt:lpstr>Check out the website:  http://www.bc-systemofcare.org/   Send updates to: SOCwebmaster@ahci.org </vt:lpstr>
      <vt:lpstr>Survey </vt:lpstr>
      <vt:lpstr>PowerPoint Presentation</vt:lpstr>
      <vt:lpstr>PowerPoint Presentation</vt:lpstr>
      <vt:lpstr>Q5: If you answered yes to Q3, when is the assessment administered?</vt:lpstr>
      <vt:lpstr>PowerPoint Presentation</vt:lpstr>
      <vt:lpstr>PowerPoint Presentation</vt:lpstr>
      <vt:lpstr>PowerPoint Presentation</vt:lpstr>
      <vt:lpstr>Trainings </vt:lpstr>
      <vt:lpstr>World Suicide Prevention Day  September 10, 2020</vt:lpstr>
      <vt:lpstr>What can we do to help?</vt:lpstr>
      <vt:lpstr>Resources </vt:lpstr>
      <vt:lpstr>PA Resources </vt:lpstr>
      <vt:lpstr>Thank you!!  Thank you!!   Thank you!!     </vt:lpstr>
    </vt:vector>
  </TitlesOfParts>
  <Company>Beaver County Behavioral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Zero Suicide Team Leaders</dc:title>
  <dc:creator>Majors, Elisia</dc:creator>
  <cp:lastModifiedBy>Majors, Elisia</cp:lastModifiedBy>
  <cp:revision>57</cp:revision>
  <dcterms:created xsi:type="dcterms:W3CDTF">2020-05-08T17:48:17Z</dcterms:created>
  <dcterms:modified xsi:type="dcterms:W3CDTF">2020-05-15T16:59:32Z</dcterms:modified>
</cp:coreProperties>
</file>