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7"/>
  </p:notesMasterIdLst>
  <p:handoutMasterIdLst>
    <p:handoutMasterId r:id="rId18"/>
  </p:handoutMasterIdLst>
  <p:sldIdLst>
    <p:sldId id="256" r:id="rId2"/>
    <p:sldId id="272" r:id="rId3"/>
    <p:sldId id="265" r:id="rId4"/>
    <p:sldId id="274" r:id="rId5"/>
    <p:sldId id="275" r:id="rId6"/>
    <p:sldId id="276" r:id="rId7"/>
    <p:sldId id="277" r:id="rId8"/>
    <p:sldId id="280" r:id="rId9"/>
    <p:sldId id="281" r:id="rId10"/>
    <p:sldId id="271" r:id="rId11"/>
    <p:sldId id="268" r:id="rId12"/>
    <p:sldId id="262" r:id="rId13"/>
    <p:sldId id="266" r:id="rId14"/>
    <p:sldId id="263" r:id="rId15"/>
    <p:sldId id="279" r:id="rId1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103" autoAdjust="0"/>
    <p:restoredTop sz="74327" autoAdjust="0"/>
  </p:normalViewPr>
  <p:slideViewPr>
    <p:cSldViewPr snapToGrid="0">
      <p:cViewPr varScale="1">
        <p:scale>
          <a:sx n="34" d="100"/>
          <a:sy n="34" d="100"/>
        </p:scale>
        <p:origin x="78" y="972"/>
      </p:cViewPr>
      <p:guideLst/>
    </p:cSldViewPr>
  </p:slideViewPr>
  <p:notesTextViewPr>
    <p:cViewPr>
      <p:scale>
        <a:sx n="1" d="1"/>
        <a:sy n="1" d="1"/>
      </p:scale>
      <p:origin x="0" y="0"/>
    </p:cViewPr>
  </p:notesTextViewPr>
  <p:sorterViewPr>
    <p:cViewPr>
      <p:scale>
        <a:sx n="100" d="100"/>
        <a:sy n="100" d="100"/>
      </p:scale>
      <p:origin x="0" y="-3738"/>
    </p:cViewPr>
  </p:sorterViewPr>
  <p:notesViewPr>
    <p:cSldViewPr snapToGrid="0">
      <p:cViewPr varScale="1">
        <p:scale>
          <a:sx n="81" d="100"/>
          <a:sy n="81" d="100"/>
        </p:scale>
        <p:origin x="2022"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3"/>
            <a:ext cx="3037840" cy="466434"/>
          </a:xfrm>
          <a:prstGeom prst="rect">
            <a:avLst/>
          </a:prstGeom>
        </p:spPr>
        <p:txBody>
          <a:bodyPr vert="horz" lIns="93177" tIns="46589" rIns="93177" bIns="46589" rtlCol="0"/>
          <a:lstStyle>
            <a:lvl1pPr algn="r">
              <a:defRPr sz="1200"/>
            </a:lvl1pPr>
          </a:lstStyle>
          <a:p>
            <a:fld id="{AF18CEF8-F8E7-4EE2-AFDB-14E9836A395F}" type="datetimeFigureOut">
              <a:rPr lang="en-US" smtClean="0"/>
              <a:t>10/1/2019</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B65B38D0-FD29-4B46-85D0-D4D468A39231}" type="slidenum">
              <a:rPr lang="en-US" smtClean="0"/>
              <a:t>‹#›</a:t>
            </a:fld>
            <a:endParaRPr lang="en-US"/>
          </a:p>
        </p:txBody>
      </p:sp>
    </p:spTree>
    <p:extLst>
      <p:ext uri="{BB962C8B-B14F-4D97-AF65-F5344CB8AC3E}">
        <p14:creationId xmlns:p14="http://schemas.microsoft.com/office/powerpoint/2010/main" val="25896729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3"/>
            <a:ext cx="3037840" cy="466434"/>
          </a:xfrm>
          <a:prstGeom prst="rect">
            <a:avLst/>
          </a:prstGeom>
        </p:spPr>
        <p:txBody>
          <a:bodyPr vert="horz" lIns="93177" tIns="46589" rIns="93177" bIns="46589" rtlCol="0"/>
          <a:lstStyle>
            <a:lvl1pPr algn="r">
              <a:defRPr sz="1200"/>
            </a:lvl1pPr>
          </a:lstStyle>
          <a:p>
            <a:fld id="{3CD5BDE7-FC40-439E-9F0B-1C665386063F}" type="datetimeFigureOut">
              <a:rPr lang="en-US" smtClean="0"/>
              <a:t>10/1/2019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1"/>
            <a:ext cx="5608320" cy="3660459"/>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673225F-8FDA-4747-8628-38CC0D5066EF}" type="slidenum">
              <a:rPr lang="en-US" smtClean="0"/>
              <a:t>‹#›</a:t>
            </a:fld>
            <a:endParaRPr lang="en-US"/>
          </a:p>
        </p:txBody>
      </p:sp>
    </p:spTree>
    <p:extLst>
      <p:ext uri="{BB962C8B-B14F-4D97-AF65-F5344CB8AC3E}">
        <p14:creationId xmlns:p14="http://schemas.microsoft.com/office/powerpoint/2010/main" val="373869121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solidFill>
                  <a:srgbClr val="000000"/>
                </a:solidFill>
              </a:rPr>
              <a:t>The </a:t>
            </a:r>
            <a:r>
              <a:rPr lang="en-US" sz="1200" b="1" dirty="0" smtClean="0">
                <a:solidFill>
                  <a:srgbClr val="000000"/>
                </a:solidFill>
              </a:rPr>
              <a:t>“system of care” </a:t>
            </a:r>
            <a:r>
              <a:rPr lang="en-US" sz="1200" dirty="0" smtClean="0">
                <a:solidFill>
                  <a:srgbClr val="000000"/>
                </a:solidFill>
              </a:rPr>
              <a:t>is a </a:t>
            </a:r>
            <a:r>
              <a:rPr lang="en-US" sz="1200" b="1" dirty="0" smtClean="0">
                <a:solidFill>
                  <a:srgbClr val="000000"/>
                </a:solidFill>
              </a:rPr>
              <a:t>framework and philosophy </a:t>
            </a:r>
            <a:r>
              <a:rPr lang="en-US" sz="1200" dirty="0" smtClean="0">
                <a:solidFill>
                  <a:srgbClr val="000000"/>
                </a:solidFill>
              </a:rPr>
              <a:t>that involves collaboration across agencies and community-based services to help adults, youth, and families achieve a successful recovery from mental health and substance abuse challenges.</a:t>
            </a:r>
          </a:p>
          <a:p>
            <a:endParaRPr lang="en-US" sz="1200" dirty="0" smtClean="0">
              <a:solidFill>
                <a:srgbClr val="000000"/>
              </a:solidFill>
            </a:endParaRPr>
          </a:p>
          <a:p>
            <a:r>
              <a:rPr lang="en-US" sz="1200" dirty="0" smtClean="0">
                <a:solidFill>
                  <a:srgbClr val="000000"/>
                </a:solidFill>
              </a:rPr>
              <a:t>The </a:t>
            </a:r>
            <a:r>
              <a:rPr lang="en-US" sz="1200" b="1" dirty="0" smtClean="0">
                <a:solidFill>
                  <a:srgbClr val="000000"/>
                </a:solidFill>
              </a:rPr>
              <a:t>“system of care” </a:t>
            </a:r>
            <a:r>
              <a:rPr lang="en-US" sz="1200" dirty="0" smtClean="0">
                <a:solidFill>
                  <a:srgbClr val="000000"/>
                </a:solidFill>
              </a:rPr>
              <a:t>works to expand services and improve access by coordinating agency and community-based care and involving natural supports.</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E673225F-8FDA-4747-8628-38CC0D5066EF}" type="slidenum">
              <a:rPr lang="en-US" smtClean="0"/>
              <a:t>3</a:t>
            </a:fld>
            <a:endParaRPr lang="en-US"/>
          </a:p>
        </p:txBody>
      </p:sp>
    </p:spTree>
    <p:extLst>
      <p:ext uri="{BB962C8B-B14F-4D97-AF65-F5344CB8AC3E}">
        <p14:creationId xmlns:p14="http://schemas.microsoft.com/office/powerpoint/2010/main" val="8928480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0000"/>
              </a:lnSpc>
              <a:spcBef>
                <a:spcPts val="600"/>
              </a:spcBef>
            </a:pPr>
            <a:r>
              <a:rPr lang="en-US" sz="1200" dirty="0" smtClean="0"/>
              <a:t>To learn what is happening in mental health and substance abuse treatment; locally and across the nation</a:t>
            </a:r>
          </a:p>
          <a:p>
            <a:pPr>
              <a:lnSpc>
                <a:spcPct val="100000"/>
              </a:lnSpc>
              <a:spcBef>
                <a:spcPts val="600"/>
              </a:spcBef>
            </a:pPr>
            <a:r>
              <a:rPr lang="en-US" sz="1200" dirty="0" smtClean="0"/>
              <a:t>To develop personal and professional relationships</a:t>
            </a:r>
          </a:p>
          <a:p>
            <a:pPr>
              <a:lnSpc>
                <a:spcPct val="100000"/>
              </a:lnSpc>
              <a:spcBef>
                <a:spcPts val="600"/>
              </a:spcBef>
            </a:pPr>
            <a:r>
              <a:rPr lang="en-US" sz="1200" dirty="0" smtClean="0"/>
              <a:t>To establish referral paths and linkages between agencies</a:t>
            </a:r>
          </a:p>
          <a:p>
            <a:pPr>
              <a:lnSpc>
                <a:spcPct val="100000"/>
              </a:lnSpc>
              <a:spcBef>
                <a:spcPts val="600"/>
              </a:spcBef>
            </a:pPr>
            <a:r>
              <a:rPr lang="en-US" sz="1200" dirty="0" smtClean="0"/>
              <a:t>Opportunities for formal and informal networking and collaboration  </a:t>
            </a:r>
          </a:p>
          <a:p>
            <a:pPr>
              <a:lnSpc>
                <a:spcPct val="100000"/>
              </a:lnSpc>
              <a:spcBef>
                <a:spcPts val="600"/>
              </a:spcBef>
            </a:pPr>
            <a:r>
              <a:rPr lang="en-US" sz="1200" dirty="0" smtClean="0"/>
              <a:t>To learn how to better advocate for self or for others</a:t>
            </a:r>
          </a:p>
          <a:p>
            <a:pPr>
              <a:lnSpc>
                <a:spcPct val="100000"/>
              </a:lnSpc>
              <a:spcBef>
                <a:spcPts val="600"/>
              </a:spcBef>
            </a:pPr>
            <a:r>
              <a:rPr lang="en-US" sz="1200" dirty="0" smtClean="0"/>
              <a:t>To gain access to free training and continuing education</a:t>
            </a:r>
          </a:p>
          <a:p>
            <a:pPr>
              <a:lnSpc>
                <a:spcPct val="100000"/>
              </a:lnSpc>
              <a:spcBef>
                <a:spcPts val="600"/>
              </a:spcBef>
            </a:pPr>
            <a:r>
              <a:rPr lang="en-US" sz="1200" dirty="0" smtClean="0"/>
              <a:t>To participate in County-level SOC Steering Committee and SOC Workgroups</a:t>
            </a:r>
          </a:p>
          <a:p>
            <a:pPr>
              <a:lnSpc>
                <a:spcPct val="100000"/>
              </a:lnSpc>
              <a:spcBef>
                <a:spcPts val="600"/>
              </a:spcBef>
            </a:pPr>
            <a:r>
              <a:rPr lang="en-US" sz="1200" dirty="0" smtClean="0"/>
              <a:t>To have a voice in service design–budget decisions</a:t>
            </a:r>
          </a:p>
          <a:p>
            <a:pPr>
              <a:lnSpc>
                <a:spcPct val="100000"/>
              </a:lnSpc>
              <a:spcBef>
                <a:spcPts val="600"/>
              </a:spcBef>
            </a:pPr>
            <a:r>
              <a:rPr lang="en-US" sz="1200" dirty="0" smtClean="0"/>
              <a:t>To evaluate system performance</a:t>
            </a:r>
          </a:p>
          <a:p>
            <a:endParaRPr lang="en-US" dirty="0"/>
          </a:p>
        </p:txBody>
      </p:sp>
      <p:sp>
        <p:nvSpPr>
          <p:cNvPr id="4" name="Slide Number Placeholder 3"/>
          <p:cNvSpPr>
            <a:spLocks noGrp="1"/>
          </p:cNvSpPr>
          <p:nvPr>
            <p:ph type="sldNum" sz="quarter" idx="10"/>
          </p:nvPr>
        </p:nvSpPr>
        <p:spPr/>
        <p:txBody>
          <a:bodyPr/>
          <a:lstStyle/>
          <a:p>
            <a:fld id="{E673225F-8FDA-4747-8628-38CC0D5066EF}" type="slidenum">
              <a:rPr lang="en-US" smtClean="0"/>
              <a:t>12</a:t>
            </a:fld>
            <a:endParaRPr lang="en-US"/>
          </a:p>
        </p:txBody>
      </p:sp>
    </p:spTree>
    <p:extLst>
      <p:ext uri="{BB962C8B-B14F-4D97-AF65-F5344CB8AC3E}">
        <p14:creationId xmlns:p14="http://schemas.microsoft.com/office/powerpoint/2010/main" val="33319432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673225F-8FDA-4747-8628-38CC0D5066EF}" type="slidenum">
              <a:rPr lang="en-US" smtClean="0"/>
              <a:t>13</a:t>
            </a:fld>
            <a:endParaRPr lang="en-US"/>
          </a:p>
        </p:txBody>
      </p:sp>
    </p:spTree>
    <p:extLst>
      <p:ext uri="{BB962C8B-B14F-4D97-AF65-F5344CB8AC3E}">
        <p14:creationId xmlns:p14="http://schemas.microsoft.com/office/powerpoint/2010/main" val="4447132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73225F-8FDA-4747-8628-38CC0D5066EF}" type="slidenum">
              <a:rPr lang="en-US" smtClean="0"/>
              <a:t>14</a:t>
            </a:fld>
            <a:endParaRPr lang="en-US"/>
          </a:p>
        </p:txBody>
      </p:sp>
    </p:spTree>
    <p:extLst>
      <p:ext uri="{BB962C8B-B14F-4D97-AF65-F5344CB8AC3E}">
        <p14:creationId xmlns:p14="http://schemas.microsoft.com/office/powerpoint/2010/main" val="9516178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73225F-8FDA-4747-8628-38CC0D5066EF}" type="slidenum">
              <a:rPr lang="en-US" smtClean="0"/>
              <a:t>15</a:t>
            </a:fld>
            <a:endParaRPr lang="en-US"/>
          </a:p>
        </p:txBody>
      </p:sp>
    </p:spTree>
    <p:extLst>
      <p:ext uri="{BB962C8B-B14F-4D97-AF65-F5344CB8AC3E}">
        <p14:creationId xmlns:p14="http://schemas.microsoft.com/office/powerpoint/2010/main" val="563957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000" dirty="0" smtClean="0"/>
          </a:p>
          <a:p>
            <a:pPr marL="285750" indent="-285750">
              <a:buFont typeface="Arial" panose="020B0604020202020204" pitchFamily="34" charset="0"/>
              <a:buChar char="•"/>
            </a:pPr>
            <a:r>
              <a:rPr lang="en-US" sz="1200" dirty="0" smtClean="0"/>
              <a:t>All people can easily access a welcoming, effective, and efficient system of care that inspires hope, and integrates treatment based on the needs of the individual, not the needs or convenience of the system.</a:t>
            </a:r>
          </a:p>
          <a:p>
            <a:pPr marL="285750" indent="-285750">
              <a:buFont typeface="Arial" panose="020B0604020202020204" pitchFamily="34" charset="0"/>
              <a:buChar char="•"/>
            </a:pPr>
            <a:endParaRPr lang="en-US" sz="1200" dirty="0" smtClean="0"/>
          </a:p>
          <a:p>
            <a:pPr marL="285750" indent="-285750">
              <a:buFont typeface="Arial" panose="020B0604020202020204" pitchFamily="34" charset="0"/>
              <a:buChar char="•"/>
            </a:pPr>
            <a:r>
              <a:rPr lang="en-US" sz="1200" dirty="0" smtClean="0"/>
              <a:t>Individuals and families with lived experience have the opportunity for maximum success toward recovery or improved lifestyle.</a:t>
            </a:r>
          </a:p>
          <a:p>
            <a:endParaRPr lang="en-US" dirty="0"/>
          </a:p>
        </p:txBody>
      </p:sp>
      <p:sp>
        <p:nvSpPr>
          <p:cNvPr id="4" name="Slide Number Placeholder 3"/>
          <p:cNvSpPr>
            <a:spLocks noGrp="1"/>
          </p:cNvSpPr>
          <p:nvPr>
            <p:ph type="sldNum" sz="quarter" idx="10"/>
          </p:nvPr>
        </p:nvSpPr>
        <p:spPr/>
        <p:txBody>
          <a:bodyPr/>
          <a:lstStyle/>
          <a:p>
            <a:fld id="{E673225F-8FDA-4747-8628-38CC0D5066EF}" type="slidenum">
              <a:rPr lang="en-US" smtClean="0"/>
              <a:t>4</a:t>
            </a:fld>
            <a:endParaRPr lang="en-US"/>
          </a:p>
        </p:txBody>
      </p:sp>
    </p:spTree>
    <p:extLst>
      <p:ext uri="{BB962C8B-B14F-4D97-AF65-F5344CB8AC3E}">
        <p14:creationId xmlns:p14="http://schemas.microsoft.com/office/powerpoint/2010/main" val="432557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73225F-8FDA-4747-8628-38CC0D5066EF}" type="slidenum">
              <a:rPr lang="en-US" smtClean="0"/>
              <a:t>5</a:t>
            </a:fld>
            <a:endParaRPr lang="en-US"/>
          </a:p>
        </p:txBody>
      </p:sp>
    </p:spTree>
    <p:extLst>
      <p:ext uri="{BB962C8B-B14F-4D97-AF65-F5344CB8AC3E}">
        <p14:creationId xmlns:p14="http://schemas.microsoft.com/office/powerpoint/2010/main" val="26183756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73225F-8FDA-4747-8628-38CC0D5066EF}" type="slidenum">
              <a:rPr lang="en-US" smtClean="0"/>
              <a:t>6</a:t>
            </a:fld>
            <a:endParaRPr lang="en-US"/>
          </a:p>
        </p:txBody>
      </p:sp>
    </p:spTree>
    <p:extLst>
      <p:ext uri="{BB962C8B-B14F-4D97-AF65-F5344CB8AC3E}">
        <p14:creationId xmlns:p14="http://schemas.microsoft.com/office/powerpoint/2010/main" val="40090601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73225F-8FDA-4747-8628-38CC0D5066EF}" type="slidenum">
              <a:rPr lang="en-US" smtClean="0"/>
              <a:t>7</a:t>
            </a:fld>
            <a:endParaRPr lang="en-US"/>
          </a:p>
        </p:txBody>
      </p:sp>
    </p:spTree>
    <p:extLst>
      <p:ext uri="{BB962C8B-B14F-4D97-AF65-F5344CB8AC3E}">
        <p14:creationId xmlns:p14="http://schemas.microsoft.com/office/powerpoint/2010/main" val="570719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None/>
            </a:pPr>
            <a:r>
              <a:rPr lang="en-US" sz="1200" b="1" dirty="0" smtClean="0"/>
              <a:t>Culturally and Linguistically Competent  </a:t>
            </a:r>
            <a:r>
              <a:rPr lang="en-US" sz="1200" dirty="0" smtClean="0"/>
              <a:t>by being responsive to the cultural, racial, and ethnic differences of the populations served.</a:t>
            </a:r>
          </a:p>
          <a:p>
            <a:pPr marL="0" lvl="0" indent="0">
              <a:buNone/>
            </a:pPr>
            <a:endParaRPr lang="en-US" sz="800" b="1" dirty="0" smtClean="0"/>
          </a:p>
          <a:p>
            <a:pPr marL="0" lvl="0" indent="0">
              <a:buNone/>
            </a:pPr>
            <a:r>
              <a:rPr lang="en-US" sz="1200" b="1" dirty="0" smtClean="0"/>
              <a:t>Community-Based  </a:t>
            </a:r>
            <a:r>
              <a:rPr lang="en-US" sz="1200" dirty="0" smtClean="0"/>
              <a:t>by putting people and communities at the center of the system, ensuring that services and supports are available and accessible. This includes providing safe, affordable housing as well as utilizing natural supports.</a:t>
            </a:r>
          </a:p>
          <a:p>
            <a:pPr marL="0" lvl="0" indent="0">
              <a:buNone/>
            </a:pPr>
            <a:endParaRPr lang="en-US" sz="800" b="1" dirty="0" smtClean="0"/>
          </a:p>
          <a:p>
            <a:pPr marL="0" lvl="0" indent="0">
              <a:buNone/>
            </a:pPr>
            <a:r>
              <a:rPr lang="en-US" sz="1200" b="1" dirty="0" smtClean="0"/>
              <a:t>Family-Driven and Youth-Guided  </a:t>
            </a:r>
            <a:r>
              <a:rPr lang="en-US" sz="1200" dirty="0" smtClean="0"/>
              <a:t>by concentrating on not just the individual but rather the individual </a:t>
            </a:r>
            <a:r>
              <a:rPr lang="en-US" sz="1200" u="sng" dirty="0" smtClean="0"/>
              <a:t>and</a:t>
            </a:r>
            <a:r>
              <a:rPr lang="en-US" sz="1200" dirty="0" smtClean="0"/>
              <a:t> those surrounding and supporting the individual.</a:t>
            </a:r>
          </a:p>
          <a:p>
            <a:pPr marL="0" lvl="0" indent="0">
              <a:buNone/>
            </a:pPr>
            <a:endParaRPr lang="en-US" sz="12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smtClean="0"/>
              <a:t>Data Driven </a:t>
            </a:r>
            <a:r>
              <a:rPr lang="en-US" sz="1200" dirty="0" smtClean="0"/>
              <a:t>by using research and data to improve care and plan next steps.</a:t>
            </a:r>
          </a:p>
          <a:p>
            <a:pPr marL="0" lvl="0" indent="0">
              <a:buNone/>
            </a:pPr>
            <a:endParaRPr lang="en-US" sz="1200" dirty="0" smtClean="0"/>
          </a:p>
          <a:p>
            <a:pPr marL="0" lvl="0" indent="0">
              <a:buNone/>
            </a:pPr>
            <a:r>
              <a:rPr lang="en-US" sz="1200" dirty="0" smtClean="0"/>
              <a:t>Effective and productive through development of a trained and skilled workforce with increased </a:t>
            </a:r>
            <a:r>
              <a:rPr lang="en-US" sz="1200" b="1" dirty="0" smtClean="0"/>
              <a:t>Education and Employment </a:t>
            </a:r>
            <a:r>
              <a:rPr lang="en-US" sz="1200" dirty="0" smtClean="0"/>
              <a:t>options.</a:t>
            </a:r>
          </a:p>
          <a:p>
            <a:pPr marL="0" lvl="0" indent="0">
              <a:buNone/>
            </a:pPr>
            <a:endParaRPr lang="en-US" sz="300" dirty="0" smtClean="0"/>
          </a:p>
          <a:p>
            <a:pPr marL="0" lvl="0" indent="0">
              <a:buNone/>
            </a:pPr>
            <a:endParaRPr lang="en-US" sz="1200" b="1" dirty="0" smtClean="0"/>
          </a:p>
          <a:p>
            <a:endParaRPr lang="en-US" dirty="0"/>
          </a:p>
        </p:txBody>
      </p:sp>
      <p:sp>
        <p:nvSpPr>
          <p:cNvPr id="4" name="Slide Number Placeholder 3"/>
          <p:cNvSpPr>
            <a:spLocks noGrp="1"/>
          </p:cNvSpPr>
          <p:nvPr>
            <p:ph type="sldNum" sz="quarter" idx="10"/>
          </p:nvPr>
        </p:nvSpPr>
        <p:spPr/>
        <p:txBody>
          <a:bodyPr/>
          <a:lstStyle/>
          <a:p>
            <a:fld id="{E673225F-8FDA-4747-8628-38CC0D5066EF}" type="slidenum">
              <a:rPr lang="en-US" smtClean="0"/>
              <a:t>8</a:t>
            </a:fld>
            <a:endParaRPr lang="en-US"/>
          </a:p>
        </p:txBody>
      </p:sp>
    </p:spTree>
    <p:extLst>
      <p:ext uri="{BB962C8B-B14F-4D97-AF65-F5344CB8AC3E}">
        <p14:creationId xmlns:p14="http://schemas.microsoft.com/office/powerpoint/2010/main" val="1437026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None/>
            </a:pPr>
            <a:r>
              <a:rPr lang="en-US" sz="1200" dirty="0" smtClean="0"/>
              <a:t>Coordinated in our efforts to increase awareness and stress the importance of </a:t>
            </a:r>
            <a:r>
              <a:rPr lang="en-US" sz="1200" b="1" dirty="0" smtClean="0"/>
              <a:t>Integrated Physical and Behavioral Health</a:t>
            </a:r>
            <a:r>
              <a:rPr lang="en-US" sz="1200" dirty="0" smtClean="0"/>
              <a:t> </a:t>
            </a:r>
            <a:r>
              <a:rPr lang="en-US" sz="1200" b="1" dirty="0" smtClean="0"/>
              <a:t>Care</a:t>
            </a:r>
            <a:r>
              <a:rPr lang="en-US" sz="1200" dirty="0" smtClean="0"/>
              <a:t>.</a:t>
            </a:r>
          </a:p>
          <a:p>
            <a:pPr marL="0" lvl="0" indent="0">
              <a:buNone/>
            </a:pPr>
            <a:endParaRPr lang="en-US" sz="300" dirty="0" smtClean="0"/>
          </a:p>
          <a:p>
            <a:pPr marL="0" lvl="0" indent="0">
              <a:buNone/>
            </a:pPr>
            <a:r>
              <a:rPr lang="en-US" sz="1200" dirty="0" smtClean="0"/>
              <a:t>Understanding and welcoming to families and individuals with </a:t>
            </a:r>
            <a:r>
              <a:rPr lang="en-US" sz="1200" b="1" dirty="0" smtClean="0"/>
              <a:t>Co-Occurring Disorders and Other Complex Needs.</a:t>
            </a:r>
            <a:r>
              <a:rPr lang="en-US" sz="1200" dirty="0" smtClean="0"/>
              <a:t> Working together, the SOC will strive to offer services that   are accessible, integrated, seamless and comprehensive. </a:t>
            </a:r>
          </a:p>
          <a:p>
            <a:pPr marL="0" lvl="0" indent="0">
              <a:buNone/>
            </a:pPr>
            <a:endParaRPr lang="en-US" sz="1200" b="1" dirty="0" smtClean="0"/>
          </a:p>
          <a:p>
            <a:pPr marL="0" lvl="0" indent="0">
              <a:buNone/>
            </a:pPr>
            <a:r>
              <a:rPr lang="en-US" sz="1200" b="1" dirty="0" smtClean="0"/>
              <a:t>Peer-Centered  </a:t>
            </a:r>
            <a:r>
              <a:rPr lang="en-US" sz="1200" dirty="0" smtClean="0"/>
              <a:t>by focusing on helping each person to achieve the most satisfying life possible, encouraging assistance from peer mentors and other peer support.</a:t>
            </a:r>
          </a:p>
          <a:p>
            <a:pPr marL="0" lvl="0" indent="0">
              <a:buNone/>
            </a:pPr>
            <a:endParaRPr lang="en-US" sz="800" b="1" dirty="0" smtClean="0"/>
          </a:p>
          <a:p>
            <a:pPr marL="0" lvl="0" indent="0">
              <a:spcBef>
                <a:spcPts val="0"/>
              </a:spcBef>
              <a:buNone/>
            </a:pPr>
            <a:r>
              <a:rPr lang="en-US" sz="1200" b="1" dirty="0" smtClean="0"/>
              <a:t>Trauma-Informed  </a:t>
            </a:r>
            <a:r>
              <a:rPr lang="en-US" sz="1200" dirty="0" smtClean="0"/>
              <a:t>by increasing awareness of trauma and to build a workforce capable of providing trauma-informed care.</a:t>
            </a:r>
          </a:p>
          <a:p>
            <a:pPr marL="0" lvl="0" indent="0">
              <a:buNone/>
            </a:pPr>
            <a:endParaRPr lang="en-US" sz="800" dirty="0" smtClean="0"/>
          </a:p>
          <a:p>
            <a:pPr marL="0" lvl="0" indent="0">
              <a:spcBef>
                <a:spcPts val="0"/>
              </a:spcBef>
              <a:buNone/>
            </a:pPr>
            <a:r>
              <a:rPr lang="en-US" sz="1200" b="1" dirty="0" smtClean="0"/>
              <a:t>Recovery and Resiliency-Based  </a:t>
            </a:r>
            <a:r>
              <a:rPr lang="en-US" sz="1200" dirty="0" smtClean="0"/>
              <a:t>by putting individuals and families in the middle of the conversation and building services and supports around their vision for a happy, meaningful life.</a:t>
            </a:r>
          </a:p>
          <a:p>
            <a:endParaRPr lang="en-US" dirty="0"/>
          </a:p>
        </p:txBody>
      </p:sp>
      <p:sp>
        <p:nvSpPr>
          <p:cNvPr id="4" name="Slide Number Placeholder 3"/>
          <p:cNvSpPr>
            <a:spLocks noGrp="1"/>
          </p:cNvSpPr>
          <p:nvPr>
            <p:ph type="sldNum" sz="quarter" idx="10"/>
          </p:nvPr>
        </p:nvSpPr>
        <p:spPr/>
        <p:txBody>
          <a:bodyPr/>
          <a:lstStyle/>
          <a:p>
            <a:fld id="{E673225F-8FDA-4747-8628-38CC0D5066EF}" type="slidenum">
              <a:rPr lang="en-US" smtClean="0"/>
              <a:t>9</a:t>
            </a:fld>
            <a:endParaRPr lang="en-US"/>
          </a:p>
        </p:txBody>
      </p:sp>
    </p:spTree>
    <p:extLst>
      <p:ext uri="{BB962C8B-B14F-4D97-AF65-F5344CB8AC3E}">
        <p14:creationId xmlns:p14="http://schemas.microsoft.com/office/powerpoint/2010/main" val="38723567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73225F-8FDA-4747-8628-38CC0D5066EF}"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17285153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DE3153D-B400-4C38-AC0D-DDB10B95B924}" type="slidenum">
              <a:rPr lang="en-US" smtClean="0"/>
              <a:t>11</a:t>
            </a:fld>
            <a:endParaRPr lang="en-US"/>
          </a:p>
        </p:txBody>
      </p:sp>
    </p:spTree>
    <p:extLst>
      <p:ext uri="{BB962C8B-B14F-4D97-AF65-F5344CB8AC3E}">
        <p14:creationId xmlns:p14="http://schemas.microsoft.com/office/powerpoint/2010/main" val="17338126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FABF27A-CA9C-457E-A1D6-FCD91FC0B1AC}" type="datetime1">
              <a:rPr lang="en-US" smtClean="0"/>
              <a:t>10/1/2019</a:t>
            </a:fld>
            <a:endParaRPr lang="en-US"/>
          </a:p>
        </p:txBody>
      </p:sp>
      <p:sp>
        <p:nvSpPr>
          <p:cNvPr id="5" name="Footer Placeholder 4"/>
          <p:cNvSpPr>
            <a:spLocks noGrp="1"/>
          </p:cNvSpPr>
          <p:nvPr>
            <p:ph type="ftr" sz="quarter" idx="11"/>
          </p:nvPr>
        </p:nvSpPr>
        <p:spPr/>
        <p:txBody>
          <a:bodyPr/>
          <a:lstStyle/>
          <a:p>
            <a:r>
              <a:rPr lang="en-US" smtClean="0"/>
              <a:t>www.bc-systemofcare.org</a:t>
            </a:r>
            <a:endParaRPr lang="en-US"/>
          </a:p>
        </p:txBody>
      </p:sp>
      <p:sp>
        <p:nvSpPr>
          <p:cNvPr id="6" name="Slide Number Placeholder 5"/>
          <p:cNvSpPr>
            <a:spLocks noGrp="1"/>
          </p:cNvSpPr>
          <p:nvPr>
            <p:ph type="sldNum" sz="quarter" idx="12"/>
          </p:nvPr>
        </p:nvSpPr>
        <p:spPr/>
        <p:txBody>
          <a:bodyPr/>
          <a:lstStyle/>
          <a:p>
            <a:fld id="{6B68564B-D03A-44D7-8BF4-38F8D16C3AEC}" type="slidenum">
              <a:rPr lang="en-US" smtClean="0"/>
              <a:t>‹#›</a:t>
            </a:fld>
            <a:endParaRPr lang="en-US"/>
          </a:p>
        </p:txBody>
      </p:sp>
    </p:spTree>
    <p:extLst>
      <p:ext uri="{BB962C8B-B14F-4D97-AF65-F5344CB8AC3E}">
        <p14:creationId xmlns:p14="http://schemas.microsoft.com/office/powerpoint/2010/main" val="2684971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264F5C-17F9-4099-91C2-3D4CC87600E3}" type="datetime1">
              <a:rPr lang="en-US" smtClean="0"/>
              <a:t>10/1/2019</a:t>
            </a:fld>
            <a:endParaRPr lang="en-US"/>
          </a:p>
        </p:txBody>
      </p:sp>
      <p:sp>
        <p:nvSpPr>
          <p:cNvPr id="5" name="Footer Placeholder 4"/>
          <p:cNvSpPr>
            <a:spLocks noGrp="1"/>
          </p:cNvSpPr>
          <p:nvPr>
            <p:ph type="ftr" sz="quarter" idx="11"/>
          </p:nvPr>
        </p:nvSpPr>
        <p:spPr/>
        <p:txBody>
          <a:bodyPr/>
          <a:lstStyle/>
          <a:p>
            <a:r>
              <a:rPr lang="en-US" smtClean="0"/>
              <a:t>www.bc-systemofcare.org</a:t>
            </a:r>
            <a:endParaRPr lang="en-US"/>
          </a:p>
        </p:txBody>
      </p:sp>
      <p:sp>
        <p:nvSpPr>
          <p:cNvPr id="6" name="Slide Number Placeholder 5"/>
          <p:cNvSpPr>
            <a:spLocks noGrp="1"/>
          </p:cNvSpPr>
          <p:nvPr>
            <p:ph type="sldNum" sz="quarter" idx="12"/>
          </p:nvPr>
        </p:nvSpPr>
        <p:spPr/>
        <p:txBody>
          <a:bodyPr/>
          <a:lstStyle/>
          <a:p>
            <a:fld id="{6B68564B-D03A-44D7-8BF4-38F8D16C3AEC}" type="slidenum">
              <a:rPr lang="en-US" smtClean="0"/>
              <a:t>‹#›</a:t>
            </a:fld>
            <a:endParaRPr lang="en-US"/>
          </a:p>
        </p:txBody>
      </p:sp>
    </p:spTree>
    <p:extLst>
      <p:ext uri="{BB962C8B-B14F-4D97-AF65-F5344CB8AC3E}">
        <p14:creationId xmlns:p14="http://schemas.microsoft.com/office/powerpoint/2010/main" val="3825688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D7FFE1-12EA-4FB2-A275-D61B8F174E25}" type="datetime1">
              <a:rPr lang="en-US" smtClean="0"/>
              <a:t>10/1/2019</a:t>
            </a:fld>
            <a:endParaRPr lang="en-US"/>
          </a:p>
        </p:txBody>
      </p:sp>
      <p:sp>
        <p:nvSpPr>
          <p:cNvPr id="5" name="Footer Placeholder 4"/>
          <p:cNvSpPr>
            <a:spLocks noGrp="1"/>
          </p:cNvSpPr>
          <p:nvPr>
            <p:ph type="ftr" sz="quarter" idx="11"/>
          </p:nvPr>
        </p:nvSpPr>
        <p:spPr/>
        <p:txBody>
          <a:bodyPr/>
          <a:lstStyle/>
          <a:p>
            <a:r>
              <a:rPr lang="en-US" smtClean="0"/>
              <a:t>www.bc-systemofcare.org</a:t>
            </a:r>
            <a:endParaRPr lang="en-US"/>
          </a:p>
        </p:txBody>
      </p:sp>
      <p:sp>
        <p:nvSpPr>
          <p:cNvPr id="6" name="Slide Number Placeholder 5"/>
          <p:cNvSpPr>
            <a:spLocks noGrp="1"/>
          </p:cNvSpPr>
          <p:nvPr>
            <p:ph type="sldNum" sz="quarter" idx="12"/>
          </p:nvPr>
        </p:nvSpPr>
        <p:spPr/>
        <p:txBody>
          <a:bodyPr/>
          <a:lstStyle/>
          <a:p>
            <a:fld id="{6B68564B-D03A-44D7-8BF4-38F8D16C3AEC}" type="slidenum">
              <a:rPr lang="en-US" smtClean="0"/>
              <a:t>‹#›</a:t>
            </a:fld>
            <a:endParaRPr lang="en-US"/>
          </a:p>
        </p:txBody>
      </p:sp>
    </p:spTree>
    <p:extLst>
      <p:ext uri="{BB962C8B-B14F-4D97-AF65-F5344CB8AC3E}">
        <p14:creationId xmlns:p14="http://schemas.microsoft.com/office/powerpoint/2010/main" val="2767268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A0165A-532C-4156-B317-15ED6466C0E6}" type="datetime1">
              <a:rPr lang="en-US" smtClean="0"/>
              <a:t>10/1/2019</a:t>
            </a:fld>
            <a:endParaRPr lang="en-US"/>
          </a:p>
        </p:txBody>
      </p:sp>
      <p:sp>
        <p:nvSpPr>
          <p:cNvPr id="5" name="Footer Placeholder 4"/>
          <p:cNvSpPr>
            <a:spLocks noGrp="1"/>
          </p:cNvSpPr>
          <p:nvPr>
            <p:ph type="ftr" sz="quarter" idx="11"/>
          </p:nvPr>
        </p:nvSpPr>
        <p:spPr/>
        <p:txBody>
          <a:bodyPr/>
          <a:lstStyle/>
          <a:p>
            <a:r>
              <a:rPr lang="en-US" smtClean="0"/>
              <a:t>www.bc-systemofcare.org</a:t>
            </a:r>
            <a:endParaRPr lang="en-US"/>
          </a:p>
        </p:txBody>
      </p:sp>
      <p:sp>
        <p:nvSpPr>
          <p:cNvPr id="6" name="Slide Number Placeholder 5"/>
          <p:cNvSpPr>
            <a:spLocks noGrp="1"/>
          </p:cNvSpPr>
          <p:nvPr>
            <p:ph type="sldNum" sz="quarter" idx="12"/>
          </p:nvPr>
        </p:nvSpPr>
        <p:spPr/>
        <p:txBody>
          <a:bodyPr/>
          <a:lstStyle/>
          <a:p>
            <a:fld id="{6B68564B-D03A-44D7-8BF4-38F8D16C3AEC}" type="slidenum">
              <a:rPr lang="en-US" smtClean="0"/>
              <a:t>‹#›</a:t>
            </a:fld>
            <a:endParaRPr lang="en-US"/>
          </a:p>
        </p:txBody>
      </p:sp>
    </p:spTree>
    <p:extLst>
      <p:ext uri="{BB962C8B-B14F-4D97-AF65-F5344CB8AC3E}">
        <p14:creationId xmlns:p14="http://schemas.microsoft.com/office/powerpoint/2010/main" val="793710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C95CC8-5289-4ACD-A52A-126391B07623}" type="datetime1">
              <a:rPr lang="en-US" smtClean="0"/>
              <a:t>10/1/2019</a:t>
            </a:fld>
            <a:endParaRPr lang="en-US"/>
          </a:p>
        </p:txBody>
      </p:sp>
      <p:sp>
        <p:nvSpPr>
          <p:cNvPr id="5" name="Footer Placeholder 4"/>
          <p:cNvSpPr>
            <a:spLocks noGrp="1"/>
          </p:cNvSpPr>
          <p:nvPr>
            <p:ph type="ftr" sz="quarter" idx="11"/>
          </p:nvPr>
        </p:nvSpPr>
        <p:spPr/>
        <p:txBody>
          <a:bodyPr/>
          <a:lstStyle/>
          <a:p>
            <a:r>
              <a:rPr lang="en-US" smtClean="0"/>
              <a:t>www.bc-systemofcare.org</a:t>
            </a:r>
            <a:endParaRPr lang="en-US"/>
          </a:p>
        </p:txBody>
      </p:sp>
      <p:sp>
        <p:nvSpPr>
          <p:cNvPr id="6" name="Slide Number Placeholder 5"/>
          <p:cNvSpPr>
            <a:spLocks noGrp="1"/>
          </p:cNvSpPr>
          <p:nvPr>
            <p:ph type="sldNum" sz="quarter" idx="12"/>
          </p:nvPr>
        </p:nvSpPr>
        <p:spPr/>
        <p:txBody>
          <a:bodyPr/>
          <a:lstStyle/>
          <a:p>
            <a:fld id="{6B68564B-D03A-44D7-8BF4-38F8D16C3AEC}" type="slidenum">
              <a:rPr lang="en-US" smtClean="0"/>
              <a:t>‹#›</a:t>
            </a:fld>
            <a:endParaRPr lang="en-US"/>
          </a:p>
        </p:txBody>
      </p:sp>
    </p:spTree>
    <p:extLst>
      <p:ext uri="{BB962C8B-B14F-4D97-AF65-F5344CB8AC3E}">
        <p14:creationId xmlns:p14="http://schemas.microsoft.com/office/powerpoint/2010/main" val="715830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0A786DC-5B00-42EC-805C-C99175C2512C}" type="datetime1">
              <a:rPr lang="en-US" smtClean="0"/>
              <a:t>10/1/2019</a:t>
            </a:fld>
            <a:endParaRPr lang="en-US"/>
          </a:p>
        </p:txBody>
      </p:sp>
      <p:sp>
        <p:nvSpPr>
          <p:cNvPr id="6" name="Footer Placeholder 5"/>
          <p:cNvSpPr>
            <a:spLocks noGrp="1"/>
          </p:cNvSpPr>
          <p:nvPr>
            <p:ph type="ftr" sz="quarter" idx="11"/>
          </p:nvPr>
        </p:nvSpPr>
        <p:spPr/>
        <p:txBody>
          <a:bodyPr/>
          <a:lstStyle/>
          <a:p>
            <a:r>
              <a:rPr lang="en-US" smtClean="0"/>
              <a:t>www.bc-systemofcare.org</a:t>
            </a:r>
            <a:endParaRPr lang="en-US"/>
          </a:p>
        </p:txBody>
      </p:sp>
      <p:sp>
        <p:nvSpPr>
          <p:cNvPr id="7" name="Slide Number Placeholder 6"/>
          <p:cNvSpPr>
            <a:spLocks noGrp="1"/>
          </p:cNvSpPr>
          <p:nvPr>
            <p:ph type="sldNum" sz="quarter" idx="12"/>
          </p:nvPr>
        </p:nvSpPr>
        <p:spPr/>
        <p:txBody>
          <a:bodyPr/>
          <a:lstStyle/>
          <a:p>
            <a:fld id="{6B68564B-D03A-44D7-8BF4-38F8D16C3AEC}" type="slidenum">
              <a:rPr lang="en-US" smtClean="0"/>
              <a:t>‹#›</a:t>
            </a:fld>
            <a:endParaRPr lang="en-US"/>
          </a:p>
        </p:txBody>
      </p:sp>
    </p:spTree>
    <p:extLst>
      <p:ext uri="{BB962C8B-B14F-4D97-AF65-F5344CB8AC3E}">
        <p14:creationId xmlns:p14="http://schemas.microsoft.com/office/powerpoint/2010/main" val="2865666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BE23774-8430-4AEF-ACE5-6194A0FCFE29}" type="datetime1">
              <a:rPr lang="en-US" smtClean="0"/>
              <a:t>10/1/2019</a:t>
            </a:fld>
            <a:endParaRPr lang="en-US"/>
          </a:p>
        </p:txBody>
      </p:sp>
      <p:sp>
        <p:nvSpPr>
          <p:cNvPr id="8" name="Footer Placeholder 7"/>
          <p:cNvSpPr>
            <a:spLocks noGrp="1"/>
          </p:cNvSpPr>
          <p:nvPr>
            <p:ph type="ftr" sz="quarter" idx="11"/>
          </p:nvPr>
        </p:nvSpPr>
        <p:spPr/>
        <p:txBody>
          <a:bodyPr/>
          <a:lstStyle/>
          <a:p>
            <a:r>
              <a:rPr lang="en-US" smtClean="0"/>
              <a:t>www.bc-systemofcare.org</a:t>
            </a:r>
            <a:endParaRPr lang="en-US"/>
          </a:p>
        </p:txBody>
      </p:sp>
      <p:sp>
        <p:nvSpPr>
          <p:cNvPr id="9" name="Slide Number Placeholder 8"/>
          <p:cNvSpPr>
            <a:spLocks noGrp="1"/>
          </p:cNvSpPr>
          <p:nvPr>
            <p:ph type="sldNum" sz="quarter" idx="12"/>
          </p:nvPr>
        </p:nvSpPr>
        <p:spPr/>
        <p:txBody>
          <a:bodyPr/>
          <a:lstStyle/>
          <a:p>
            <a:fld id="{6B68564B-D03A-44D7-8BF4-38F8D16C3AEC}" type="slidenum">
              <a:rPr lang="en-US" smtClean="0"/>
              <a:t>‹#›</a:t>
            </a:fld>
            <a:endParaRPr lang="en-US"/>
          </a:p>
        </p:txBody>
      </p:sp>
    </p:spTree>
    <p:extLst>
      <p:ext uri="{BB962C8B-B14F-4D97-AF65-F5344CB8AC3E}">
        <p14:creationId xmlns:p14="http://schemas.microsoft.com/office/powerpoint/2010/main" val="2196252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3F75FB2-BAC9-434D-BABD-77B2AA0AB322}" type="datetime1">
              <a:rPr lang="en-US" smtClean="0"/>
              <a:t>10/1/2019</a:t>
            </a:fld>
            <a:endParaRPr lang="en-US"/>
          </a:p>
        </p:txBody>
      </p:sp>
      <p:sp>
        <p:nvSpPr>
          <p:cNvPr id="4" name="Footer Placeholder 3"/>
          <p:cNvSpPr>
            <a:spLocks noGrp="1"/>
          </p:cNvSpPr>
          <p:nvPr>
            <p:ph type="ftr" sz="quarter" idx="11"/>
          </p:nvPr>
        </p:nvSpPr>
        <p:spPr/>
        <p:txBody>
          <a:bodyPr/>
          <a:lstStyle/>
          <a:p>
            <a:r>
              <a:rPr lang="en-US" smtClean="0"/>
              <a:t>www.bc-systemofcare.org</a:t>
            </a:r>
            <a:endParaRPr lang="en-US"/>
          </a:p>
        </p:txBody>
      </p:sp>
      <p:sp>
        <p:nvSpPr>
          <p:cNvPr id="5" name="Slide Number Placeholder 4"/>
          <p:cNvSpPr>
            <a:spLocks noGrp="1"/>
          </p:cNvSpPr>
          <p:nvPr>
            <p:ph type="sldNum" sz="quarter" idx="12"/>
          </p:nvPr>
        </p:nvSpPr>
        <p:spPr/>
        <p:txBody>
          <a:bodyPr/>
          <a:lstStyle/>
          <a:p>
            <a:fld id="{6B68564B-D03A-44D7-8BF4-38F8D16C3AEC}" type="slidenum">
              <a:rPr lang="en-US" smtClean="0"/>
              <a:t>‹#›</a:t>
            </a:fld>
            <a:endParaRPr lang="en-US"/>
          </a:p>
        </p:txBody>
      </p:sp>
    </p:spTree>
    <p:extLst>
      <p:ext uri="{BB962C8B-B14F-4D97-AF65-F5344CB8AC3E}">
        <p14:creationId xmlns:p14="http://schemas.microsoft.com/office/powerpoint/2010/main" val="3237099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D7EFCE-2C82-4512-9212-350875FF953F}" type="datetime1">
              <a:rPr lang="en-US" smtClean="0"/>
              <a:t>10/1/2019</a:t>
            </a:fld>
            <a:endParaRPr lang="en-US"/>
          </a:p>
        </p:txBody>
      </p:sp>
      <p:sp>
        <p:nvSpPr>
          <p:cNvPr id="3" name="Footer Placeholder 2"/>
          <p:cNvSpPr>
            <a:spLocks noGrp="1"/>
          </p:cNvSpPr>
          <p:nvPr>
            <p:ph type="ftr" sz="quarter" idx="11"/>
          </p:nvPr>
        </p:nvSpPr>
        <p:spPr/>
        <p:txBody>
          <a:bodyPr/>
          <a:lstStyle/>
          <a:p>
            <a:r>
              <a:rPr lang="en-US" smtClean="0"/>
              <a:t>www.bc-systemofcare.org</a:t>
            </a:r>
            <a:endParaRPr lang="en-US"/>
          </a:p>
        </p:txBody>
      </p:sp>
      <p:sp>
        <p:nvSpPr>
          <p:cNvPr id="4" name="Slide Number Placeholder 3"/>
          <p:cNvSpPr>
            <a:spLocks noGrp="1"/>
          </p:cNvSpPr>
          <p:nvPr>
            <p:ph type="sldNum" sz="quarter" idx="12"/>
          </p:nvPr>
        </p:nvSpPr>
        <p:spPr/>
        <p:txBody>
          <a:bodyPr/>
          <a:lstStyle/>
          <a:p>
            <a:fld id="{6B68564B-D03A-44D7-8BF4-38F8D16C3AEC}" type="slidenum">
              <a:rPr lang="en-US" smtClean="0"/>
              <a:t>‹#›</a:t>
            </a:fld>
            <a:endParaRPr lang="en-US"/>
          </a:p>
        </p:txBody>
      </p:sp>
    </p:spTree>
    <p:extLst>
      <p:ext uri="{BB962C8B-B14F-4D97-AF65-F5344CB8AC3E}">
        <p14:creationId xmlns:p14="http://schemas.microsoft.com/office/powerpoint/2010/main" val="2644452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423317-FFDF-47F5-8CAD-45FCAC4868F1}" type="datetime1">
              <a:rPr lang="en-US" smtClean="0"/>
              <a:t>10/1/2019</a:t>
            </a:fld>
            <a:endParaRPr lang="en-US"/>
          </a:p>
        </p:txBody>
      </p:sp>
      <p:sp>
        <p:nvSpPr>
          <p:cNvPr id="6" name="Footer Placeholder 5"/>
          <p:cNvSpPr>
            <a:spLocks noGrp="1"/>
          </p:cNvSpPr>
          <p:nvPr>
            <p:ph type="ftr" sz="quarter" idx="11"/>
          </p:nvPr>
        </p:nvSpPr>
        <p:spPr/>
        <p:txBody>
          <a:bodyPr/>
          <a:lstStyle/>
          <a:p>
            <a:r>
              <a:rPr lang="en-US" smtClean="0"/>
              <a:t>www.bc-systemofcare.org</a:t>
            </a:r>
            <a:endParaRPr lang="en-US"/>
          </a:p>
        </p:txBody>
      </p:sp>
      <p:sp>
        <p:nvSpPr>
          <p:cNvPr id="7" name="Slide Number Placeholder 6"/>
          <p:cNvSpPr>
            <a:spLocks noGrp="1"/>
          </p:cNvSpPr>
          <p:nvPr>
            <p:ph type="sldNum" sz="quarter" idx="12"/>
          </p:nvPr>
        </p:nvSpPr>
        <p:spPr/>
        <p:txBody>
          <a:bodyPr/>
          <a:lstStyle/>
          <a:p>
            <a:fld id="{6B68564B-D03A-44D7-8BF4-38F8D16C3AEC}" type="slidenum">
              <a:rPr lang="en-US" smtClean="0"/>
              <a:t>‹#›</a:t>
            </a:fld>
            <a:endParaRPr lang="en-US"/>
          </a:p>
        </p:txBody>
      </p:sp>
    </p:spTree>
    <p:extLst>
      <p:ext uri="{BB962C8B-B14F-4D97-AF65-F5344CB8AC3E}">
        <p14:creationId xmlns:p14="http://schemas.microsoft.com/office/powerpoint/2010/main" val="4980951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CD0597-734D-491E-9772-B8AC8C748D1C}" type="datetime1">
              <a:rPr lang="en-US" smtClean="0"/>
              <a:t>10/1/2019</a:t>
            </a:fld>
            <a:endParaRPr lang="en-US"/>
          </a:p>
        </p:txBody>
      </p:sp>
      <p:sp>
        <p:nvSpPr>
          <p:cNvPr id="6" name="Footer Placeholder 5"/>
          <p:cNvSpPr>
            <a:spLocks noGrp="1"/>
          </p:cNvSpPr>
          <p:nvPr>
            <p:ph type="ftr" sz="quarter" idx="11"/>
          </p:nvPr>
        </p:nvSpPr>
        <p:spPr/>
        <p:txBody>
          <a:bodyPr/>
          <a:lstStyle/>
          <a:p>
            <a:r>
              <a:rPr lang="en-US" smtClean="0"/>
              <a:t>www.bc-systemofcare.org</a:t>
            </a:r>
            <a:endParaRPr lang="en-US"/>
          </a:p>
        </p:txBody>
      </p:sp>
      <p:sp>
        <p:nvSpPr>
          <p:cNvPr id="7" name="Slide Number Placeholder 6"/>
          <p:cNvSpPr>
            <a:spLocks noGrp="1"/>
          </p:cNvSpPr>
          <p:nvPr>
            <p:ph type="sldNum" sz="quarter" idx="12"/>
          </p:nvPr>
        </p:nvSpPr>
        <p:spPr/>
        <p:txBody>
          <a:bodyPr/>
          <a:lstStyle/>
          <a:p>
            <a:fld id="{6B68564B-D03A-44D7-8BF4-38F8D16C3AEC}" type="slidenum">
              <a:rPr lang="en-US" smtClean="0"/>
              <a:t>‹#›</a:t>
            </a:fld>
            <a:endParaRPr lang="en-US"/>
          </a:p>
        </p:txBody>
      </p:sp>
    </p:spTree>
    <p:extLst>
      <p:ext uri="{BB962C8B-B14F-4D97-AF65-F5344CB8AC3E}">
        <p14:creationId xmlns:p14="http://schemas.microsoft.com/office/powerpoint/2010/main" val="12645509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A18863-2FF0-4D1C-8497-37B9EBF9111C}" type="datetime1">
              <a:rPr lang="en-US" smtClean="0"/>
              <a:t>10/1/2019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www.bc-systemofcare.org</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68564B-D03A-44D7-8BF4-38F8D16C3AEC}" type="slidenum">
              <a:rPr lang="en-US" smtClean="0"/>
              <a:t>‹#›</a:t>
            </a:fld>
            <a:endParaRPr lang="en-US"/>
          </a:p>
        </p:txBody>
      </p:sp>
    </p:spTree>
    <p:extLst>
      <p:ext uri="{BB962C8B-B14F-4D97-AF65-F5344CB8AC3E}">
        <p14:creationId xmlns:p14="http://schemas.microsoft.com/office/powerpoint/2010/main" val="10843035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jpg"/><Relationship Id="rId2" Type="http://schemas.openxmlformats.org/officeDocument/2006/relationships/notesSlide" Target="../notesSlides/notesSlide8.xml"/><Relationship Id="rId16" Type="http://schemas.openxmlformats.org/officeDocument/2006/relationships/image" Target="../media/image15.jpg"/><Relationship Id="rId1" Type="http://schemas.openxmlformats.org/officeDocument/2006/relationships/slideLayout" Target="../slideLayouts/slideLayout6.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png"/><Relationship Id="rId4" Type="http://schemas.openxmlformats.org/officeDocument/2006/relationships/image" Target="../media/image3.jpg"/><Relationship Id="rId9" Type="http://schemas.openxmlformats.org/officeDocument/2006/relationships/image" Target="../media/image8.png"/><Relationship Id="rId14" Type="http://schemas.openxmlformats.org/officeDocument/2006/relationships/image" Target="../media/image13.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hyperlink" Target="http://www.bc-systemofcare.org/"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hyperlink" Target="mailto:bpalmieri@ahci.org"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4597679"/>
            <a:ext cx="12192000" cy="665811"/>
          </a:xfrm>
        </p:spPr>
        <p:txBody>
          <a:bodyPr>
            <a:normAutofit/>
          </a:bodyPr>
          <a:lstStyle/>
          <a:p>
            <a:r>
              <a:rPr lang="en-US" sz="3600" b="1" dirty="0" smtClean="0"/>
              <a:t>Beaver County, PA</a:t>
            </a:r>
            <a:endParaRPr lang="en-US" sz="3600" b="1" dirty="0"/>
          </a:p>
        </p:txBody>
      </p:sp>
      <p:grpSp>
        <p:nvGrpSpPr>
          <p:cNvPr id="6" name="Group 4"/>
          <p:cNvGrpSpPr/>
          <p:nvPr/>
        </p:nvGrpSpPr>
        <p:grpSpPr>
          <a:xfrm>
            <a:off x="634482" y="907744"/>
            <a:ext cx="10860832" cy="1891442"/>
            <a:chOff x="0" y="0"/>
            <a:chExt cx="7315200" cy="1969110"/>
          </a:xfrm>
          <a:scene3d>
            <a:camera prst="orthographicFront"/>
            <a:lightRig rig="flat" dir="t"/>
          </a:scene3d>
        </p:grpSpPr>
        <p:sp>
          <p:nvSpPr>
            <p:cNvPr id="7" name="Rounded Rectangle 6"/>
            <p:cNvSpPr/>
            <p:nvPr/>
          </p:nvSpPr>
          <p:spPr>
            <a:xfrm>
              <a:off x="0" y="0"/>
              <a:ext cx="7315200" cy="1969110"/>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1">
                <a:shade val="50000"/>
                <a:hueOff val="0"/>
                <a:satOff val="0"/>
                <a:lumOff val="0"/>
                <a:alphaOff val="0"/>
              </a:schemeClr>
            </a:fillRef>
            <a:effectRef idx="2">
              <a:schemeClr val="accent1">
                <a:shade val="50000"/>
                <a:hueOff val="0"/>
                <a:satOff val="0"/>
                <a:lumOff val="0"/>
                <a:alphaOff val="0"/>
              </a:schemeClr>
            </a:effectRef>
            <a:fontRef idx="minor">
              <a:schemeClr val="lt1"/>
            </a:fontRef>
          </p:style>
        </p:sp>
        <p:sp>
          <p:nvSpPr>
            <p:cNvPr id="8" name="Rounded Rectangle 4"/>
            <p:cNvSpPr/>
            <p:nvPr/>
          </p:nvSpPr>
          <p:spPr>
            <a:xfrm>
              <a:off x="96124" y="96128"/>
              <a:ext cx="7122952" cy="1751484"/>
            </a:xfrm>
            <a:prstGeom prst="rect">
              <a:avLst/>
            </a:prstGeom>
            <a:sp3d/>
          </p:spPr>
          <p:style>
            <a:lnRef idx="0">
              <a:scrgbClr r="0" g="0" b="0"/>
            </a:lnRef>
            <a:fillRef idx="0">
              <a:scrgbClr r="0" g="0" b="0"/>
            </a:fillRef>
            <a:effectRef idx="0">
              <a:scrgbClr r="0" g="0" b="0"/>
            </a:effectRef>
            <a:fontRef idx="minor">
              <a:schemeClr val="lt1"/>
            </a:fontRef>
          </p:style>
          <p:txBody>
            <a:bodyPr lIns="194310" tIns="194310" rIns="194310" bIns="194310" spcCol="1270" anchor="ctr"/>
            <a:lstStyle/>
            <a:p>
              <a:pPr algn="ctr" defTabSz="2266950">
                <a:lnSpc>
                  <a:spcPct val="90000"/>
                </a:lnSpc>
                <a:spcAft>
                  <a:spcPct val="35000"/>
                </a:spcAft>
                <a:defRPr/>
              </a:pPr>
              <a:r>
                <a:rPr lang="en-US" altLang="en-US" sz="4400" b="1" dirty="0" smtClean="0"/>
                <a:t>System of Care Orientation</a:t>
              </a:r>
              <a:endParaRPr lang="en-US" sz="4400" b="1" dirty="0">
                <a:latin typeface="+mj-lt"/>
              </a:endParaRPr>
            </a:p>
          </p:txBody>
        </p:sp>
      </p:grpSp>
      <p:sp>
        <p:nvSpPr>
          <p:cNvPr id="9" name="Title 8"/>
          <p:cNvSpPr>
            <a:spLocks noGrp="1"/>
          </p:cNvSpPr>
          <p:nvPr>
            <p:ph type="ctrTitle"/>
          </p:nvPr>
        </p:nvSpPr>
        <p:spPr>
          <a:xfrm>
            <a:off x="1559687" y="3682757"/>
            <a:ext cx="9268414" cy="956507"/>
          </a:xfrm>
        </p:spPr>
        <p:txBody>
          <a:bodyPr>
            <a:noAutofit/>
          </a:bodyPr>
          <a:lstStyle/>
          <a:p>
            <a:r>
              <a:rPr lang="en-US" sz="5000" b="1" dirty="0" smtClean="0">
                <a:latin typeface="+mn-lt"/>
              </a:rPr>
              <a:t>Beaver County Behavioral Health </a:t>
            </a:r>
            <a:endParaRPr lang="en-US" sz="5000" b="1" dirty="0">
              <a:latin typeface="+mn-lt"/>
            </a:endParaRPr>
          </a:p>
        </p:txBody>
      </p:sp>
    </p:spTree>
    <p:extLst>
      <p:ext uri="{BB962C8B-B14F-4D97-AF65-F5344CB8AC3E}">
        <p14:creationId xmlns:p14="http://schemas.microsoft.com/office/powerpoint/2010/main" val="6315359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4"/>
          <p:cNvGrpSpPr/>
          <p:nvPr/>
        </p:nvGrpSpPr>
        <p:grpSpPr>
          <a:xfrm>
            <a:off x="1523998" y="466725"/>
            <a:ext cx="9208169" cy="838200"/>
            <a:chOff x="0" y="0"/>
            <a:chExt cx="7315200" cy="1969110"/>
          </a:xfrm>
          <a:scene3d>
            <a:camera prst="orthographicFront"/>
            <a:lightRig rig="flat" dir="t"/>
          </a:scene3d>
        </p:grpSpPr>
        <p:sp>
          <p:nvSpPr>
            <p:cNvPr id="7" name="Rounded Rectangle 6"/>
            <p:cNvSpPr/>
            <p:nvPr/>
          </p:nvSpPr>
          <p:spPr>
            <a:xfrm>
              <a:off x="0" y="0"/>
              <a:ext cx="7315200" cy="1969110"/>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1">
                <a:shade val="50000"/>
                <a:hueOff val="0"/>
                <a:satOff val="0"/>
                <a:lumOff val="0"/>
                <a:alphaOff val="0"/>
              </a:schemeClr>
            </a:fillRef>
            <a:effectRef idx="2">
              <a:schemeClr val="accent1">
                <a:shade val="50000"/>
                <a:hueOff val="0"/>
                <a:satOff val="0"/>
                <a:lumOff val="0"/>
                <a:alphaOff val="0"/>
              </a:schemeClr>
            </a:effectRef>
            <a:fontRef idx="minor">
              <a:schemeClr val="lt1"/>
            </a:fontRef>
          </p:style>
        </p:sp>
        <p:sp>
          <p:nvSpPr>
            <p:cNvPr id="8" name="Rounded Rectangle 4"/>
            <p:cNvSpPr/>
            <p:nvPr/>
          </p:nvSpPr>
          <p:spPr>
            <a:xfrm>
              <a:off x="96124" y="96128"/>
              <a:ext cx="7122952" cy="1751484"/>
            </a:xfrm>
            <a:prstGeom prst="rect">
              <a:avLst/>
            </a:prstGeom>
            <a:sp3d/>
          </p:spPr>
          <p:style>
            <a:lnRef idx="0">
              <a:scrgbClr r="0" g="0" b="0"/>
            </a:lnRef>
            <a:fillRef idx="0">
              <a:scrgbClr r="0" g="0" b="0"/>
            </a:fillRef>
            <a:effectRef idx="0">
              <a:scrgbClr r="0" g="0" b="0"/>
            </a:effectRef>
            <a:fontRef idx="minor">
              <a:schemeClr val="lt1"/>
            </a:fontRef>
          </p:style>
          <p:txBody>
            <a:bodyPr lIns="194310" tIns="194310" rIns="194310" bIns="194310" spcCol="1270" anchor="ctr"/>
            <a:lstStyle/>
            <a:p>
              <a:pPr algn="ctr" defTabSz="2266950">
                <a:lnSpc>
                  <a:spcPct val="90000"/>
                </a:lnSpc>
                <a:spcAft>
                  <a:spcPct val="35000"/>
                </a:spcAft>
                <a:defRPr/>
              </a:pPr>
              <a:r>
                <a:rPr lang="en-US" altLang="en-US" sz="3600" b="1" dirty="0" smtClean="0">
                  <a:solidFill>
                    <a:prstClr val="white"/>
                  </a:solidFill>
                </a:rPr>
                <a:t>Who is the System of Care?</a:t>
              </a:r>
              <a:endParaRPr lang="en-US" sz="3600" b="1" dirty="0">
                <a:solidFill>
                  <a:prstClr val="white"/>
                </a:solidFill>
                <a:latin typeface="Calibri Light" panose="020F0302020204030204"/>
              </a:endParaRPr>
            </a:p>
          </p:txBody>
        </p:sp>
      </p:grpSp>
      <p:sp>
        <p:nvSpPr>
          <p:cNvPr id="11" name="Slide Number Placeholder 10"/>
          <p:cNvSpPr>
            <a:spLocks noGrp="1"/>
          </p:cNvSpPr>
          <p:nvPr>
            <p:ph type="sldNum" sz="quarter" idx="12"/>
          </p:nvPr>
        </p:nvSpPr>
        <p:spPr>
          <a:xfrm>
            <a:off x="11057020" y="6356350"/>
            <a:ext cx="296779" cy="365125"/>
          </a:xfrm>
        </p:spPr>
        <p:txBody>
          <a:bodyPr/>
          <a:lstStyle/>
          <a:p>
            <a:fld id="{6B68564B-D03A-44D7-8BF4-38F8D16C3AEC}" type="slidenum">
              <a:rPr lang="en-US" smtClean="0">
                <a:solidFill>
                  <a:prstClr val="black">
                    <a:tint val="75000"/>
                  </a:prstClr>
                </a:solidFill>
              </a:rPr>
              <a:pPr/>
              <a:t>10</a:t>
            </a:fld>
            <a:endParaRPr lang="en-US" dirty="0">
              <a:solidFill>
                <a:prstClr val="black">
                  <a:tint val="75000"/>
                </a:prstClr>
              </a:solidFill>
            </a:endParaRPr>
          </a:p>
        </p:txBody>
      </p:sp>
      <p:sp>
        <p:nvSpPr>
          <p:cNvPr id="12" name="Footer Placeholder 11"/>
          <p:cNvSpPr>
            <a:spLocks noGrp="1"/>
          </p:cNvSpPr>
          <p:nvPr>
            <p:ph type="ftr" sz="quarter" idx="11"/>
          </p:nvPr>
        </p:nvSpPr>
        <p:spPr/>
        <p:txBody>
          <a:bodyPr/>
          <a:lstStyle/>
          <a:p>
            <a:r>
              <a:rPr lang="en-US" dirty="0" smtClean="0">
                <a:solidFill>
                  <a:prstClr val="black">
                    <a:tint val="75000"/>
                  </a:prstClr>
                </a:solidFill>
              </a:rPr>
              <a:t>www.bc-systemofcare.org</a:t>
            </a:r>
            <a:endParaRPr lang="en-US" dirty="0">
              <a:solidFill>
                <a:prstClr val="black">
                  <a:tint val="75000"/>
                </a:prstClr>
              </a:solidFill>
            </a:endParaRPr>
          </a:p>
        </p:txBody>
      </p:sp>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47972" y="1617627"/>
            <a:ext cx="1317180" cy="1317180"/>
          </a:xfrm>
          <a:prstGeom prst="rect">
            <a:avLst/>
          </a:prstGeom>
        </p:spPr>
      </p:pic>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70215" y="1612888"/>
            <a:ext cx="3405188" cy="2462394"/>
          </a:xfrm>
          <a:prstGeom prst="rect">
            <a:avLst/>
          </a:prstGeom>
          <a:ln w="57150">
            <a:solidFill>
              <a:schemeClr val="accent1">
                <a:lumMod val="75000"/>
              </a:schemeClr>
            </a:solidFill>
          </a:ln>
        </p:spPr>
      </p:pic>
      <p:pic>
        <p:nvPicPr>
          <p:cNvPr id="17" name="Picture 1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40078" y="5445875"/>
            <a:ext cx="1527319" cy="1144015"/>
          </a:xfrm>
          <a:prstGeom prst="rect">
            <a:avLst/>
          </a:prstGeom>
        </p:spPr>
      </p:pic>
      <p:pic>
        <p:nvPicPr>
          <p:cNvPr id="18" name="Picture 1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946911" y="4704331"/>
            <a:ext cx="1171825" cy="1351243"/>
          </a:xfrm>
          <a:prstGeom prst="rect">
            <a:avLst/>
          </a:prstGeom>
        </p:spPr>
      </p:pic>
      <p:pic>
        <p:nvPicPr>
          <p:cNvPr id="2" name="Picture 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77213" y="3632319"/>
            <a:ext cx="1167881" cy="1167881"/>
          </a:xfrm>
          <a:prstGeom prst="rect">
            <a:avLst/>
          </a:prstGeom>
        </p:spPr>
      </p:pic>
      <p:pic>
        <p:nvPicPr>
          <p:cNvPr id="3" name="Picture 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688394" y="1602774"/>
            <a:ext cx="1102491" cy="1346886"/>
          </a:xfrm>
          <a:prstGeom prst="rect">
            <a:avLst/>
          </a:prstGeom>
        </p:spPr>
      </p:pic>
      <p:pic>
        <p:nvPicPr>
          <p:cNvPr id="9" name="Picture 8"/>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879407" y="5014037"/>
            <a:ext cx="948783" cy="1575853"/>
          </a:xfrm>
          <a:prstGeom prst="rect">
            <a:avLst/>
          </a:prstGeom>
        </p:spPr>
      </p:pic>
      <p:sp>
        <p:nvSpPr>
          <p:cNvPr id="15" name="TextBox 14"/>
          <p:cNvSpPr txBox="1"/>
          <p:nvPr/>
        </p:nvSpPr>
        <p:spPr>
          <a:xfrm>
            <a:off x="9231023" y="1593421"/>
            <a:ext cx="1305149" cy="646331"/>
          </a:xfrm>
          <a:prstGeom prst="rect">
            <a:avLst/>
          </a:prstGeom>
          <a:noFill/>
        </p:spPr>
        <p:txBody>
          <a:bodyPr wrap="square" rtlCol="0">
            <a:spAutoFit/>
          </a:bodyPr>
          <a:lstStyle/>
          <a:p>
            <a:r>
              <a:rPr lang="en-US" b="1" dirty="0" smtClean="0"/>
              <a:t>Family</a:t>
            </a:r>
          </a:p>
          <a:p>
            <a:r>
              <a:rPr lang="en-US" b="1" dirty="0" smtClean="0"/>
              <a:t>Members</a:t>
            </a:r>
          </a:p>
        </p:txBody>
      </p:sp>
      <p:sp>
        <p:nvSpPr>
          <p:cNvPr id="19" name="TextBox 18"/>
          <p:cNvSpPr txBox="1"/>
          <p:nvPr/>
        </p:nvSpPr>
        <p:spPr>
          <a:xfrm>
            <a:off x="1675564" y="1509996"/>
            <a:ext cx="1269004" cy="1200329"/>
          </a:xfrm>
          <a:prstGeom prst="rect">
            <a:avLst/>
          </a:prstGeom>
          <a:noFill/>
        </p:spPr>
        <p:txBody>
          <a:bodyPr wrap="square" rtlCol="0">
            <a:spAutoFit/>
          </a:bodyPr>
          <a:lstStyle/>
          <a:p>
            <a:pPr algn="ctr"/>
            <a:r>
              <a:rPr lang="en-US" b="1" dirty="0" smtClean="0"/>
              <a:t>Certified Peer Support</a:t>
            </a:r>
          </a:p>
          <a:p>
            <a:pPr algn="ctr"/>
            <a:r>
              <a:rPr lang="en-US" b="1" dirty="0" smtClean="0"/>
              <a:t>Specialists</a:t>
            </a:r>
          </a:p>
        </p:txBody>
      </p:sp>
      <p:sp>
        <p:nvSpPr>
          <p:cNvPr id="20" name="TextBox 19"/>
          <p:cNvSpPr txBox="1"/>
          <p:nvPr/>
        </p:nvSpPr>
        <p:spPr>
          <a:xfrm>
            <a:off x="341332" y="2591707"/>
            <a:ext cx="1063078" cy="369332"/>
          </a:xfrm>
          <a:prstGeom prst="rect">
            <a:avLst/>
          </a:prstGeom>
          <a:noFill/>
        </p:spPr>
        <p:txBody>
          <a:bodyPr wrap="square" rtlCol="0">
            <a:spAutoFit/>
          </a:bodyPr>
          <a:lstStyle/>
          <a:p>
            <a:pPr algn="ctr"/>
            <a:r>
              <a:rPr lang="en-US" b="1" dirty="0" smtClean="0"/>
              <a:t>Hospitals</a:t>
            </a:r>
          </a:p>
        </p:txBody>
      </p:sp>
      <p:sp>
        <p:nvSpPr>
          <p:cNvPr id="21" name="TextBox 20"/>
          <p:cNvSpPr txBox="1"/>
          <p:nvPr/>
        </p:nvSpPr>
        <p:spPr>
          <a:xfrm>
            <a:off x="2704090" y="5996668"/>
            <a:ext cx="1659778" cy="646331"/>
          </a:xfrm>
          <a:prstGeom prst="rect">
            <a:avLst/>
          </a:prstGeom>
          <a:noFill/>
        </p:spPr>
        <p:txBody>
          <a:bodyPr wrap="square" rtlCol="0">
            <a:spAutoFit/>
          </a:bodyPr>
          <a:lstStyle/>
          <a:p>
            <a:pPr algn="ctr"/>
            <a:r>
              <a:rPr lang="en-US" b="1" dirty="0" smtClean="0"/>
              <a:t>Criminal Justice System</a:t>
            </a:r>
            <a:endParaRPr lang="en-US" b="1" dirty="0"/>
          </a:p>
        </p:txBody>
      </p:sp>
      <p:pic>
        <p:nvPicPr>
          <p:cNvPr id="22" name="Picture 21"/>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372667" y="1617627"/>
            <a:ext cx="1003384" cy="1003384"/>
          </a:xfrm>
          <a:prstGeom prst="rect">
            <a:avLst/>
          </a:prstGeom>
        </p:spPr>
      </p:pic>
      <p:sp>
        <p:nvSpPr>
          <p:cNvPr id="24" name="TextBox 23"/>
          <p:cNvSpPr txBox="1"/>
          <p:nvPr/>
        </p:nvSpPr>
        <p:spPr>
          <a:xfrm>
            <a:off x="1185164" y="3972347"/>
            <a:ext cx="1338427" cy="1200329"/>
          </a:xfrm>
          <a:prstGeom prst="rect">
            <a:avLst/>
          </a:prstGeom>
          <a:noFill/>
        </p:spPr>
        <p:txBody>
          <a:bodyPr wrap="square" rtlCol="0">
            <a:spAutoFit/>
          </a:bodyPr>
          <a:lstStyle/>
          <a:p>
            <a:pPr algn="ctr"/>
            <a:r>
              <a:rPr lang="en-US" b="1" dirty="0" smtClean="0"/>
              <a:t>Mental  &amp; Physical Health</a:t>
            </a:r>
          </a:p>
          <a:p>
            <a:pPr algn="ctr"/>
            <a:r>
              <a:rPr lang="en-US" b="1" dirty="0" smtClean="0"/>
              <a:t>Providers</a:t>
            </a:r>
            <a:endParaRPr lang="en-US" b="1" dirty="0"/>
          </a:p>
        </p:txBody>
      </p:sp>
      <p:sp>
        <p:nvSpPr>
          <p:cNvPr id="25" name="TextBox 24"/>
          <p:cNvSpPr txBox="1"/>
          <p:nvPr/>
        </p:nvSpPr>
        <p:spPr>
          <a:xfrm>
            <a:off x="1246398" y="5732408"/>
            <a:ext cx="1275785" cy="646331"/>
          </a:xfrm>
          <a:prstGeom prst="rect">
            <a:avLst/>
          </a:prstGeom>
          <a:noFill/>
        </p:spPr>
        <p:txBody>
          <a:bodyPr wrap="square" rtlCol="0">
            <a:spAutoFit/>
          </a:bodyPr>
          <a:lstStyle/>
          <a:p>
            <a:r>
              <a:rPr lang="en-US" b="1" dirty="0" smtClean="0"/>
              <a:t>People Served</a:t>
            </a:r>
          </a:p>
        </p:txBody>
      </p:sp>
      <p:sp>
        <p:nvSpPr>
          <p:cNvPr id="27" name="TextBox 26"/>
          <p:cNvSpPr txBox="1"/>
          <p:nvPr/>
        </p:nvSpPr>
        <p:spPr>
          <a:xfrm>
            <a:off x="9861059" y="5495660"/>
            <a:ext cx="1512849" cy="646331"/>
          </a:xfrm>
          <a:prstGeom prst="rect">
            <a:avLst/>
          </a:prstGeom>
          <a:noFill/>
        </p:spPr>
        <p:txBody>
          <a:bodyPr wrap="square" rtlCol="0">
            <a:spAutoFit/>
          </a:bodyPr>
          <a:lstStyle/>
          <a:p>
            <a:pPr algn="ctr"/>
            <a:r>
              <a:rPr lang="en-US" b="1" dirty="0" smtClean="0"/>
              <a:t>Law</a:t>
            </a:r>
          </a:p>
          <a:p>
            <a:pPr algn="ctr"/>
            <a:r>
              <a:rPr lang="en-US" b="1" dirty="0" smtClean="0"/>
              <a:t>Enforcement</a:t>
            </a:r>
          </a:p>
        </p:txBody>
      </p:sp>
      <p:pic>
        <p:nvPicPr>
          <p:cNvPr id="28" name="Picture 27"/>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4766203" y="4504369"/>
            <a:ext cx="2524125" cy="1809750"/>
          </a:xfrm>
          <a:prstGeom prst="rect">
            <a:avLst/>
          </a:prstGeom>
        </p:spPr>
      </p:pic>
      <p:pic>
        <p:nvPicPr>
          <p:cNvPr id="29" name="Picture 28"/>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0226651" y="3332731"/>
            <a:ext cx="1600200" cy="1371600"/>
          </a:xfrm>
          <a:prstGeom prst="rect">
            <a:avLst/>
          </a:prstGeom>
        </p:spPr>
      </p:pic>
      <p:sp>
        <p:nvSpPr>
          <p:cNvPr id="10" name="TextBox 9"/>
          <p:cNvSpPr txBox="1"/>
          <p:nvPr/>
        </p:nvSpPr>
        <p:spPr>
          <a:xfrm>
            <a:off x="10228172" y="2707350"/>
            <a:ext cx="1537379" cy="646331"/>
          </a:xfrm>
          <a:prstGeom prst="rect">
            <a:avLst/>
          </a:prstGeom>
          <a:noFill/>
        </p:spPr>
        <p:txBody>
          <a:bodyPr wrap="square" rtlCol="0">
            <a:spAutoFit/>
          </a:bodyPr>
          <a:lstStyle/>
          <a:p>
            <a:pPr algn="ctr"/>
            <a:r>
              <a:rPr lang="en-US" b="1" dirty="0" smtClean="0"/>
              <a:t>Youth</a:t>
            </a:r>
          </a:p>
          <a:p>
            <a:pPr algn="ctr"/>
            <a:r>
              <a:rPr lang="en-US" b="1" dirty="0" smtClean="0"/>
              <a:t>Ambassadors</a:t>
            </a:r>
          </a:p>
        </p:txBody>
      </p:sp>
      <p:sp>
        <p:nvSpPr>
          <p:cNvPr id="30" name="TextBox 29"/>
          <p:cNvSpPr txBox="1"/>
          <p:nvPr/>
        </p:nvSpPr>
        <p:spPr>
          <a:xfrm>
            <a:off x="4647165" y="4438846"/>
            <a:ext cx="2800592" cy="646331"/>
          </a:xfrm>
          <a:prstGeom prst="rect">
            <a:avLst/>
          </a:prstGeom>
          <a:noFill/>
        </p:spPr>
        <p:txBody>
          <a:bodyPr wrap="square" rtlCol="0">
            <a:spAutoFit/>
          </a:bodyPr>
          <a:lstStyle/>
          <a:p>
            <a:pPr algn="ctr"/>
            <a:r>
              <a:rPr lang="en-US" b="1" dirty="0" smtClean="0"/>
              <a:t>Community Supports, Natural Supports </a:t>
            </a:r>
            <a:endParaRPr lang="en-US" b="1" dirty="0"/>
          </a:p>
        </p:txBody>
      </p:sp>
      <p:pic>
        <p:nvPicPr>
          <p:cNvPr id="31" name="Picture 30"/>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786238" y="3376662"/>
            <a:ext cx="1017052" cy="1012532"/>
          </a:xfrm>
          <a:prstGeom prst="rect">
            <a:avLst/>
          </a:prstGeom>
        </p:spPr>
      </p:pic>
      <p:sp>
        <p:nvSpPr>
          <p:cNvPr id="32" name="TextBox 31"/>
          <p:cNvSpPr txBox="1"/>
          <p:nvPr/>
        </p:nvSpPr>
        <p:spPr>
          <a:xfrm>
            <a:off x="1692440" y="3040514"/>
            <a:ext cx="1552646" cy="646331"/>
          </a:xfrm>
          <a:prstGeom prst="rect">
            <a:avLst/>
          </a:prstGeom>
          <a:noFill/>
        </p:spPr>
        <p:txBody>
          <a:bodyPr wrap="square" rtlCol="0">
            <a:spAutoFit/>
          </a:bodyPr>
          <a:lstStyle/>
          <a:p>
            <a:r>
              <a:rPr lang="en-US" b="1" dirty="0" smtClean="0"/>
              <a:t>Mental Health</a:t>
            </a:r>
            <a:endParaRPr lang="en-US" b="1" dirty="0"/>
          </a:p>
          <a:p>
            <a:pPr algn="ctr"/>
            <a:r>
              <a:rPr lang="en-US" b="1" dirty="0" smtClean="0"/>
              <a:t>Advocates</a:t>
            </a:r>
            <a:endParaRPr lang="en-US" b="1" dirty="0"/>
          </a:p>
        </p:txBody>
      </p:sp>
      <p:sp>
        <p:nvSpPr>
          <p:cNvPr id="34" name="TextBox 33"/>
          <p:cNvSpPr txBox="1"/>
          <p:nvPr/>
        </p:nvSpPr>
        <p:spPr>
          <a:xfrm>
            <a:off x="4833937" y="5849192"/>
            <a:ext cx="2524125" cy="369332"/>
          </a:xfrm>
          <a:prstGeom prst="rect">
            <a:avLst/>
          </a:prstGeom>
          <a:noFill/>
        </p:spPr>
        <p:txBody>
          <a:bodyPr wrap="square" rtlCol="0">
            <a:spAutoFit/>
          </a:bodyPr>
          <a:lstStyle/>
          <a:p>
            <a:pPr algn="ctr"/>
            <a:r>
              <a:rPr lang="en-US" b="1" dirty="0" smtClean="0"/>
              <a:t>and Partner Providers</a:t>
            </a:r>
            <a:endParaRPr lang="en-US" b="1" dirty="0"/>
          </a:p>
        </p:txBody>
      </p:sp>
      <p:pic>
        <p:nvPicPr>
          <p:cNvPr id="36" name="Picture 35"/>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8102829" y="3270649"/>
            <a:ext cx="1687585" cy="1194583"/>
          </a:xfrm>
          <a:prstGeom prst="rect">
            <a:avLst/>
          </a:prstGeom>
        </p:spPr>
      </p:pic>
      <p:sp>
        <p:nvSpPr>
          <p:cNvPr id="37" name="TextBox 36"/>
          <p:cNvSpPr txBox="1"/>
          <p:nvPr/>
        </p:nvSpPr>
        <p:spPr>
          <a:xfrm>
            <a:off x="7731829" y="3826563"/>
            <a:ext cx="1569693" cy="646331"/>
          </a:xfrm>
          <a:prstGeom prst="rect">
            <a:avLst/>
          </a:prstGeom>
          <a:noFill/>
        </p:spPr>
        <p:txBody>
          <a:bodyPr wrap="square" rtlCol="0">
            <a:spAutoFit/>
          </a:bodyPr>
          <a:lstStyle/>
          <a:p>
            <a:r>
              <a:rPr lang="en-US" b="1" dirty="0" smtClean="0"/>
              <a:t>Recovery</a:t>
            </a:r>
          </a:p>
          <a:p>
            <a:r>
              <a:rPr lang="en-US" b="1" dirty="0" smtClean="0"/>
              <a:t>Coordinators</a:t>
            </a:r>
          </a:p>
        </p:txBody>
      </p:sp>
      <p:sp>
        <p:nvSpPr>
          <p:cNvPr id="38" name="TextBox 37"/>
          <p:cNvSpPr txBox="1"/>
          <p:nvPr/>
        </p:nvSpPr>
        <p:spPr>
          <a:xfrm>
            <a:off x="8724661" y="3262987"/>
            <a:ext cx="1251962" cy="369332"/>
          </a:xfrm>
          <a:prstGeom prst="rect">
            <a:avLst/>
          </a:prstGeom>
          <a:noFill/>
        </p:spPr>
        <p:txBody>
          <a:bodyPr wrap="square" rtlCol="0">
            <a:spAutoFit/>
          </a:bodyPr>
          <a:lstStyle/>
          <a:p>
            <a:r>
              <a:rPr lang="en-US" b="1" dirty="0" smtClean="0"/>
              <a:t>Outreach</a:t>
            </a:r>
          </a:p>
        </p:txBody>
      </p:sp>
      <p:pic>
        <p:nvPicPr>
          <p:cNvPr id="39" name="Picture 38"/>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0760802" y="1873912"/>
            <a:ext cx="1066049" cy="731679"/>
          </a:xfrm>
          <a:prstGeom prst="rect">
            <a:avLst/>
          </a:prstGeom>
        </p:spPr>
      </p:pic>
      <p:pic>
        <p:nvPicPr>
          <p:cNvPr id="40" name="Picture 39"/>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7947972" y="4781654"/>
            <a:ext cx="1471349" cy="1102091"/>
          </a:xfrm>
          <a:prstGeom prst="rect">
            <a:avLst/>
          </a:prstGeom>
        </p:spPr>
      </p:pic>
      <p:sp>
        <p:nvSpPr>
          <p:cNvPr id="41" name="TextBox 40"/>
          <p:cNvSpPr txBox="1"/>
          <p:nvPr/>
        </p:nvSpPr>
        <p:spPr>
          <a:xfrm>
            <a:off x="10927623" y="1518752"/>
            <a:ext cx="732406" cy="369332"/>
          </a:xfrm>
          <a:prstGeom prst="rect">
            <a:avLst/>
          </a:prstGeom>
          <a:noFill/>
        </p:spPr>
        <p:txBody>
          <a:bodyPr wrap="square" rtlCol="0">
            <a:spAutoFit/>
          </a:bodyPr>
          <a:lstStyle/>
          <a:p>
            <a:pPr algn="ctr"/>
            <a:r>
              <a:rPr lang="en-US" b="1" dirty="0" smtClean="0"/>
              <a:t>You!</a:t>
            </a:r>
            <a:endParaRPr lang="en-US" b="1" dirty="0"/>
          </a:p>
        </p:txBody>
      </p:sp>
      <p:sp>
        <p:nvSpPr>
          <p:cNvPr id="42" name="TextBox 41"/>
          <p:cNvSpPr txBox="1"/>
          <p:nvPr/>
        </p:nvSpPr>
        <p:spPr>
          <a:xfrm>
            <a:off x="8959140" y="4863095"/>
            <a:ext cx="1117825" cy="369332"/>
          </a:xfrm>
          <a:prstGeom prst="rect">
            <a:avLst/>
          </a:prstGeom>
          <a:noFill/>
        </p:spPr>
        <p:txBody>
          <a:bodyPr wrap="square" rtlCol="0">
            <a:spAutoFit/>
          </a:bodyPr>
          <a:lstStyle/>
          <a:p>
            <a:r>
              <a:rPr lang="en-US" b="1" dirty="0" smtClean="0"/>
              <a:t>Educators</a:t>
            </a:r>
          </a:p>
        </p:txBody>
      </p:sp>
      <p:sp>
        <p:nvSpPr>
          <p:cNvPr id="43" name="TextBox 42"/>
          <p:cNvSpPr txBox="1"/>
          <p:nvPr/>
        </p:nvSpPr>
        <p:spPr>
          <a:xfrm>
            <a:off x="7471384" y="5936604"/>
            <a:ext cx="2404026" cy="646331"/>
          </a:xfrm>
          <a:prstGeom prst="rect">
            <a:avLst/>
          </a:prstGeom>
          <a:noFill/>
        </p:spPr>
        <p:txBody>
          <a:bodyPr wrap="square" rtlCol="0">
            <a:spAutoFit/>
          </a:bodyPr>
          <a:lstStyle/>
          <a:p>
            <a:pPr algn="ctr"/>
            <a:r>
              <a:rPr lang="en-US" b="1" dirty="0" smtClean="0"/>
              <a:t>Vocational and Employment Providers</a:t>
            </a:r>
          </a:p>
        </p:txBody>
      </p:sp>
    </p:spTree>
    <p:extLst>
      <p:ext uri="{BB962C8B-B14F-4D97-AF65-F5344CB8AC3E}">
        <p14:creationId xmlns:p14="http://schemas.microsoft.com/office/powerpoint/2010/main" val="9810968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933061" y="1295401"/>
            <a:ext cx="10282336" cy="5098256"/>
            <a:chOff x="140553" y="1295400"/>
            <a:chExt cx="8786694" cy="5098256"/>
          </a:xfrm>
        </p:grpSpPr>
        <p:sp>
          <p:nvSpPr>
            <p:cNvPr id="12292" name="AutoShape 20"/>
            <p:cNvSpPr>
              <a:spLocks noChangeArrowheads="1"/>
            </p:cNvSpPr>
            <p:nvPr/>
          </p:nvSpPr>
          <p:spPr bwMode="auto">
            <a:xfrm>
              <a:off x="685800" y="5562601"/>
              <a:ext cx="7696200" cy="758826"/>
            </a:xfrm>
            <a:prstGeom prst="roundRect">
              <a:avLst>
                <a:gd name="adj" fmla="val 16667"/>
              </a:avLst>
            </a:prstGeom>
            <a:gradFill rotWithShape="0">
              <a:gsLst>
                <a:gs pos="0">
                  <a:srgbClr val="FFFFFF"/>
                </a:gs>
                <a:gs pos="100000">
                  <a:srgbClr val="B8CCE4"/>
                </a:gs>
              </a:gsLst>
              <a:lin ang="5400000" scaled="1"/>
            </a:gradFill>
            <a:ln w="12700">
              <a:solidFill>
                <a:srgbClr val="95B3D7"/>
              </a:solidFill>
              <a:round/>
              <a:headEnd/>
              <a:tailEnd/>
            </a:ln>
            <a:effectLst>
              <a:outerShdw dist="28398" dir="3806097" algn="ctr" rotWithShape="0">
                <a:srgbClr val="243F60">
                  <a:alpha val="50000"/>
                </a:srgbClr>
              </a:outerShdw>
            </a:effectLst>
          </p:spPr>
          <p:txBody>
            <a:bodyPr lIns="0" tIns="0" rIns="0" bIns="0" anchor="ctr" anchorCtr="0"/>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2200" b="1" dirty="0"/>
                <a:t>Stakeholder </a:t>
              </a:r>
              <a:r>
                <a:rPr lang="en-US" altLang="en-US" sz="2200" b="1" dirty="0" smtClean="0"/>
                <a:t>Group</a:t>
              </a:r>
              <a:endParaRPr lang="en-US" altLang="en-US" sz="1100" dirty="0"/>
            </a:p>
          </p:txBody>
        </p:sp>
        <p:sp>
          <p:nvSpPr>
            <p:cNvPr id="12293" name="AutoShape 1"/>
            <p:cNvSpPr>
              <a:spLocks noChangeArrowheads="1"/>
            </p:cNvSpPr>
            <p:nvPr/>
          </p:nvSpPr>
          <p:spPr bwMode="auto">
            <a:xfrm>
              <a:off x="685800" y="2133600"/>
              <a:ext cx="7696200" cy="914400"/>
            </a:xfrm>
            <a:prstGeom prst="roundRect">
              <a:avLst>
                <a:gd name="adj" fmla="val 16667"/>
              </a:avLst>
            </a:prstGeom>
            <a:gradFill rotWithShape="0">
              <a:gsLst>
                <a:gs pos="0">
                  <a:srgbClr val="FFFFFF"/>
                </a:gs>
                <a:gs pos="100000">
                  <a:srgbClr val="B8CCE4"/>
                </a:gs>
              </a:gsLst>
              <a:lin ang="5400000" scaled="1"/>
            </a:gradFill>
            <a:ln w="12700">
              <a:solidFill>
                <a:srgbClr val="95B3D7"/>
              </a:solidFill>
              <a:round/>
              <a:headEnd/>
              <a:tailEnd/>
            </a:ln>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2000" b="1" dirty="0"/>
                <a:t>Beaver </a:t>
              </a:r>
              <a:r>
                <a:rPr lang="en-US" altLang="en-US" sz="2000" b="1" dirty="0" smtClean="0"/>
                <a:t>County</a:t>
              </a:r>
              <a:endParaRPr lang="en-US" altLang="en-US" sz="2000" b="1" dirty="0"/>
            </a:p>
            <a:p>
              <a:pPr algn="ctr"/>
              <a:r>
                <a:rPr lang="en-US" altLang="en-US" sz="1600" dirty="0"/>
                <a:t>Board of Commissioners</a:t>
              </a:r>
            </a:p>
            <a:p>
              <a:pPr algn="ctr"/>
              <a:r>
                <a:rPr lang="en-US" altLang="en-US" sz="1600" dirty="0"/>
                <a:t>Beaver County Human Service Departments</a:t>
              </a:r>
              <a:endParaRPr lang="en-US" altLang="en-US" sz="1400" dirty="0"/>
            </a:p>
          </p:txBody>
        </p:sp>
        <p:sp>
          <p:nvSpPr>
            <p:cNvPr id="12294" name="AutoShape 2"/>
            <p:cNvSpPr>
              <a:spLocks noChangeArrowheads="1"/>
            </p:cNvSpPr>
            <p:nvPr/>
          </p:nvSpPr>
          <p:spPr bwMode="auto">
            <a:xfrm>
              <a:off x="685800" y="1295400"/>
              <a:ext cx="7696200" cy="647700"/>
            </a:xfrm>
            <a:prstGeom prst="roundRect">
              <a:avLst>
                <a:gd name="adj" fmla="val 16667"/>
              </a:avLst>
            </a:prstGeom>
            <a:gradFill rotWithShape="0">
              <a:gsLst>
                <a:gs pos="0">
                  <a:srgbClr val="FFFFFF"/>
                </a:gs>
                <a:gs pos="100000">
                  <a:srgbClr val="B8CCE4"/>
                </a:gs>
              </a:gsLst>
              <a:lin ang="5400000" scaled="1"/>
            </a:gradFill>
            <a:ln w="12700">
              <a:solidFill>
                <a:srgbClr val="95B3D7"/>
              </a:solidFill>
              <a:round/>
              <a:headEnd/>
              <a:tailEnd/>
            </a:ln>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2000" b="1" dirty="0"/>
                <a:t>Residents of Beaver County</a:t>
              </a:r>
              <a:endParaRPr lang="en-US" altLang="en-US" dirty="0"/>
            </a:p>
          </p:txBody>
        </p:sp>
        <p:sp>
          <p:nvSpPr>
            <p:cNvPr id="12295" name="AutoShape 19"/>
            <p:cNvSpPr>
              <a:spLocks noChangeArrowheads="1"/>
            </p:cNvSpPr>
            <p:nvPr/>
          </p:nvSpPr>
          <p:spPr bwMode="auto">
            <a:xfrm>
              <a:off x="685800" y="3962400"/>
              <a:ext cx="7696200" cy="1333500"/>
            </a:xfrm>
            <a:prstGeom prst="roundRect">
              <a:avLst>
                <a:gd name="adj" fmla="val 16667"/>
              </a:avLst>
            </a:prstGeom>
            <a:gradFill rotWithShape="0">
              <a:gsLst>
                <a:gs pos="0">
                  <a:srgbClr val="FFFFFF"/>
                </a:gs>
                <a:gs pos="100000">
                  <a:srgbClr val="B8CCE4"/>
                </a:gs>
              </a:gsLst>
              <a:lin ang="5400000" scaled="1"/>
            </a:gradFill>
            <a:ln w="12700">
              <a:solidFill>
                <a:srgbClr val="95B3D7"/>
              </a:solidFill>
              <a:round/>
              <a:headEnd/>
              <a:tailEnd/>
            </a:ln>
            <a:effectLst>
              <a:outerShdw dist="28398" dir="3806097" algn="ctr" rotWithShape="0">
                <a:srgbClr val="243F60">
                  <a:alpha val="50000"/>
                </a:srgbClr>
              </a:outerShdw>
            </a:effectLst>
          </p:spPr>
          <p:txBody>
            <a:bodyPr lIns="0" tIns="0" rIns="0" bIns="0"/>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2200" b="1" dirty="0"/>
                <a:t>Steering </a:t>
              </a:r>
              <a:r>
                <a:rPr lang="en-US" altLang="en-US" sz="2200" b="1" dirty="0" smtClean="0"/>
                <a:t>Committee</a:t>
              </a:r>
              <a:endParaRPr lang="en-US" altLang="en-US" sz="1100" dirty="0"/>
            </a:p>
          </p:txBody>
        </p:sp>
        <p:sp>
          <p:nvSpPr>
            <p:cNvPr id="12296" name="AutoShape 18"/>
            <p:cNvSpPr>
              <a:spLocks noChangeArrowheads="1"/>
            </p:cNvSpPr>
            <p:nvPr/>
          </p:nvSpPr>
          <p:spPr bwMode="auto">
            <a:xfrm>
              <a:off x="1040368" y="4568795"/>
              <a:ext cx="1065206" cy="619125"/>
            </a:xfrm>
            <a:prstGeom prst="roundRect">
              <a:avLst>
                <a:gd name="adj" fmla="val 16667"/>
              </a:avLst>
            </a:prstGeom>
            <a:gradFill rotWithShape="0">
              <a:gsLst>
                <a:gs pos="0">
                  <a:srgbClr val="FFFFFF"/>
                </a:gs>
                <a:gs pos="100000">
                  <a:srgbClr val="B8CCE4"/>
                </a:gs>
              </a:gsLst>
              <a:lin ang="5400000" scaled="1"/>
            </a:gradFill>
            <a:ln w="12700">
              <a:solidFill>
                <a:srgbClr val="95B3D7"/>
              </a:solidFill>
              <a:round/>
              <a:headEnd/>
              <a:tailEnd/>
            </a:ln>
            <a:effectLst>
              <a:outerShdw dist="28398" dir="3806097" algn="ctr" rotWithShape="0">
                <a:srgbClr val="243F60">
                  <a:alpha val="50000"/>
                </a:srgbClr>
              </a:outerShdw>
            </a:effectLst>
          </p:spPr>
          <p:txBody>
            <a:bodyPr lIns="0" tIns="0" rIns="0" bIns="0" anchor="ctr" anchorCtr="0"/>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200" b="1" dirty="0"/>
                <a:t>Housing and Homeless Committee</a:t>
              </a:r>
            </a:p>
          </p:txBody>
        </p:sp>
        <p:sp>
          <p:nvSpPr>
            <p:cNvPr id="12297" name="AutoShape 17"/>
            <p:cNvSpPr>
              <a:spLocks noChangeArrowheads="1"/>
            </p:cNvSpPr>
            <p:nvPr/>
          </p:nvSpPr>
          <p:spPr bwMode="auto">
            <a:xfrm>
              <a:off x="2215422" y="4573558"/>
              <a:ext cx="1043841" cy="612775"/>
            </a:xfrm>
            <a:prstGeom prst="roundRect">
              <a:avLst>
                <a:gd name="adj" fmla="val 16667"/>
              </a:avLst>
            </a:prstGeom>
            <a:gradFill rotWithShape="0">
              <a:gsLst>
                <a:gs pos="0">
                  <a:srgbClr val="FFFFFF"/>
                </a:gs>
                <a:gs pos="100000">
                  <a:srgbClr val="B8CCE4"/>
                </a:gs>
              </a:gsLst>
              <a:lin ang="5400000" scaled="1"/>
            </a:gradFill>
            <a:ln w="12700">
              <a:solidFill>
                <a:srgbClr val="95B3D7"/>
              </a:solidFill>
              <a:round/>
              <a:headEnd/>
              <a:tailEnd/>
            </a:ln>
            <a:effectLst>
              <a:outerShdw dist="28398" dir="3806097" algn="ctr" rotWithShape="0">
                <a:srgbClr val="243F60">
                  <a:alpha val="50000"/>
                </a:srgbClr>
              </a:outerShdw>
            </a:effectLst>
          </p:spPr>
          <p:txBody>
            <a:bodyPr lIns="0" tIns="0" rIns="0" bIns="0" anchor="ctr" anchorCtr="0"/>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200" b="1" dirty="0" smtClean="0"/>
                <a:t>Justice- </a:t>
              </a:r>
              <a:r>
                <a:rPr lang="en-US" altLang="en-US" sz="1200" b="1" dirty="0"/>
                <a:t>Related Services</a:t>
              </a:r>
            </a:p>
          </p:txBody>
        </p:sp>
        <p:sp>
          <p:nvSpPr>
            <p:cNvPr id="12298" name="AutoShape 15"/>
            <p:cNvSpPr>
              <a:spLocks noChangeArrowheads="1"/>
            </p:cNvSpPr>
            <p:nvPr/>
          </p:nvSpPr>
          <p:spPr bwMode="auto">
            <a:xfrm>
              <a:off x="3385408" y="4583081"/>
              <a:ext cx="1065206" cy="592138"/>
            </a:xfrm>
            <a:prstGeom prst="roundRect">
              <a:avLst>
                <a:gd name="adj" fmla="val 16667"/>
              </a:avLst>
            </a:prstGeom>
            <a:gradFill rotWithShape="0">
              <a:gsLst>
                <a:gs pos="0">
                  <a:srgbClr val="FFFFFF"/>
                </a:gs>
                <a:gs pos="100000">
                  <a:srgbClr val="B8CCE4"/>
                </a:gs>
              </a:gsLst>
              <a:lin ang="5400000" scaled="1"/>
            </a:gradFill>
            <a:ln w="12700">
              <a:solidFill>
                <a:srgbClr val="95B3D7"/>
              </a:solidFill>
              <a:round/>
              <a:headEnd/>
              <a:tailEnd/>
            </a:ln>
            <a:effectLst>
              <a:outerShdw dist="28398" dir="3806097" algn="ctr" rotWithShape="0">
                <a:srgbClr val="243F60">
                  <a:alpha val="50000"/>
                </a:srgbClr>
              </a:outerShdw>
            </a:effectLst>
          </p:spPr>
          <p:txBody>
            <a:bodyPr lIns="0" tIns="0" rIns="0" bIns="0" anchor="ctr" anchorCtr="0"/>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200" b="1" dirty="0"/>
                <a:t>Child &amp; Adult-serving Systems</a:t>
              </a:r>
              <a:endParaRPr lang="en-US" altLang="en-US" sz="1200" dirty="0"/>
            </a:p>
          </p:txBody>
        </p:sp>
        <p:sp>
          <p:nvSpPr>
            <p:cNvPr id="12299" name="AutoShape 18"/>
            <p:cNvSpPr>
              <a:spLocks noChangeArrowheads="1"/>
            </p:cNvSpPr>
            <p:nvPr/>
          </p:nvSpPr>
          <p:spPr bwMode="auto">
            <a:xfrm>
              <a:off x="4564307" y="4571970"/>
              <a:ext cx="1174750" cy="596900"/>
            </a:xfrm>
            <a:prstGeom prst="roundRect">
              <a:avLst>
                <a:gd name="adj" fmla="val 16667"/>
              </a:avLst>
            </a:prstGeom>
            <a:gradFill rotWithShape="0">
              <a:gsLst>
                <a:gs pos="0">
                  <a:srgbClr val="FFFFFF"/>
                </a:gs>
                <a:gs pos="100000">
                  <a:srgbClr val="B8CCE4"/>
                </a:gs>
              </a:gsLst>
              <a:lin ang="5400000" scaled="1"/>
            </a:gradFill>
            <a:ln w="12700">
              <a:solidFill>
                <a:srgbClr val="95B3D7"/>
              </a:solidFill>
              <a:round/>
              <a:headEnd/>
              <a:tailEnd/>
            </a:ln>
            <a:effectLst>
              <a:outerShdw dist="28398" dir="3806097" algn="ctr" rotWithShape="0">
                <a:srgbClr val="243F60">
                  <a:alpha val="50000"/>
                </a:srgbClr>
              </a:outerShdw>
            </a:effectLst>
          </p:spPr>
          <p:txBody>
            <a:bodyPr lIns="0" tIns="0" rIns="0" bIns="0" anchor="ctr" anchorCtr="0"/>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200" b="1" dirty="0"/>
                <a:t>Employment</a:t>
              </a:r>
            </a:p>
            <a:p>
              <a:pPr algn="ctr"/>
              <a:r>
                <a:rPr lang="en-US" altLang="en-US" sz="1200" b="1" dirty="0"/>
                <a:t>Transformation</a:t>
              </a:r>
            </a:p>
          </p:txBody>
        </p:sp>
        <p:sp>
          <p:nvSpPr>
            <p:cNvPr id="29" name="AutoShape 18"/>
            <p:cNvSpPr>
              <a:spLocks noChangeArrowheads="1"/>
            </p:cNvSpPr>
            <p:nvPr/>
          </p:nvSpPr>
          <p:spPr bwMode="auto">
            <a:xfrm>
              <a:off x="5844447" y="4554506"/>
              <a:ext cx="1043841" cy="619125"/>
            </a:xfrm>
            <a:prstGeom prst="roundRect">
              <a:avLst>
                <a:gd name="adj" fmla="val 16667"/>
              </a:avLst>
            </a:prstGeom>
            <a:gradFill rotWithShape="0">
              <a:gsLst>
                <a:gs pos="0">
                  <a:srgbClr val="FFFFFF"/>
                </a:gs>
                <a:gs pos="100000">
                  <a:srgbClr val="B8CCE4"/>
                </a:gs>
              </a:gsLst>
              <a:lin ang="5400000" scaled="1"/>
            </a:gradFill>
            <a:ln w="12700">
              <a:solidFill>
                <a:srgbClr val="95B3D7"/>
              </a:solidFill>
              <a:round/>
              <a:headEnd/>
              <a:tailEnd/>
            </a:ln>
            <a:effectLst>
              <a:outerShdw dist="28398" dir="3806097" algn="ctr" rotWithShape="0">
                <a:srgbClr val="243F60">
                  <a:alpha val="50000"/>
                </a:srgbClr>
              </a:outerShdw>
            </a:effectLst>
          </p:spPr>
          <p:txBody>
            <a:bodyPr lIns="0" tIns="0" rIns="0" bIns="0" anchor="ctr"/>
            <a:lstStyle/>
            <a:p>
              <a:pPr algn="ctr" eaLnBrk="0" hangingPunct="0">
                <a:defRPr/>
              </a:pPr>
              <a:r>
                <a:rPr lang="en-US" sz="1200" b="1" dirty="0">
                  <a:latin typeface="Arial" pitchFamily="34" charset="0"/>
                  <a:ea typeface="Calibri" pitchFamily="34" charset="0"/>
                  <a:cs typeface="Arial" pitchFamily="34" charset="0"/>
                </a:rPr>
                <a:t>Quality Improvement</a:t>
              </a:r>
              <a:endParaRPr lang="en-US" sz="1200" dirty="0">
                <a:latin typeface="Arial" pitchFamily="34" charset="0"/>
                <a:cs typeface="Arial" pitchFamily="34" charset="0"/>
              </a:endParaRPr>
            </a:p>
          </p:txBody>
        </p:sp>
        <p:sp>
          <p:nvSpPr>
            <p:cNvPr id="12301" name="AutoShape 21"/>
            <p:cNvSpPr>
              <a:spLocks noChangeArrowheads="1"/>
            </p:cNvSpPr>
            <p:nvPr/>
          </p:nvSpPr>
          <p:spPr bwMode="auto">
            <a:xfrm>
              <a:off x="685800" y="3200400"/>
              <a:ext cx="7696200" cy="609600"/>
            </a:xfrm>
            <a:prstGeom prst="roundRect">
              <a:avLst>
                <a:gd name="adj" fmla="val 16667"/>
              </a:avLst>
            </a:prstGeom>
            <a:gradFill rotWithShape="0">
              <a:gsLst>
                <a:gs pos="0">
                  <a:srgbClr val="FFFFFF"/>
                </a:gs>
                <a:gs pos="100000">
                  <a:srgbClr val="B8CCE4"/>
                </a:gs>
              </a:gsLst>
              <a:lin ang="5400000" scaled="1"/>
            </a:gradFill>
            <a:ln w="12700">
              <a:solidFill>
                <a:srgbClr val="95B3D7"/>
              </a:solidFill>
              <a:round/>
              <a:headEnd/>
              <a:tailEnd/>
            </a:ln>
            <a:effectLst>
              <a:outerShdw dist="28398" dir="3806097" algn="ctr" rotWithShape="0">
                <a:srgbClr val="243F60">
                  <a:alpha val="50000"/>
                </a:srgbClr>
              </a:outerShdw>
            </a:effec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2200" b="1" dirty="0"/>
                <a:t>Leadership </a:t>
              </a:r>
              <a:r>
                <a:rPr lang="en-US" altLang="en-US" sz="2200" b="1" dirty="0" smtClean="0"/>
                <a:t>Committee</a:t>
              </a:r>
              <a:endParaRPr lang="en-US" altLang="en-US" sz="1100" dirty="0"/>
            </a:p>
          </p:txBody>
        </p:sp>
        <p:sp>
          <p:nvSpPr>
            <p:cNvPr id="12302" name="AutoShape 17"/>
            <p:cNvSpPr>
              <a:spLocks noChangeArrowheads="1"/>
            </p:cNvSpPr>
            <p:nvPr/>
          </p:nvSpPr>
          <p:spPr bwMode="auto">
            <a:xfrm rot="16200000">
              <a:off x="-2147829" y="3724275"/>
              <a:ext cx="4957763" cy="381000"/>
            </a:xfrm>
            <a:prstGeom prst="roundRect">
              <a:avLst>
                <a:gd name="adj" fmla="val 16667"/>
              </a:avLst>
            </a:prstGeom>
            <a:gradFill rotWithShape="0">
              <a:gsLst>
                <a:gs pos="0">
                  <a:srgbClr val="FFFFFF"/>
                </a:gs>
                <a:gs pos="100000">
                  <a:srgbClr val="B8CCE4"/>
                </a:gs>
              </a:gsLst>
              <a:lin ang="5400000" scaled="1"/>
            </a:gradFill>
            <a:ln w="12700">
              <a:solidFill>
                <a:srgbClr val="95B3D7"/>
              </a:solidFill>
              <a:round/>
              <a:headEnd/>
              <a:tailEnd/>
            </a:ln>
            <a:effectLst>
              <a:outerShdw dist="28398" dir="3806097" algn="ctr" rotWithShape="0">
                <a:srgbClr val="243F60">
                  <a:alpha val="50000"/>
                </a:srgbClr>
              </a:outerShdw>
            </a:effec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600" b="1"/>
                <a:t>Change Agents</a:t>
              </a:r>
              <a:r>
                <a:rPr lang="en-US" altLang="en-US" sz="1200" b="1"/>
                <a:t> </a:t>
              </a:r>
              <a:endParaRPr lang="en-US" altLang="en-US"/>
            </a:p>
          </p:txBody>
        </p:sp>
        <p:sp>
          <p:nvSpPr>
            <p:cNvPr id="12303" name="Line 23"/>
            <p:cNvSpPr>
              <a:spLocks noChangeShapeType="1"/>
            </p:cNvSpPr>
            <p:nvPr/>
          </p:nvSpPr>
          <p:spPr bwMode="auto">
            <a:xfrm>
              <a:off x="533400" y="6096000"/>
              <a:ext cx="609600" cy="0"/>
            </a:xfrm>
            <a:prstGeom prst="line">
              <a:avLst/>
            </a:prstGeom>
            <a:noFill/>
            <a:ln w="508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4" name="Line 24"/>
            <p:cNvSpPr>
              <a:spLocks noChangeShapeType="1"/>
            </p:cNvSpPr>
            <p:nvPr/>
          </p:nvSpPr>
          <p:spPr bwMode="auto">
            <a:xfrm>
              <a:off x="533400" y="3492500"/>
              <a:ext cx="609600" cy="0"/>
            </a:xfrm>
            <a:prstGeom prst="line">
              <a:avLst/>
            </a:prstGeom>
            <a:noFill/>
            <a:ln w="508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5" name="Line 25"/>
            <p:cNvSpPr>
              <a:spLocks noChangeShapeType="1"/>
            </p:cNvSpPr>
            <p:nvPr/>
          </p:nvSpPr>
          <p:spPr bwMode="auto">
            <a:xfrm>
              <a:off x="533400" y="4495800"/>
              <a:ext cx="609600" cy="0"/>
            </a:xfrm>
            <a:prstGeom prst="line">
              <a:avLst/>
            </a:prstGeom>
            <a:noFill/>
            <a:ln w="508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6" name="AutoShape 17"/>
            <p:cNvSpPr>
              <a:spLocks noChangeArrowheads="1"/>
            </p:cNvSpPr>
            <p:nvPr/>
          </p:nvSpPr>
          <p:spPr bwMode="auto">
            <a:xfrm rot="5400000">
              <a:off x="6265009" y="3717131"/>
              <a:ext cx="4943475" cy="381000"/>
            </a:xfrm>
            <a:prstGeom prst="roundRect">
              <a:avLst>
                <a:gd name="adj" fmla="val 16667"/>
              </a:avLst>
            </a:prstGeom>
            <a:gradFill rotWithShape="0">
              <a:gsLst>
                <a:gs pos="0">
                  <a:srgbClr val="FFFFFF"/>
                </a:gs>
                <a:gs pos="100000">
                  <a:srgbClr val="B8CCE4"/>
                </a:gs>
              </a:gsLst>
              <a:lin ang="5400000" scaled="1"/>
            </a:gradFill>
            <a:ln w="12700">
              <a:solidFill>
                <a:srgbClr val="95B3D7"/>
              </a:solidFill>
              <a:round/>
              <a:headEnd/>
              <a:tailEnd/>
            </a:ln>
            <a:effectLst>
              <a:outerShdw dist="28398" dir="3806097" algn="ctr" rotWithShape="0">
                <a:srgbClr val="243F60">
                  <a:alpha val="50000"/>
                </a:srgbClr>
              </a:outerShdw>
            </a:effectLst>
          </p:spPr>
          <p:txBody>
            <a:bodyPr lIns="0" tIns="0" rIns="0" bIns="0"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600" b="1" dirty="0"/>
                <a:t>Adult, Family, Youth and Peer Voice</a:t>
              </a:r>
              <a:endParaRPr lang="en-US" altLang="en-US" dirty="0"/>
            </a:p>
          </p:txBody>
        </p:sp>
        <p:sp>
          <p:nvSpPr>
            <p:cNvPr id="12307" name="Line 23"/>
            <p:cNvSpPr>
              <a:spLocks noChangeShapeType="1"/>
            </p:cNvSpPr>
            <p:nvPr/>
          </p:nvSpPr>
          <p:spPr bwMode="auto">
            <a:xfrm>
              <a:off x="7962900" y="4495800"/>
              <a:ext cx="609600" cy="0"/>
            </a:xfrm>
            <a:prstGeom prst="line">
              <a:avLst/>
            </a:prstGeom>
            <a:noFill/>
            <a:ln w="508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8" name="Line 23"/>
            <p:cNvSpPr>
              <a:spLocks noChangeShapeType="1"/>
            </p:cNvSpPr>
            <p:nvPr/>
          </p:nvSpPr>
          <p:spPr bwMode="auto">
            <a:xfrm>
              <a:off x="7962900" y="3517900"/>
              <a:ext cx="609600" cy="0"/>
            </a:xfrm>
            <a:prstGeom prst="line">
              <a:avLst/>
            </a:prstGeom>
            <a:noFill/>
            <a:ln w="508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9" name="Line 23"/>
            <p:cNvSpPr>
              <a:spLocks noChangeShapeType="1"/>
            </p:cNvSpPr>
            <p:nvPr/>
          </p:nvSpPr>
          <p:spPr bwMode="auto">
            <a:xfrm>
              <a:off x="7936646" y="2590800"/>
              <a:ext cx="609600" cy="0"/>
            </a:xfrm>
            <a:prstGeom prst="line">
              <a:avLst/>
            </a:prstGeom>
            <a:noFill/>
            <a:ln w="508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10" name="Line 23"/>
            <p:cNvSpPr>
              <a:spLocks noChangeShapeType="1"/>
            </p:cNvSpPr>
            <p:nvPr/>
          </p:nvSpPr>
          <p:spPr bwMode="auto">
            <a:xfrm>
              <a:off x="7962900" y="6053138"/>
              <a:ext cx="609600" cy="0"/>
            </a:xfrm>
            <a:prstGeom prst="line">
              <a:avLst/>
            </a:prstGeom>
            <a:noFill/>
            <a:ln w="508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11" name="Line 23"/>
            <p:cNvSpPr>
              <a:spLocks noChangeShapeType="1"/>
            </p:cNvSpPr>
            <p:nvPr/>
          </p:nvSpPr>
          <p:spPr bwMode="auto">
            <a:xfrm>
              <a:off x="7936646" y="1604542"/>
              <a:ext cx="609600" cy="0"/>
            </a:xfrm>
            <a:prstGeom prst="line">
              <a:avLst/>
            </a:prstGeom>
            <a:noFill/>
            <a:ln w="508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12" name="Line 24"/>
            <p:cNvSpPr>
              <a:spLocks noChangeShapeType="1"/>
            </p:cNvSpPr>
            <p:nvPr/>
          </p:nvSpPr>
          <p:spPr bwMode="auto">
            <a:xfrm>
              <a:off x="533400" y="1637822"/>
              <a:ext cx="609600" cy="0"/>
            </a:xfrm>
            <a:prstGeom prst="line">
              <a:avLst/>
            </a:prstGeom>
            <a:noFill/>
            <a:ln w="508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13" name="Line 24"/>
            <p:cNvSpPr>
              <a:spLocks noChangeShapeType="1"/>
            </p:cNvSpPr>
            <p:nvPr/>
          </p:nvSpPr>
          <p:spPr bwMode="auto">
            <a:xfrm>
              <a:off x="533400" y="2590800"/>
              <a:ext cx="609600" cy="0"/>
            </a:xfrm>
            <a:prstGeom prst="line">
              <a:avLst/>
            </a:prstGeom>
            <a:noFill/>
            <a:ln w="508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cxnSp>
          <p:nvCxnSpPr>
            <p:cNvPr id="44" name="Straight Arrow Connector 43"/>
            <p:cNvCxnSpPr/>
            <p:nvPr/>
          </p:nvCxnSpPr>
          <p:spPr>
            <a:xfrm>
              <a:off x="4529136" y="5281613"/>
              <a:ext cx="0" cy="280987"/>
            </a:xfrm>
            <a:prstGeom prst="straightConnector1">
              <a:avLst/>
            </a:prstGeom>
            <a:ln w="19050" cap="flat" cmpd="sng">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4529136" y="2992438"/>
              <a:ext cx="0" cy="228600"/>
            </a:xfrm>
            <a:prstGeom prst="straightConnector1">
              <a:avLst/>
            </a:prstGeom>
            <a:ln w="19050" cap="flat" cmpd="sng">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a:off x="4529136" y="3800475"/>
              <a:ext cx="0" cy="228600"/>
            </a:xfrm>
            <a:prstGeom prst="straightConnector1">
              <a:avLst/>
            </a:prstGeom>
            <a:ln w="19050" cap="flat" cmpd="sng">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a:off x="4529136" y="1883770"/>
              <a:ext cx="0" cy="323850"/>
            </a:xfrm>
            <a:prstGeom prst="straightConnector1">
              <a:avLst/>
            </a:prstGeom>
            <a:ln w="19050" cap="flat" cmpd="sng">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0" name="AutoShape 18"/>
            <p:cNvSpPr>
              <a:spLocks noChangeArrowheads="1"/>
            </p:cNvSpPr>
            <p:nvPr/>
          </p:nvSpPr>
          <p:spPr bwMode="auto">
            <a:xfrm>
              <a:off x="6979390" y="4559269"/>
              <a:ext cx="1021610" cy="619125"/>
            </a:xfrm>
            <a:prstGeom prst="roundRect">
              <a:avLst>
                <a:gd name="adj" fmla="val 16667"/>
              </a:avLst>
            </a:prstGeom>
            <a:gradFill rotWithShape="0">
              <a:gsLst>
                <a:gs pos="0">
                  <a:srgbClr val="FFFFFF"/>
                </a:gs>
                <a:gs pos="100000">
                  <a:srgbClr val="B8CCE4"/>
                </a:gs>
              </a:gsLst>
              <a:lin ang="5400000" scaled="1"/>
            </a:gradFill>
            <a:ln w="12700">
              <a:solidFill>
                <a:srgbClr val="95B3D7"/>
              </a:solidFill>
              <a:round/>
              <a:headEnd/>
              <a:tailEnd/>
            </a:ln>
            <a:effectLst>
              <a:outerShdw dist="28398" dir="3806097" algn="ctr" rotWithShape="0">
                <a:srgbClr val="243F60">
                  <a:alpha val="50000"/>
                </a:srgbClr>
              </a:outerShdw>
            </a:effectLst>
          </p:spPr>
          <p:txBody>
            <a:bodyPr lIns="0" tIns="0" rIns="0" bIns="0" anchor="ctr" anchorCtr="0"/>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en-US" sz="1200" b="1" dirty="0"/>
                <a:t>Drug Abuse Coalition</a:t>
              </a:r>
            </a:p>
          </p:txBody>
        </p:sp>
      </p:grpSp>
      <p:sp>
        <p:nvSpPr>
          <p:cNvPr id="32" name="Rounded Rectangle 31"/>
          <p:cNvSpPr/>
          <p:nvPr/>
        </p:nvSpPr>
        <p:spPr>
          <a:xfrm>
            <a:off x="1600200" y="228602"/>
            <a:ext cx="8991600" cy="838200"/>
          </a:xfrm>
          <a:prstGeom prst="roundRect">
            <a:avLst/>
          </a:prstGeom>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hemeClr val="accent1">
              <a:shade val="50000"/>
              <a:hueOff val="0"/>
              <a:satOff val="0"/>
              <a:lumOff val="0"/>
              <a:alphaOff val="0"/>
            </a:schemeClr>
          </a:fillRef>
          <a:effectRef idx="2">
            <a:schemeClr val="accent1">
              <a:shade val="50000"/>
              <a:hueOff val="0"/>
              <a:satOff val="0"/>
              <a:lumOff val="0"/>
              <a:alphaOff val="0"/>
            </a:schemeClr>
          </a:effectRef>
          <a:fontRef idx="minor">
            <a:schemeClr val="lt1"/>
          </a:fontRef>
        </p:style>
        <p:txBody>
          <a:bodyPr anchor="ctr"/>
          <a:lstStyle/>
          <a:p>
            <a:pPr algn="ctr"/>
            <a:r>
              <a:rPr lang="en-US" sz="3600" b="1" dirty="0" smtClean="0"/>
              <a:t>Organizational Chart</a:t>
            </a:r>
            <a:endParaRPr lang="en-US" sz="3600" b="1" dirty="0"/>
          </a:p>
        </p:txBody>
      </p:sp>
      <p:sp>
        <p:nvSpPr>
          <p:cNvPr id="4" name="Slide Number Placeholder 3"/>
          <p:cNvSpPr>
            <a:spLocks noGrp="1"/>
          </p:cNvSpPr>
          <p:nvPr>
            <p:ph type="sldNum" sz="quarter" idx="12"/>
          </p:nvPr>
        </p:nvSpPr>
        <p:spPr/>
        <p:txBody>
          <a:bodyPr/>
          <a:lstStyle/>
          <a:p>
            <a:fld id="{6B68564B-D03A-44D7-8BF4-38F8D16C3AEC}" type="slidenum">
              <a:rPr lang="en-US" smtClean="0"/>
              <a:t>11</a:t>
            </a:fld>
            <a:endParaRPr lang="en-US" dirty="0"/>
          </a:p>
        </p:txBody>
      </p:sp>
      <p:sp>
        <p:nvSpPr>
          <p:cNvPr id="5" name="Footer Placeholder 4"/>
          <p:cNvSpPr>
            <a:spLocks noGrp="1"/>
          </p:cNvSpPr>
          <p:nvPr>
            <p:ph type="ftr" sz="quarter" idx="11"/>
          </p:nvPr>
        </p:nvSpPr>
        <p:spPr/>
        <p:txBody>
          <a:bodyPr/>
          <a:lstStyle/>
          <a:p>
            <a:r>
              <a:rPr lang="en-US" smtClean="0"/>
              <a:t>www.bc-systemofcare.org</a:t>
            </a:r>
            <a:endParaRPr lang="en-US"/>
          </a:p>
        </p:txBody>
      </p:sp>
    </p:spTree>
    <p:extLst>
      <p:ext uri="{BB962C8B-B14F-4D97-AF65-F5344CB8AC3E}">
        <p14:creationId xmlns:p14="http://schemas.microsoft.com/office/powerpoint/2010/main" val="3456799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5822" y="1825625"/>
            <a:ext cx="8296404" cy="4442828"/>
          </a:xfrm>
        </p:spPr>
        <p:txBody>
          <a:bodyPr>
            <a:normAutofit/>
          </a:bodyPr>
          <a:lstStyle/>
          <a:p>
            <a:pPr>
              <a:lnSpc>
                <a:spcPct val="100000"/>
              </a:lnSpc>
              <a:spcBef>
                <a:spcPts val="600"/>
              </a:spcBef>
            </a:pPr>
            <a:r>
              <a:rPr lang="en-US" dirty="0" smtClean="0"/>
              <a:t>Learn what is happening in behavioral health treatment</a:t>
            </a:r>
          </a:p>
          <a:p>
            <a:pPr>
              <a:lnSpc>
                <a:spcPct val="100000"/>
              </a:lnSpc>
              <a:spcBef>
                <a:spcPts val="600"/>
              </a:spcBef>
            </a:pPr>
            <a:r>
              <a:rPr lang="en-US" dirty="0" smtClean="0"/>
              <a:t>Develop personal and professional relationships</a:t>
            </a:r>
            <a:endParaRPr lang="en-US" sz="2400" dirty="0" smtClean="0"/>
          </a:p>
          <a:p>
            <a:pPr>
              <a:lnSpc>
                <a:spcPct val="100000"/>
              </a:lnSpc>
              <a:spcBef>
                <a:spcPts val="600"/>
              </a:spcBef>
            </a:pPr>
            <a:r>
              <a:rPr lang="en-US" dirty="0" smtClean="0"/>
              <a:t>Network and collaborate</a:t>
            </a:r>
          </a:p>
          <a:p>
            <a:pPr>
              <a:lnSpc>
                <a:spcPct val="100000"/>
              </a:lnSpc>
              <a:spcBef>
                <a:spcPts val="600"/>
              </a:spcBef>
            </a:pPr>
            <a:r>
              <a:rPr lang="en-US" dirty="0" smtClean="0"/>
              <a:t>Advocate</a:t>
            </a:r>
          </a:p>
          <a:p>
            <a:pPr>
              <a:lnSpc>
                <a:spcPct val="100000"/>
              </a:lnSpc>
              <a:spcBef>
                <a:spcPts val="600"/>
              </a:spcBef>
            </a:pPr>
            <a:r>
              <a:rPr lang="en-US" dirty="0" smtClean="0"/>
              <a:t>Access to free training and continuing education</a:t>
            </a:r>
          </a:p>
          <a:p>
            <a:pPr>
              <a:lnSpc>
                <a:spcPct val="100000"/>
              </a:lnSpc>
              <a:spcBef>
                <a:spcPts val="600"/>
              </a:spcBef>
            </a:pPr>
            <a:r>
              <a:rPr lang="en-US" dirty="0" smtClean="0"/>
              <a:t>Access to County leadership</a:t>
            </a:r>
          </a:p>
          <a:p>
            <a:pPr>
              <a:lnSpc>
                <a:spcPct val="100000"/>
              </a:lnSpc>
              <a:spcBef>
                <a:spcPts val="600"/>
              </a:spcBef>
            </a:pPr>
            <a:r>
              <a:rPr lang="en-US" dirty="0" smtClean="0"/>
              <a:t>To evaluate system performance</a:t>
            </a:r>
          </a:p>
        </p:txBody>
      </p:sp>
      <p:sp>
        <p:nvSpPr>
          <p:cNvPr id="5" name="Slide Number Placeholder 4"/>
          <p:cNvSpPr>
            <a:spLocks noGrp="1"/>
          </p:cNvSpPr>
          <p:nvPr>
            <p:ph type="sldNum" sz="quarter" idx="12"/>
          </p:nvPr>
        </p:nvSpPr>
        <p:spPr/>
        <p:txBody>
          <a:bodyPr/>
          <a:lstStyle/>
          <a:p>
            <a:fld id="{6B68564B-D03A-44D7-8BF4-38F8D16C3AEC}" type="slidenum">
              <a:rPr lang="en-US" smtClean="0"/>
              <a:t>12</a:t>
            </a:fld>
            <a:endParaRPr lang="en-US"/>
          </a:p>
        </p:txBody>
      </p:sp>
      <p:pic>
        <p:nvPicPr>
          <p:cNvPr id="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12225" y="1825625"/>
            <a:ext cx="2441575" cy="20574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ounded Rectangle 6"/>
          <p:cNvSpPr/>
          <p:nvPr/>
        </p:nvSpPr>
        <p:spPr>
          <a:xfrm>
            <a:off x="1600200" y="524377"/>
            <a:ext cx="8991600" cy="838200"/>
          </a:xfrm>
          <a:prstGeom prst="roundRect">
            <a:avLst/>
          </a:prstGeom>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hemeClr val="accent1">
              <a:shade val="50000"/>
              <a:hueOff val="0"/>
              <a:satOff val="0"/>
              <a:lumOff val="0"/>
              <a:alphaOff val="0"/>
            </a:schemeClr>
          </a:fillRef>
          <a:effectRef idx="2">
            <a:schemeClr val="accent1">
              <a:shade val="50000"/>
              <a:hueOff val="0"/>
              <a:satOff val="0"/>
              <a:lumOff val="0"/>
              <a:alphaOff val="0"/>
            </a:schemeClr>
          </a:effectRef>
          <a:fontRef idx="minor">
            <a:schemeClr val="lt1"/>
          </a:fontRef>
        </p:style>
        <p:txBody>
          <a:bodyPr/>
          <a:lstStyle/>
          <a:p>
            <a:pPr algn="ctr"/>
            <a:r>
              <a:rPr lang="en-US" sz="3600" b="1" dirty="0" smtClean="0"/>
              <a:t>Benefits of participating in the SOC</a:t>
            </a:r>
            <a:endParaRPr lang="en-US" sz="3600" b="1" dirty="0"/>
          </a:p>
        </p:txBody>
      </p:sp>
      <p:sp>
        <p:nvSpPr>
          <p:cNvPr id="9" name="Footer Placeholder 8"/>
          <p:cNvSpPr>
            <a:spLocks noGrp="1"/>
          </p:cNvSpPr>
          <p:nvPr>
            <p:ph type="ftr" sz="quarter" idx="11"/>
          </p:nvPr>
        </p:nvSpPr>
        <p:spPr/>
        <p:txBody>
          <a:bodyPr/>
          <a:lstStyle/>
          <a:p>
            <a:r>
              <a:rPr lang="en-US" smtClean="0"/>
              <a:t>www.bc-systemofcare.org</a:t>
            </a:r>
            <a:endParaRPr lang="en-US"/>
          </a:p>
        </p:txBody>
      </p:sp>
    </p:spTree>
    <p:extLst>
      <p:ext uri="{BB962C8B-B14F-4D97-AF65-F5344CB8AC3E}">
        <p14:creationId xmlns:p14="http://schemas.microsoft.com/office/powerpoint/2010/main" val="27432527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1369620" y="1799207"/>
            <a:ext cx="5055244"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sz="3600" b="1" dirty="0" smtClean="0"/>
              <a:t>SOC Committees:</a:t>
            </a:r>
          </a:p>
          <a:p>
            <a:pPr>
              <a:lnSpc>
                <a:spcPct val="100000"/>
              </a:lnSpc>
            </a:pPr>
            <a:r>
              <a:rPr lang="en-US" sz="2400" dirty="0" smtClean="0"/>
              <a:t>Change Agents </a:t>
            </a:r>
          </a:p>
          <a:p>
            <a:pPr>
              <a:lnSpc>
                <a:spcPct val="100000"/>
              </a:lnSpc>
            </a:pPr>
            <a:r>
              <a:rPr lang="en-US" sz="2400" dirty="0" smtClean="0"/>
              <a:t>Steering Committee</a:t>
            </a:r>
          </a:p>
          <a:p>
            <a:pPr>
              <a:lnSpc>
                <a:spcPct val="100000"/>
              </a:lnSpc>
            </a:pPr>
            <a:r>
              <a:rPr lang="en-US" sz="2400" dirty="0" smtClean="0"/>
              <a:t>Housing and Homeless Committee</a:t>
            </a:r>
          </a:p>
          <a:p>
            <a:pPr>
              <a:lnSpc>
                <a:spcPct val="100000"/>
              </a:lnSpc>
            </a:pPr>
            <a:r>
              <a:rPr lang="en-US" sz="2400" dirty="0" smtClean="0"/>
              <a:t>Employment and Transformation</a:t>
            </a:r>
          </a:p>
          <a:p>
            <a:pPr>
              <a:lnSpc>
                <a:spcPct val="100000"/>
              </a:lnSpc>
            </a:pPr>
            <a:r>
              <a:rPr lang="en-US" sz="2400" dirty="0"/>
              <a:t>Justice-Related </a:t>
            </a:r>
            <a:r>
              <a:rPr lang="en-US" sz="2400" dirty="0" smtClean="0"/>
              <a:t>Services</a:t>
            </a:r>
          </a:p>
          <a:p>
            <a:pPr>
              <a:lnSpc>
                <a:spcPct val="100000"/>
              </a:lnSpc>
            </a:pPr>
            <a:r>
              <a:rPr lang="en-US" sz="2400" dirty="0"/>
              <a:t>Child </a:t>
            </a:r>
            <a:r>
              <a:rPr lang="en-US" sz="2400" dirty="0" smtClean="0"/>
              <a:t>Serving Systems</a:t>
            </a:r>
          </a:p>
          <a:p>
            <a:pPr>
              <a:lnSpc>
                <a:spcPct val="100000"/>
              </a:lnSpc>
            </a:pPr>
            <a:r>
              <a:rPr lang="en-US" sz="2400" dirty="0" smtClean="0"/>
              <a:t>Quality Improvement</a:t>
            </a:r>
          </a:p>
          <a:p>
            <a:pPr>
              <a:lnSpc>
                <a:spcPct val="100000"/>
              </a:lnSpc>
            </a:pPr>
            <a:r>
              <a:rPr lang="en-US" sz="2400" dirty="0" smtClean="0"/>
              <a:t>Drug Abuse Coalition</a:t>
            </a:r>
          </a:p>
          <a:p>
            <a:endParaRPr lang="en-US" dirty="0" smtClean="0"/>
          </a:p>
        </p:txBody>
      </p:sp>
      <p:sp>
        <p:nvSpPr>
          <p:cNvPr id="8" name="Slide Number Placeholder 7"/>
          <p:cNvSpPr>
            <a:spLocks noGrp="1"/>
          </p:cNvSpPr>
          <p:nvPr>
            <p:ph type="sldNum" sz="quarter" idx="12"/>
          </p:nvPr>
        </p:nvSpPr>
        <p:spPr/>
        <p:txBody>
          <a:bodyPr/>
          <a:lstStyle/>
          <a:p>
            <a:fld id="{7BAB3959-6232-433C-B367-15A064833479}" type="slidenum">
              <a:rPr lang="en-US" smtClean="0"/>
              <a:t>13</a:t>
            </a:fld>
            <a:endParaRPr lang="en-US" dirty="0"/>
          </a:p>
        </p:txBody>
      </p:sp>
      <p:sp>
        <p:nvSpPr>
          <p:cNvPr id="10" name="Rounded Rectangle 9"/>
          <p:cNvSpPr/>
          <p:nvPr/>
        </p:nvSpPr>
        <p:spPr>
          <a:xfrm>
            <a:off x="1322407" y="593825"/>
            <a:ext cx="9349451" cy="838200"/>
          </a:xfrm>
          <a:prstGeom prst="roundRect">
            <a:avLst/>
          </a:prstGeom>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hemeClr val="accent1">
              <a:shade val="50000"/>
              <a:hueOff val="0"/>
              <a:satOff val="0"/>
              <a:lumOff val="0"/>
              <a:alphaOff val="0"/>
            </a:schemeClr>
          </a:fillRef>
          <a:effectRef idx="2">
            <a:schemeClr val="accent1">
              <a:shade val="50000"/>
              <a:hueOff val="0"/>
              <a:satOff val="0"/>
              <a:lumOff val="0"/>
              <a:alphaOff val="0"/>
            </a:schemeClr>
          </a:effectRef>
          <a:fontRef idx="minor">
            <a:schemeClr val="lt1"/>
          </a:fontRef>
        </p:style>
        <p:txBody>
          <a:bodyPr/>
          <a:lstStyle/>
          <a:p>
            <a:pPr algn="ctr"/>
            <a:r>
              <a:rPr lang="en-US" sz="3600" b="1" dirty="0" smtClean="0"/>
              <a:t>Where can you participate? </a:t>
            </a:r>
            <a:endParaRPr lang="en-US" sz="3600" b="1" dirty="0"/>
          </a:p>
        </p:txBody>
      </p:sp>
      <p:sp>
        <p:nvSpPr>
          <p:cNvPr id="11" name="Footer Placeholder 10"/>
          <p:cNvSpPr>
            <a:spLocks noGrp="1"/>
          </p:cNvSpPr>
          <p:nvPr>
            <p:ph type="ftr" sz="quarter" idx="11"/>
          </p:nvPr>
        </p:nvSpPr>
        <p:spPr/>
        <p:txBody>
          <a:bodyPr/>
          <a:lstStyle/>
          <a:p>
            <a:r>
              <a:rPr lang="en-US" smtClean="0"/>
              <a:t>www.bc-systemofcare.org</a:t>
            </a:r>
            <a:endParaRPr lang="en-US"/>
          </a:p>
        </p:txBody>
      </p:sp>
      <p:pic>
        <p:nvPicPr>
          <p:cNvPr id="7"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12225" y="1825625"/>
            <a:ext cx="2441575" cy="20574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806422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22407" y="1718518"/>
            <a:ext cx="8899766" cy="4351338"/>
          </a:xfrm>
        </p:spPr>
        <p:txBody>
          <a:bodyPr>
            <a:noAutofit/>
          </a:bodyPr>
          <a:lstStyle/>
          <a:p>
            <a:pPr>
              <a:lnSpc>
                <a:spcPct val="150000"/>
              </a:lnSpc>
            </a:pPr>
            <a:r>
              <a:rPr lang="en-US" dirty="0" smtClean="0"/>
              <a:t>Attend a Committee/Subcommittee Meeting</a:t>
            </a:r>
          </a:p>
          <a:p>
            <a:pPr>
              <a:lnSpc>
                <a:spcPct val="150000"/>
              </a:lnSpc>
            </a:pPr>
            <a:endParaRPr lang="en-US" sz="400" dirty="0" smtClean="0"/>
          </a:p>
          <a:p>
            <a:pPr>
              <a:lnSpc>
                <a:spcPct val="100000"/>
              </a:lnSpc>
            </a:pPr>
            <a:r>
              <a:rPr lang="en-US" dirty="0" smtClean="0"/>
              <a:t>Contact us on the SOC website:  </a:t>
            </a:r>
          </a:p>
          <a:p>
            <a:pPr marL="457200" lvl="1" indent="0">
              <a:lnSpc>
                <a:spcPct val="100000"/>
              </a:lnSpc>
              <a:buNone/>
            </a:pPr>
            <a:r>
              <a:rPr lang="en-US" sz="2800" dirty="0" smtClean="0">
                <a:hlinkClick r:id="rId3"/>
              </a:rPr>
              <a:t>www.bc-systemofcare.org</a:t>
            </a:r>
            <a:r>
              <a:rPr lang="en-US" sz="2800" dirty="0" smtClean="0"/>
              <a:t> </a:t>
            </a:r>
          </a:p>
          <a:p>
            <a:pPr marL="457200" lvl="1" indent="0">
              <a:lnSpc>
                <a:spcPct val="100000"/>
              </a:lnSpc>
              <a:buNone/>
            </a:pPr>
            <a:endParaRPr lang="en-US" sz="400" dirty="0" smtClean="0"/>
          </a:p>
          <a:p>
            <a:pPr marL="457200" lvl="1" indent="0">
              <a:lnSpc>
                <a:spcPct val="100000"/>
              </a:lnSpc>
              <a:buNone/>
            </a:pPr>
            <a:endParaRPr lang="en-US" sz="200" dirty="0" smtClean="0"/>
          </a:p>
          <a:p>
            <a:pPr marL="457200" lvl="1" indent="0">
              <a:lnSpc>
                <a:spcPct val="100000"/>
              </a:lnSpc>
              <a:buNone/>
            </a:pPr>
            <a:endParaRPr lang="en-US" sz="200" dirty="0" smtClean="0"/>
          </a:p>
          <a:p>
            <a:pPr>
              <a:lnSpc>
                <a:spcPct val="100000"/>
              </a:lnSpc>
            </a:pPr>
            <a:r>
              <a:rPr lang="en-US" dirty="0" smtClean="0"/>
              <a:t>Visit us on Facebook:  </a:t>
            </a:r>
          </a:p>
          <a:p>
            <a:pPr marL="457200" lvl="1" indent="0">
              <a:lnSpc>
                <a:spcPct val="100000"/>
              </a:lnSpc>
              <a:buNone/>
            </a:pPr>
            <a:r>
              <a:rPr lang="en-US" sz="2800" dirty="0" smtClean="0"/>
              <a:t>Beaver </a:t>
            </a:r>
            <a:r>
              <a:rPr lang="en-US" sz="2800" dirty="0"/>
              <a:t>County System of Care (SOC</a:t>
            </a:r>
            <a:r>
              <a:rPr lang="en-US" sz="2800" dirty="0" smtClean="0"/>
              <a:t>)</a:t>
            </a:r>
          </a:p>
          <a:p>
            <a:pPr marL="457200" lvl="1" indent="0">
              <a:lnSpc>
                <a:spcPct val="100000"/>
              </a:lnSpc>
              <a:buNone/>
            </a:pPr>
            <a:endParaRPr lang="en-US" sz="400" dirty="0" smtClean="0"/>
          </a:p>
          <a:p>
            <a:pPr>
              <a:lnSpc>
                <a:spcPct val="150000"/>
              </a:lnSpc>
            </a:pPr>
            <a:r>
              <a:rPr lang="en-US" dirty="0" smtClean="0"/>
              <a:t>Attend the annual </a:t>
            </a:r>
            <a:r>
              <a:rPr lang="en-US" dirty="0"/>
              <a:t>P</a:t>
            </a:r>
            <a:r>
              <a:rPr lang="en-US" dirty="0" smtClean="0"/>
              <a:t>ublic Hearing / Stakeholder Meeting</a:t>
            </a:r>
          </a:p>
        </p:txBody>
      </p:sp>
      <p:sp>
        <p:nvSpPr>
          <p:cNvPr id="5" name="Slide Number Placeholder 4"/>
          <p:cNvSpPr>
            <a:spLocks noGrp="1"/>
          </p:cNvSpPr>
          <p:nvPr>
            <p:ph type="sldNum" sz="quarter" idx="12"/>
          </p:nvPr>
        </p:nvSpPr>
        <p:spPr/>
        <p:txBody>
          <a:bodyPr/>
          <a:lstStyle/>
          <a:p>
            <a:fld id="{6B68564B-D03A-44D7-8BF4-38F8D16C3AEC}" type="slidenum">
              <a:rPr lang="en-US" smtClean="0"/>
              <a:t>14</a:t>
            </a:fld>
            <a:endParaRPr lang="en-US" dirty="0"/>
          </a:p>
        </p:txBody>
      </p:sp>
      <p:sp>
        <p:nvSpPr>
          <p:cNvPr id="6" name="Rounded Rectangle 5"/>
          <p:cNvSpPr/>
          <p:nvPr/>
        </p:nvSpPr>
        <p:spPr>
          <a:xfrm>
            <a:off x="1322407" y="593825"/>
            <a:ext cx="9349451" cy="838200"/>
          </a:xfrm>
          <a:prstGeom prst="roundRect">
            <a:avLst/>
          </a:prstGeom>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hemeClr val="accent1">
              <a:shade val="50000"/>
              <a:hueOff val="0"/>
              <a:satOff val="0"/>
              <a:lumOff val="0"/>
              <a:alphaOff val="0"/>
            </a:schemeClr>
          </a:fillRef>
          <a:effectRef idx="2">
            <a:schemeClr val="accent1">
              <a:shade val="50000"/>
              <a:hueOff val="0"/>
              <a:satOff val="0"/>
              <a:lumOff val="0"/>
              <a:alphaOff val="0"/>
            </a:schemeClr>
          </a:effectRef>
          <a:fontRef idx="minor">
            <a:schemeClr val="lt1"/>
          </a:fontRef>
        </p:style>
        <p:txBody>
          <a:bodyPr/>
          <a:lstStyle/>
          <a:p>
            <a:r>
              <a:rPr lang="en-US" sz="3600" b="1" dirty="0" smtClean="0"/>
              <a:t>   Next Steps - Find out more about the SOC…</a:t>
            </a:r>
            <a:endParaRPr lang="en-US" sz="3600" b="1" dirty="0"/>
          </a:p>
        </p:txBody>
      </p:sp>
      <p:sp>
        <p:nvSpPr>
          <p:cNvPr id="9" name="Footer Placeholder 8"/>
          <p:cNvSpPr>
            <a:spLocks noGrp="1"/>
          </p:cNvSpPr>
          <p:nvPr>
            <p:ph type="ftr" sz="quarter" idx="11"/>
          </p:nvPr>
        </p:nvSpPr>
        <p:spPr/>
        <p:txBody>
          <a:bodyPr/>
          <a:lstStyle/>
          <a:p>
            <a:r>
              <a:rPr lang="en-US" smtClean="0"/>
              <a:t>www.bc-systemofcare.org</a:t>
            </a:r>
            <a:endParaRPr lang="en-US"/>
          </a:p>
        </p:txBody>
      </p:sp>
      <p:pic>
        <p:nvPicPr>
          <p:cNvPr id="7"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12225" y="1825625"/>
            <a:ext cx="2441575" cy="20574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820337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22407" y="1718518"/>
            <a:ext cx="8048606" cy="4351338"/>
          </a:xfrm>
        </p:spPr>
        <p:txBody>
          <a:bodyPr>
            <a:normAutofit fontScale="47500" lnSpcReduction="20000"/>
          </a:bodyPr>
          <a:lstStyle/>
          <a:p>
            <a:pPr marL="0" indent="0">
              <a:lnSpc>
                <a:spcPct val="100000"/>
              </a:lnSpc>
              <a:buNone/>
            </a:pPr>
            <a:r>
              <a:rPr lang="en-US" sz="8400" dirty="0" smtClean="0"/>
              <a:t>Contact the Recovery </a:t>
            </a:r>
            <a:r>
              <a:rPr lang="en-US" sz="8400" dirty="0" smtClean="0"/>
              <a:t>Coordinator </a:t>
            </a:r>
            <a:endParaRPr lang="en-US" sz="8400" dirty="0" smtClean="0"/>
          </a:p>
          <a:p>
            <a:pPr marL="0" indent="0">
              <a:lnSpc>
                <a:spcPct val="100000"/>
              </a:lnSpc>
              <a:buNone/>
            </a:pPr>
            <a:r>
              <a:rPr lang="en-US" sz="8400" dirty="0" smtClean="0"/>
              <a:t>with any questions, or to request </a:t>
            </a:r>
          </a:p>
          <a:p>
            <a:pPr marL="0" indent="0">
              <a:lnSpc>
                <a:spcPct val="100000"/>
              </a:lnSpc>
              <a:buNone/>
            </a:pPr>
            <a:r>
              <a:rPr lang="en-US" sz="8400" dirty="0" smtClean="0"/>
              <a:t>Peer Support:</a:t>
            </a:r>
          </a:p>
          <a:p>
            <a:pPr marL="0" indent="0">
              <a:lnSpc>
                <a:spcPct val="100000"/>
              </a:lnSpc>
              <a:buNone/>
            </a:pPr>
            <a:endParaRPr lang="en-US" sz="3200" dirty="0"/>
          </a:p>
          <a:p>
            <a:pPr marL="0" indent="0" algn="ctr">
              <a:lnSpc>
                <a:spcPct val="100000"/>
              </a:lnSpc>
              <a:buNone/>
            </a:pPr>
            <a:endParaRPr lang="en-US" sz="3200" dirty="0" smtClean="0"/>
          </a:p>
          <a:p>
            <a:pPr marL="0" indent="0" algn="ctr">
              <a:lnSpc>
                <a:spcPct val="100000"/>
              </a:lnSpc>
              <a:buNone/>
            </a:pPr>
            <a:r>
              <a:rPr lang="en-US" sz="8000" dirty="0" smtClean="0"/>
              <a:t>Bonnie </a:t>
            </a:r>
            <a:r>
              <a:rPr lang="en-US" sz="8000" dirty="0"/>
              <a:t>Palmieri </a:t>
            </a:r>
            <a:endParaRPr lang="en-US" sz="8000" dirty="0" smtClean="0"/>
          </a:p>
          <a:p>
            <a:pPr marL="0" indent="0" algn="ctr">
              <a:lnSpc>
                <a:spcPct val="100000"/>
              </a:lnSpc>
              <a:buNone/>
            </a:pPr>
            <a:r>
              <a:rPr lang="en-US" sz="8000" dirty="0" smtClean="0">
                <a:hlinkClick r:id="rId3"/>
              </a:rPr>
              <a:t>bpalmieri@ahci.org</a:t>
            </a:r>
            <a:r>
              <a:rPr lang="en-US" sz="8000" dirty="0" smtClean="0"/>
              <a:t> </a:t>
            </a:r>
            <a:endParaRPr lang="en-US" sz="8000" dirty="0"/>
          </a:p>
          <a:p>
            <a:pPr marL="0" indent="0" algn="ctr">
              <a:lnSpc>
                <a:spcPct val="100000"/>
              </a:lnSpc>
              <a:buNone/>
            </a:pPr>
            <a:r>
              <a:rPr lang="en-US" sz="8000" dirty="0" smtClean="0"/>
              <a:t>724.624.7203</a:t>
            </a:r>
            <a:endParaRPr lang="en-US" sz="8000" dirty="0"/>
          </a:p>
        </p:txBody>
      </p:sp>
      <p:sp>
        <p:nvSpPr>
          <p:cNvPr id="5" name="Slide Number Placeholder 4"/>
          <p:cNvSpPr>
            <a:spLocks noGrp="1"/>
          </p:cNvSpPr>
          <p:nvPr>
            <p:ph type="sldNum" sz="quarter" idx="12"/>
          </p:nvPr>
        </p:nvSpPr>
        <p:spPr/>
        <p:txBody>
          <a:bodyPr/>
          <a:lstStyle/>
          <a:p>
            <a:fld id="{6B68564B-D03A-44D7-8BF4-38F8D16C3AEC}" type="slidenum">
              <a:rPr lang="en-US" smtClean="0"/>
              <a:t>15</a:t>
            </a:fld>
            <a:endParaRPr lang="en-US"/>
          </a:p>
        </p:txBody>
      </p:sp>
      <p:sp>
        <p:nvSpPr>
          <p:cNvPr id="6" name="Rounded Rectangle 5"/>
          <p:cNvSpPr/>
          <p:nvPr/>
        </p:nvSpPr>
        <p:spPr>
          <a:xfrm>
            <a:off x="1371999" y="634769"/>
            <a:ext cx="9349451" cy="838200"/>
          </a:xfrm>
          <a:prstGeom prst="roundRect">
            <a:avLst/>
          </a:prstGeom>
          <a:scene3d>
            <a:camera prst="orthographicFront"/>
            <a:lightRig rig="flat" dir="t"/>
          </a:scene3d>
          <a:sp3d prstMaterial="plastic">
            <a:bevelT w="120900" h="88900"/>
            <a:bevelB w="88900" h="31750" prst="angle"/>
          </a:sp3d>
        </p:spPr>
        <p:style>
          <a:lnRef idx="0">
            <a:schemeClr val="lt1">
              <a:hueOff val="0"/>
              <a:satOff val="0"/>
              <a:lumOff val="0"/>
              <a:alphaOff val="0"/>
            </a:schemeClr>
          </a:lnRef>
          <a:fillRef idx="3">
            <a:schemeClr val="accent1">
              <a:shade val="50000"/>
              <a:hueOff val="0"/>
              <a:satOff val="0"/>
              <a:lumOff val="0"/>
              <a:alphaOff val="0"/>
            </a:schemeClr>
          </a:fillRef>
          <a:effectRef idx="2">
            <a:schemeClr val="accent1">
              <a:shade val="50000"/>
              <a:hueOff val="0"/>
              <a:satOff val="0"/>
              <a:lumOff val="0"/>
              <a:alphaOff val="0"/>
            </a:schemeClr>
          </a:effectRef>
          <a:fontRef idx="minor">
            <a:schemeClr val="lt1"/>
          </a:fontRef>
        </p:style>
        <p:txBody>
          <a:bodyPr/>
          <a:lstStyle/>
          <a:p>
            <a:pPr algn="ctr"/>
            <a:r>
              <a:rPr lang="en-US" sz="3600" b="1" dirty="0" smtClean="0"/>
              <a:t> Questions?</a:t>
            </a:r>
            <a:endParaRPr lang="en-US" sz="3600" b="1" dirty="0"/>
          </a:p>
        </p:txBody>
      </p:sp>
      <p:sp>
        <p:nvSpPr>
          <p:cNvPr id="9" name="Footer Placeholder 8"/>
          <p:cNvSpPr>
            <a:spLocks noGrp="1"/>
          </p:cNvSpPr>
          <p:nvPr>
            <p:ph type="ftr" sz="quarter" idx="11"/>
          </p:nvPr>
        </p:nvSpPr>
        <p:spPr/>
        <p:txBody>
          <a:bodyPr/>
          <a:lstStyle/>
          <a:p>
            <a:r>
              <a:rPr lang="en-US" smtClean="0"/>
              <a:t>www.bc-systemofcare.org</a:t>
            </a:r>
            <a:endParaRPr lang="en-US"/>
          </a:p>
        </p:txBody>
      </p:sp>
      <p:pic>
        <p:nvPicPr>
          <p:cNvPr id="7"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12225" y="1825625"/>
            <a:ext cx="2441575" cy="20574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127107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Welcome</a:t>
            </a:r>
          </a:p>
          <a:p>
            <a:r>
              <a:rPr lang="en-US" dirty="0" smtClean="0"/>
              <a:t>What is the System of Care?</a:t>
            </a:r>
          </a:p>
          <a:p>
            <a:r>
              <a:rPr lang="en-US" dirty="0" smtClean="0"/>
              <a:t>SOC Vision</a:t>
            </a:r>
          </a:p>
          <a:p>
            <a:r>
              <a:rPr lang="en-US" dirty="0" smtClean="0"/>
              <a:t>SOC Dimensions</a:t>
            </a:r>
          </a:p>
          <a:p>
            <a:r>
              <a:rPr lang="en-US" dirty="0" smtClean="0"/>
              <a:t>Who makes up the System of Care?</a:t>
            </a:r>
          </a:p>
          <a:p>
            <a:r>
              <a:rPr lang="en-US" dirty="0" smtClean="0"/>
              <a:t>How is the System of Care organized?</a:t>
            </a:r>
          </a:p>
          <a:p>
            <a:r>
              <a:rPr lang="en-US" dirty="0" smtClean="0"/>
              <a:t>Participating in the SOC</a:t>
            </a:r>
          </a:p>
          <a:p>
            <a:r>
              <a:rPr lang="en-US" dirty="0" smtClean="0"/>
              <a:t>Questions</a:t>
            </a:r>
          </a:p>
          <a:p>
            <a:endParaRPr lang="en-US" dirty="0" smtClean="0"/>
          </a:p>
          <a:p>
            <a:endParaRPr lang="en-US" dirty="0" smtClean="0"/>
          </a:p>
          <a:p>
            <a:endParaRPr lang="en-US" dirty="0" smtClean="0"/>
          </a:p>
          <a:p>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www.bc-systemofcare.org</a:t>
            </a:r>
            <a:endParaRPr lang="en-US"/>
          </a:p>
        </p:txBody>
      </p:sp>
      <p:sp>
        <p:nvSpPr>
          <p:cNvPr id="5" name="Slide Number Placeholder 4"/>
          <p:cNvSpPr>
            <a:spLocks noGrp="1"/>
          </p:cNvSpPr>
          <p:nvPr>
            <p:ph type="sldNum" sz="quarter" idx="12"/>
          </p:nvPr>
        </p:nvSpPr>
        <p:spPr/>
        <p:txBody>
          <a:bodyPr/>
          <a:lstStyle/>
          <a:p>
            <a:fld id="{6B68564B-D03A-44D7-8BF4-38F8D16C3AEC}" type="slidenum">
              <a:rPr lang="en-US" smtClean="0"/>
              <a:t>2</a:t>
            </a:fld>
            <a:endParaRPr lang="en-US"/>
          </a:p>
        </p:txBody>
      </p:sp>
      <p:grpSp>
        <p:nvGrpSpPr>
          <p:cNvPr id="7" name="Group 6"/>
          <p:cNvGrpSpPr/>
          <p:nvPr/>
        </p:nvGrpSpPr>
        <p:grpSpPr>
          <a:xfrm>
            <a:off x="1600200" y="501449"/>
            <a:ext cx="8991600" cy="838200"/>
            <a:chOff x="0" y="0"/>
            <a:chExt cx="7315200" cy="1969110"/>
          </a:xfrm>
          <a:scene3d>
            <a:camera prst="orthographicFront"/>
            <a:lightRig rig="flat" dir="t"/>
          </a:scene3d>
        </p:grpSpPr>
        <p:sp>
          <p:nvSpPr>
            <p:cNvPr id="8" name="Rounded Rectangle 7"/>
            <p:cNvSpPr/>
            <p:nvPr/>
          </p:nvSpPr>
          <p:spPr>
            <a:xfrm>
              <a:off x="0" y="0"/>
              <a:ext cx="7315200" cy="1969110"/>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1">
                <a:shade val="50000"/>
                <a:hueOff val="0"/>
                <a:satOff val="0"/>
                <a:lumOff val="0"/>
                <a:alphaOff val="0"/>
              </a:schemeClr>
            </a:fillRef>
            <a:effectRef idx="2">
              <a:schemeClr val="accent1">
                <a:shade val="50000"/>
                <a:hueOff val="0"/>
                <a:satOff val="0"/>
                <a:lumOff val="0"/>
                <a:alphaOff val="0"/>
              </a:schemeClr>
            </a:effectRef>
            <a:fontRef idx="minor">
              <a:schemeClr val="lt1"/>
            </a:fontRef>
          </p:style>
        </p:sp>
        <p:sp>
          <p:nvSpPr>
            <p:cNvPr id="9" name="Rounded Rectangle 4"/>
            <p:cNvSpPr/>
            <p:nvPr/>
          </p:nvSpPr>
          <p:spPr>
            <a:xfrm>
              <a:off x="96124" y="96128"/>
              <a:ext cx="7122952" cy="1751484"/>
            </a:xfrm>
            <a:prstGeom prst="rect">
              <a:avLst/>
            </a:prstGeom>
            <a:sp3d/>
          </p:spPr>
          <p:style>
            <a:lnRef idx="0">
              <a:scrgbClr r="0" g="0" b="0"/>
            </a:lnRef>
            <a:fillRef idx="0">
              <a:scrgbClr r="0" g="0" b="0"/>
            </a:fillRef>
            <a:effectRef idx="0">
              <a:scrgbClr r="0" g="0" b="0"/>
            </a:effectRef>
            <a:fontRef idx="minor">
              <a:schemeClr val="lt1"/>
            </a:fontRef>
          </p:style>
          <p:txBody>
            <a:bodyPr lIns="194310" tIns="194310" rIns="194310" bIns="194310" spcCol="1270" anchor="ctr"/>
            <a:lstStyle/>
            <a:p>
              <a:pPr algn="ctr" defTabSz="2266950">
                <a:lnSpc>
                  <a:spcPct val="90000"/>
                </a:lnSpc>
                <a:spcAft>
                  <a:spcPct val="35000"/>
                </a:spcAft>
                <a:defRPr/>
              </a:pPr>
              <a:r>
                <a:rPr lang="en-US" altLang="en-US" sz="3200" b="1" dirty="0" smtClean="0"/>
                <a:t>System of Care (SOC) Orientation - Overview</a:t>
              </a:r>
              <a:endParaRPr lang="en-US" sz="3200" b="1" dirty="0">
                <a:latin typeface="+mj-lt"/>
              </a:endParaRPr>
            </a:p>
          </p:txBody>
        </p:sp>
      </p:grpSp>
    </p:spTree>
    <p:extLst>
      <p:ext uri="{BB962C8B-B14F-4D97-AF65-F5344CB8AC3E}">
        <p14:creationId xmlns:p14="http://schemas.microsoft.com/office/powerpoint/2010/main" val="3558075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28048" y="1822225"/>
            <a:ext cx="8543497" cy="3600986"/>
          </a:xfrm>
          <a:prstGeom prst="rect">
            <a:avLst/>
          </a:prstGeom>
          <a:noFill/>
        </p:spPr>
        <p:txBody>
          <a:bodyPr wrap="square" rtlCol="0">
            <a:spAutoFit/>
          </a:bodyPr>
          <a:lstStyle/>
          <a:p>
            <a:r>
              <a:rPr lang="en-US" sz="4000" b="1" dirty="0" smtClean="0">
                <a:solidFill>
                  <a:srgbClr val="000000"/>
                </a:solidFill>
              </a:rPr>
              <a:t>A framework and philosophy</a:t>
            </a:r>
          </a:p>
          <a:p>
            <a:endParaRPr lang="en-US" sz="2800" dirty="0" smtClean="0">
              <a:solidFill>
                <a:srgbClr val="000000"/>
              </a:solidFill>
            </a:endParaRPr>
          </a:p>
          <a:p>
            <a:r>
              <a:rPr lang="en-US" sz="3200" dirty="0" smtClean="0">
                <a:solidFill>
                  <a:srgbClr val="000000"/>
                </a:solidFill>
              </a:rPr>
              <a:t>Works to expand services and improve access</a:t>
            </a:r>
          </a:p>
          <a:p>
            <a:endParaRPr lang="en-US" sz="3200" dirty="0">
              <a:solidFill>
                <a:srgbClr val="000000"/>
              </a:solidFill>
            </a:endParaRPr>
          </a:p>
          <a:p>
            <a:r>
              <a:rPr lang="en-US" sz="3200" dirty="0" smtClean="0">
                <a:solidFill>
                  <a:srgbClr val="000000"/>
                </a:solidFill>
              </a:rPr>
              <a:t>Coordinates care among agencies </a:t>
            </a:r>
          </a:p>
          <a:p>
            <a:endParaRPr lang="en-US" sz="3200" dirty="0">
              <a:solidFill>
                <a:srgbClr val="000000"/>
              </a:solidFill>
            </a:endParaRPr>
          </a:p>
          <a:p>
            <a:r>
              <a:rPr lang="en-US" sz="3200" dirty="0" smtClean="0">
                <a:solidFill>
                  <a:srgbClr val="000000"/>
                </a:solidFill>
              </a:rPr>
              <a:t>Involves the community and natural supports</a:t>
            </a:r>
            <a:endParaRPr lang="en-US" sz="3200" dirty="0"/>
          </a:p>
        </p:txBody>
      </p:sp>
      <p:grpSp>
        <p:nvGrpSpPr>
          <p:cNvPr id="6" name="Group 4"/>
          <p:cNvGrpSpPr/>
          <p:nvPr/>
        </p:nvGrpSpPr>
        <p:grpSpPr>
          <a:xfrm>
            <a:off x="1523999" y="466725"/>
            <a:ext cx="8991600" cy="838200"/>
            <a:chOff x="0" y="0"/>
            <a:chExt cx="7315200" cy="1969110"/>
          </a:xfrm>
          <a:scene3d>
            <a:camera prst="orthographicFront"/>
            <a:lightRig rig="flat" dir="t"/>
          </a:scene3d>
        </p:grpSpPr>
        <p:sp>
          <p:nvSpPr>
            <p:cNvPr id="7" name="Rounded Rectangle 6"/>
            <p:cNvSpPr/>
            <p:nvPr/>
          </p:nvSpPr>
          <p:spPr>
            <a:xfrm>
              <a:off x="0" y="0"/>
              <a:ext cx="7315200" cy="1969110"/>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1">
                <a:shade val="50000"/>
                <a:hueOff val="0"/>
                <a:satOff val="0"/>
                <a:lumOff val="0"/>
                <a:alphaOff val="0"/>
              </a:schemeClr>
            </a:fillRef>
            <a:effectRef idx="2">
              <a:schemeClr val="accent1">
                <a:shade val="50000"/>
                <a:hueOff val="0"/>
                <a:satOff val="0"/>
                <a:lumOff val="0"/>
                <a:alphaOff val="0"/>
              </a:schemeClr>
            </a:effectRef>
            <a:fontRef idx="minor">
              <a:schemeClr val="lt1"/>
            </a:fontRef>
          </p:style>
        </p:sp>
        <p:sp>
          <p:nvSpPr>
            <p:cNvPr id="8" name="Rounded Rectangle 4"/>
            <p:cNvSpPr/>
            <p:nvPr/>
          </p:nvSpPr>
          <p:spPr>
            <a:xfrm>
              <a:off x="96124" y="96128"/>
              <a:ext cx="7122952" cy="1751484"/>
            </a:xfrm>
            <a:prstGeom prst="rect">
              <a:avLst/>
            </a:prstGeom>
            <a:sp3d/>
          </p:spPr>
          <p:style>
            <a:lnRef idx="0">
              <a:scrgbClr r="0" g="0" b="0"/>
            </a:lnRef>
            <a:fillRef idx="0">
              <a:scrgbClr r="0" g="0" b="0"/>
            </a:fillRef>
            <a:effectRef idx="0">
              <a:scrgbClr r="0" g="0" b="0"/>
            </a:effectRef>
            <a:fontRef idx="minor">
              <a:schemeClr val="lt1"/>
            </a:fontRef>
          </p:style>
          <p:txBody>
            <a:bodyPr lIns="194310" tIns="194310" rIns="194310" bIns="194310" spcCol="1270" anchor="ctr"/>
            <a:lstStyle/>
            <a:p>
              <a:pPr algn="ctr" defTabSz="2266950">
                <a:lnSpc>
                  <a:spcPct val="90000"/>
                </a:lnSpc>
                <a:spcAft>
                  <a:spcPct val="35000"/>
                </a:spcAft>
                <a:defRPr/>
              </a:pPr>
              <a:r>
                <a:rPr lang="en-US" altLang="en-US" sz="3600" b="1" dirty="0" smtClean="0"/>
                <a:t>What is the System of Care?</a:t>
              </a:r>
              <a:endParaRPr lang="en-US" sz="3600" b="1" dirty="0">
                <a:latin typeface="+mj-lt"/>
              </a:endParaRPr>
            </a:p>
          </p:txBody>
        </p:sp>
      </p:grpSp>
      <p:pic>
        <p:nvPicPr>
          <p:cNvPr id="1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12225" y="1822225"/>
            <a:ext cx="2441575" cy="20574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p:spPr>
      </p:pic>
      <p:sp>
        <p:nvSpPr>
          <p:cNvPr id="11" name="Slide Number Placeholder 10"/>
          <p:cNvSpPr>
            <a:spLocks noGrp="1"/>
          </p:cNvSpPr>
          <p:nvPr>
            <p:ph type="sldNum" sz="quarter" idx="12"/>
          </p:nvPr>
        </p:nvSpPr>
        <p:spPr/>
        <p:txBody>
          <a:bodyPr/>
          <a:lstStyle/>
          <a:p>
            <a:fld id="{6B68564B-D03A-44D7-8BF4-38F8D16C3AEC}" type="slidenum">
              <a:rPr lang="en-US" smtClean="0"/>
              <a:t>3</a:t>
            </a:fld>
            <a:endParaRPr lang="en-US"/>
          </a:p>
        </p:txBody>
      </p:sp>
      <p:sp>
        <p:nvSpPr>
          <p:cNvPr id="12" name="Footer Placeholder 11"/>
          <p:cNvSpPr>
            <a:spLocks noGrp="1"/>
          </p:cNvSpPr>
          <p:nvPr>
            <p:ph type="ftr" sz="quarter" idx="11"/>
          </p:nvPr>
        </p:nvSpPr>
        <p:spPr/>
        <p:txBody>
          <a:bodyPr/>
          <a:lstStyle/>
          <a:p>
            <a:r>
              <a:rPr lang="en-US" smtClean="0"/>
              <a:t>www.bc-systemofcare.org</a:t>
            </a:r>
            <a:endParaRPr lang="en-US"/>
          </a:p>
        </p:txBody>
      </p:sp>
    </p:spTree>
    <p:extLst>
      <p:ext uri="{BB962C8B-B14F-4D97-AF65-F5344CB8AC3E}">
        <p14:creationId xmlns:p14="http://schemas.microsoft.com/office/powerpoint/2010/main" val="26941144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58416" y="1664481"/>
            <a:ext cx="7752183" cy="4278094"/>
          </a:xfrm>
          <a:prstGeom prst="rect">
            <a:avLst/>
          </a:prstGeom>
        </p:spPr>
        <p:txBody>
          <a:bodyPr wrap="square">
            <a:spAutoFit/>
          </a:bodyPr>
          <a:lstStyle/>
          <a:p>
            <a:pPr marL="285750" indent="-285750">
              <a:buFont typeface="Arial" panose="020B0604020202020204" pitchFamily="34" charset="0"/>
              <a:buChar char="•"/>
            </a:pPr>
            <a:r>
              <a:rPr lang="en-US" sz="3600" dirty="0" smtClean="0"/>
              <a:t>Easily accessible</a:t>
            </a:r>
          </a:p>
          <a:p>
            <a:pPr marL="285750" indent="-285750">
              <a:buFont typeface="Arial" panose="020B0604020202020204" pitchFamily="34" charset="0"/>
              <a:buChar char="•"/>
            </a:pPr>
            <a:endParaRPr lang="en-US" sz="1400" dirty="0" smtClean="0"/>
          </a:p>
          <a:p>
            <a:pPr marL="285750" indent="-285750">
              <a:buFont typeface="Arial" panose="020B0604020202020204" pitchFamily="34" charset="0"/>
              <a:buChar char="•"/>
            </a:pPr>
            <a:r>
              <a:rPr lang="en-US" sz="3600" dirty="0" smtClean="0"/>
              <a:t>Welcoming, effective, and efficient</a:t>
            </a:r>
          </a:p>
          <a:p>
            <a:pPr marL="285750" indent="-285750">
              <a:buFont typeface="Arial" panose="020B0604020202020204" pitchFamily="34" charset="0"/>
              <a:buChar char="•"/>
            </a:pPr>
            <a:endParaRPr lang="en-US" sz="1400" dirty="0" smtClean="0"/>
          </a:p>
          <a:p>
            <a:pPr marL="285750" indent="-285750">
              <a:buFont typeface="Arial" panose="020B0604020202020204" pitchFamily="34" charset="0"/>
              <a:buChar char="•"/>
            </a:pPr>
            <a:r>
              <a:rPr lang="en-US" sz="3600" dirty="0" smtClean="0"/>
              <a:t>Inspires hope</a:t>
            </a:r>
          </a:p>
          <a:p>
            <a:pPr marL="285750" indent="-285750">
              <a:buFont typeface="Arial" panose="020B0604020202020204" pitchFamily="34" charset="0"/>
              <a:buChar char="•"/>
            </a:pPr>
            <a:endParaRPr lang="en-US" sz="1400" dirty="0" smtClean="0"/>
          </a:p>
          <a:p>
            <a:pPr marL="285750" indent="-285750">
              <a:buFont typeface="Arial" panose="020B0604020202020204" pitchFamily="34" charset="0"/>
              <a:buChar char="•"/>
            </a:pPr>
            <a:r>
              <a:rPr lang="en-US" sz="3600" dirty="0" smtClean="0"/>
              <a:t>Based on the needs of the individual</a:t>
            </a:r>
          </a:p>
          <a:p>
            <a:pPr marL="285750" indent="-285750">
              <a:buFont typeface="Arial" panose="020B0604020202020204" pitchFamily="34" charset="0"/>
              <a:buChar char="•"/>
            </a:pPr>
            <a:endParaRPr lang="en-US" sz="1400" dirty="0" smtClean="0"/>
          </a:p>
          <a:p>
            <a:pPr marL="285750" indent="-285750">
              <a:buFont typeface="Arial" panose="020B0604020202020204" pitchFamily="34" charset="0"/>
              <a:buChar char="•"/>
            </a:pPr>
            <a:r>
              <a:rPr lang="en-US" sz="3600" dirty="0" smtClean="0"/>
              <a:t>Those with lived experience have the opportunity for maximum recovery.</a:t>
            </a:r>
            <a:endParaRPr lang="en-US" sz="3600" dirty="0"/>
          </a:p>
        </p:txBody>
      </p:sp>
      <p:grpSp>
        <p:nvGrpSpPr>
          <p:cNvPr id="5" name="Group 4"/>
          <p:cNvGrpSpPr/>
          <p:nvPr/>
        </p:nvGrpSpPr>
        <p:grpSpPr>
          <a:xfrm>
            <a:off x="1600200" y="501449"/>
            <a:ext cx="8991600" cy="838200"/>
            <a:chOff x="0" y="0"/>
            <a:chExt cx="7315200" cy="1969110"/>
          </a:xfrm>
          <a:scene3d>
            <a:camera prst="orthographicFront"/>
            <a:lightRig rig="flat" dir="t"/>
          </a:scene3d>
        </p:grpSpPr>
        <p:sp>
          <p:nvSpPr>
            <p:cNvPr id="6" name="Rounded Rectangle 5"/>
            <p:cNvSpPr/>
            <p:nvPr/>
          </p:nvSpPr>
          <p:spPr>
            <a:xfrm>
              <a:off x="0" y="0"/>
              <a:ext cx="7315200" cy="1969110"/>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1">
                <a:shade val="50000"/>
                <a:hueOff val="0"/>
                <a:satOff val="0"/>
                <a:lumOff val="0"/>
                <a:alphaOff val="0"/>
              </a:schemeClr>
            </a:fillRef>
            <a:effectRef idx="2">
              <a:schemeClr val="accent1">
                <a:shade val="50000"/>
                <a:hueOff val="0"/>
                <a:satOff val="0"/>
                <a:lumOff val="0"/>
                <a:alphaOff val="0"/>
              </a:schemeClr>
            </a:effectRef>
            <a:fontRef idx="minor">
              <a:schemeClr val="lt1"/>
            </a:fontRef>
          </p:style>
        </p:sp>
        <p:sp>
          <p:nvSpPr>
            <p:cNvPr id="7" name="Rounded Rectangle 4"/>
            <p:cNvSpPr/>
            <p:nvPr/>
          </p:nvSpPr>
          <p:spPr>
            <a:xfrm>
              <a:off x="96124" y="96128"/>
              <a:ext cx="7122952" cy="1751484"/>
            </a:xfrm>
            <a:prstGeom prst="rect">
              <a:avLst/>
            </a:prstGeom>
            <a:sp3d/>
          </p:spPr>
          <p:style>
            <a:lnRef idx="0">
              <a:scrgbClr r="0" g="0" b="0"/>
            </a:lnRef>
            <a:fillRef idx="0">
              <a:scrgbClr r="0" g="0" b="0"/>
            </a:fillRef>
            <a:effectRef idx="0">
              <a:scrgbClr r="0" g="0" b="0"/>
            </a:effectRef>
            <a:fontRef idx="minor">
              <a:schemeClr val="lt1"/>
            </a:fontRef>
          </p:style>
          <p:txBody>
            <a:bodyPr lIns="194310" tIns="194310" rIns="194310" bIns="194310" spcCol="1270" anchor="ctr"/>
            <a:lstStyle/>
            <a:p>
              <a:pPr algn="ctr" defTabSz="2266950">
                <a:lnSpc>
                  <a:spcPct val="90000"/>
                </a:lnSpc>
                <a:spcAft>
                  <a:spcPct val="35000"/>
                </a:spcAft>
                <a:defRPr/>
              </a:pPr>
              <a:r>
                <a:rPr lang="en-US" altLang="en-US" sz="3600" b="1" dirty="0" smtClean="0"/>
                <a:t>System of Care Vision</a:t>
              </a:r>
              <a:endParaRPr lang="en-US" sz="3600" b="1" dirty="0">
                <a:latin typeface="+mj-lt"/>
              </a:endParaRPr>
            </a:p>
          </p:txBody>
        </p:sp>
      </p:grpSp>
      <p:pic>
        <p:nvPicPr>
          <p:cNvPr id="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10600" y="1664481"/>
            <a:ext cx="2441575" cy="20574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p:spPr>
      </p:pic>
      <p:sp>
        <p:nvSpPr>
          <p:cNvPr id="10" name="Slide Number Placeholder 9"/>
          <p:cNvSpPr>
            <a:spLocks noGrp="1"/>
          </p:cNvSpPr>
          <p:nvPr>
            <p:ph type="sldNum" sz="quarter" idx="12"/>
          </p:nvPr>
        </p:nvSpPr>
        <p:spPr/>
        <p:txBody>
          <a:bodyPr/>
          <a:lstStyle/>
          <a:p>
            <a:fld id="{6B68564B-D03A-44D7-8BF4-38F8D16C3AEC}" type="slidenum">
              <a:rPr lang="en-US" smtClean="0"/>
              <a:t>4</a:t>
            </a:fld>
            <a:endParaRPr lang="en-US"/>
          </a:p>
        </p:txBody>
      </p:sp>
      <p:sp>
        <p:nvSpPr>
          <p:cNvPr id="11" name="Footer Placeholder 10"/>
          <p:cNvSpPr>
            <a:spLocks noGrp="1"/>
          </p:cNvSpPr>
          <p:nvPr>
            <p:ph type="ftr" sz="quarter" idx="11"/>
          </p:nvPr>
        </p:nvSpPr>
        <p:spPr/>
        <p:txBody>
          <a:bodyPr/>
          <a:lstStyle/>
          <a:p>
            <a:r>
              <a:rPr lang="en-US" smtClean="0"/>
              <a:t>www.bc-systemofcare.org</a:t>
            </a:r>
            <a:endParaRPr lang="en-US"/>
          </a:p>
        </p:txBody>
      </p:sp>
    </p:spTree>
    <p:extLst>
      <p:ext uri="{BB962C8B-B14F-4D97-AF65-F5344CB8AC3E}">
        <p14:creationId xmlns:p14="http://schemas.microsoft.com/office/powerpoint/2010/main" val="9843422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2"/>
          <p:cNvSpPr>
            <a:spLocks noGrp="1"/>
          </p:cNvSpPr>
          <p:nvPr>
            <p:ph idx="1"/>
          </p:nvPr>
        </p:nvSpPr>
        <p:spPr>
          <a:xfrm>
            <a:off x="927536" y="1664480"/>
            <a:ext cx="5588551" cy="3809162"/>
          </a:xfrm>
        </p:spPr>
        <p:txBody>
          <a:bodyPr>
            <a:noAutofit/>
          </a:bodyPr>
          <a:lstStyle/>
          <a:p>
            <a:pPr marL="0" lvl="0" indent="0">
              <a:buNone/>
            </a:pPr>
            <a:r>
              <a:rPr lang="en-US" sz="4400" b="1" dirty="0" smtClean="0"/>
              <a:t>People Served</a:t>
            </a:r>
          </a:p>
          <a:p>
            <a:pPr marL="0" lvl="0" indent="0">
              <a:buNone/>
            </a:pPr>
            <a:endParaRPr lang="en-US" sz="4400" b="1" dirty="0" smtClean="0"/>
          </a:p>
          <a:p>
            <a:pPr marL="0" lvl="0" indent="0">
              <a:buNone/>
            </a:pPr>
            <a:r>
              <a:rPr lang="en-US" sz="4400" b="1" dirty="0" smtClean="0"/>
              <a:t>Services and Supports</a:t>
            </a:r>
          </a:p>
          <a:p>
            <a:pPr marL="0" lvl="0" indent="0">
              <a:buNone/>
            </a:pPr>
            <a:endParaRPr lang="en-US" sz="4400" b="1" dirty="0" smtClean="0"/>
          </a:p>
          <a:p>
            <a:pPr marL="0" lvl="0" indent="0">
              <a:buNone/>
            </a:pPr>
            <a:r>
              <a:rPr lang="en-US" sz="4400" b="1" dirty="0" smtClean="0"/>
              <a:t>Guiding Principles</a:t>
            </a:r>
          </a:p>
        </p:txBody>
      </p:sp>
      <p:grpSp>
        <p:nvGrpSpPr>
          <p:cNvPr id="10" name="Group 4"/>
          <p:cNvGrpSpPr/>
          <p:nvPr/>
        </p:nvGrpSpPr>
        <p:grpSpPr>
          <a:xfrm>
            <a:off x="1282378" y="354754"/>
            <a:ext cx="9627244" cy="838200"/>
            <a:chOff x="0" y="0"/>
            <a:chExt cx="7315200" cy="1969110"/>
          </a:xfrm>
          <a:scene3d>
            <a:camera prst="orthographicFront"/>
            <a:lightRig rig="flat" dir="t"/>
          </a:scene3d>
        </p:grpSpPr>
        <p:sp>
          <p:nvSpPr>
            <p:cNvPr id="11" name="Rounded Rectangle 10"/>
            <p:cNvSpPr/>
            <p:nvPr/>
          </p:nvSpPr>
          <p:spPr>
            <a:xfrm>
              <a:off x="0" y="0"/>
              <a:ext cx="7315200" cy="1969110"/>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1">
                <a:shade val="50000"/>
                <a:hueOff val="0"/>
                <a:satOff val="0"/>
                <a:lumOff val="0"/>
                <a:alphaOff val="0"/>
              </a:schemeClr>
            </a:fillRef>
            <a:effectRef idx="2">
              <a:schemeClr val="accent1">
                <a:shade val="50000"/>
                <a:hueOff val="0"/>
                <a:satOff val="0"/>
                <a:lumOff val="0"/>
                <a:alphaOff val="0"/>
              </a:schemeClr>
            </a:effectRef>
            <a:fontRef idx="minor">
              <a:schemeClr val="lt1"/>
            </a:fontRef>
          </p:style>
        </p:sp>
        <p:sp>
          <p:nvSpPr>
            <p:cNvPr id="12" name="Rounded Rectangle 4"/>
            <p:cNvSpPr/>
            <p:nvPr/>
          </p:nvSpPr>
          <p:spPr>
            <a:xfrm>
              <a:off x="96124" y="96128"/>
              <a:ext cx="7122952" cy="1751484"/>
            </a:xfrm>
            <a:prstGeom prst="rect">
              <a:avLst/>
            </a:prstGeom>
            <a:sp3d/>
          </p:spPr>
          <p:style>
            <a:lnRef idx="0">
              <a:scrgbClr r="0" g="0" b="0"/>
            </a:lnRef>
            <a:fillRef idx="0">
              <a:scrgbClr r="0" g="0" b="0"/>
            </a:fillRef>
            <a:effectRef idx="0">
              <a:scrgbClr r="0" g="0" b="0"/>
            </a:effectRef>
            <a:fontRef idx="minor">
              <a:schemeClr val="lt1"/>
            </a:fontRef>
          </p:style>
          <p:txBody>
            <a:bodyPr lIns="194310" tIns="194310" rIns="194310" bIns="194310" spcCol="1270" anchor="ctr"/>
            <a:lstStyle/>
            <a:p>
              <a:pPr algn="ctr" defTabSz="2266950">
                <a:lnSpc>
                  <a:spcPct val="90000"/>
                </a:lnSpc>
                <a:spcAft>
                  <a:spcPct val="35000"/>
                </a:spcAft>
                <a:defRPr/>
              </a:pPr>
              <a:r>
                <a:rPr lang="en-US" altLang="en-US" sz="3600" b="1" dirty="0" smtClean="0"/>
                <a:t>System of Care – 3 Dimensions</a:t>
              </a:r>
              <a:endParaRPr lang="en-US" sz="3600" b="1" dirty="0">
                <a:latin typeface="+mj-lt"/>
              </a:endParaRPr>
            </a:p>
          </p:txBody>
        </p:sp>
      </p:grpSp>
      <p:sp>
        <p:nvSpPr>
          <p:cNvPr id="2" name="Slide Number Placeholder 1"/>
          <p:cNvSpPr>
            <a:spLocks noGrp="1"/>
          </p:cNvSpPr>
          <p:nvPr>
            <p:ph type="sldNum" sz="quarter" idx="12"/>
          </p:nvPr>
        </p:nvSpPr>
        <p:spPr/>
        <p:txBody>
          <a:bodyPr/>
          <a:lstStyle/>
          <a:p>
            <a:fld id="{6B68564B-D03A-44D7-8BF4-38F8D16C3AEC}" type="slidenum">
              <a:rPr lang="en-US" smtClean="0"/>
              <a:t>5</a:t>
            </a:fld>
            <a:endParaRPr lang="en-US"/>
          </a:p>
        </p:txBody>
      </p:sp>
      <p:sp>
        <p:nvSpPr>
          <p:cNvPr id="3" name="Footer Placeholder 2"/>
          <p:cNvSpPr>
            <a:spLocks noGrp="1"/>
          </p:cNvSpPr>
          <p:nvPr>
            <p:ph type="ftr" sz="quarter" idx="11"/>
          </p:nvPr>
        </p:nvSpPr>
        <p:spPr/>
        <p:txBody>
          <a:bodyPr/>
          <a:lstStyle/>
          <a:p>
            <a:r>
              <a:rPr lang="en-US" dirty="0" smtClean="0"/>
              <a:t>www.bc-systemofcare.org</a:t>
            </a:r>
            <a:endParaRPr lang="en-US" dirty="0"/>
          </a:p>
        </p:txBody>
      </p:sp>
      <p:pic>
        <p:nvPicPr>
          <p:cNvPr id="1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70929" y="1664480"/>
            <a:ext cx="4801331" cy="404585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p:spPr>
      </p:pic>
    </p:spTree>
    <p:extLst>
      <p:ext uri="{BB962C8B-B14F-4D97-AF65-F5344CB8AC3E}">
        <p14:creationId xmlns:p14="http://schemas.microsoft.com/office/powerpoint/2010/main" val="31618370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4"/>
          <p:cNvGrpSpPr/>
          <p:nvPr/>
        </p:nvGrpSpPr>
        <p:grpSpPr>
          <a:xfrm>
            <a:off x="1282378" y="354754"/>
            <a:ext cx="9627244" cy="838200"/>
            <a:chOff x="0" y="0"/>
            <a:chExt cx="7315200" cy="1969110"/>
          </a:xfrm>
          <a:scene3d>
            <a:camera prst="orthographicFront"/>
            <a:lightRig rig="flat" dir="t"/>
          </a:scene3d>
        </p:grpSpPr>
        <p:sp>
          <p:nvSpPr>
            <p:cNvPr id="11" name="Rounded Rectangle 10"/>
            <p:cNvSpPr/>
            <p:nvPr/>
          </p:nvSpPr>
          <p:spPr>
            <a:xfrm>
              <a:off x="0" y="0"/>
              <a:ext cx="7315200" cy="1969110"/>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1">
                <a:shade val="50000"/>
                <a:hueOff val="0"/>
                <a:satOff val="0"/>
                <a:lumOff val="0"/>
                <a:alphaOff val="0"/>
              </a:schemeClr>
            </a:fillRef>
            <a:effectRef idx="2">
              <a:schemeClr val="accent1">
                <a:shade val="50000"/>
                <a:hueOff val="0"/>
                <a:satOff val="0"/>
                <a:lumOff val="0"/>
                <a:alphaOff val="0"/>
              </a:schemeClr>
            </a:effectRef>
            <a:fontRef idx="minor">
              <a:schemeClr val="lt1"/>
            </a:fontRef>
          </p:style>
        </p:sp>
        <p:sp>
          <p:nvSpPr>
            <p:cNvPr id="12" name="Rounded Rectangle 4"/>
            <p:cNvSpPr/>
            <p:nvPr/>
          </p:nvSpPr>
          <p:spPr>
            <a:xfrm>
              <a:off x="96124" y="96128"/>
              <a:ext cx="7122952" cy="1751484"/>
            </a:xfrm>
            <a:prstGeom prst="rect">
              <a:avLst/>
            </a:prstGeom>
            <a:sp3d/>
          </p:spPr>
          <p:style>
            <a:lnRef idx="0">
              <a:scrgbClr r="0" g="0" b="0"/>
            </a:lnRef>
            <a:fillRef idx="0">
              <a:scrgbClr r="0" g="0" b="0"/>
            </a:fillRef>
            <a:effectRef idx="0">
              <a:scrgbClr r="0" g="0" b="0"/>
            </a:effectRef>
            <a:fontRef idx="minor">
              <a:schemeClr val="lt1"/>
            </a:fontRef>
          </p:style>
          <p:txBody>
            <a:bodyPr lIns="194310" tIns="194310" rIns="194310" bIns="194310" spcCol="1270" anchor="ctr"/>
            <a:lstStyle/>
            <a:p>
              <a:pPr algn="ctr" defTabSz="2266950">
                <a:lnSpc>
                  <a:spcPct val="90000"/>
                </a:lnSpc>
                <a:spcAft>
                  <a:spcPct val="35000"/>
                </a:spcAft>
                <a:defRPr/>
              </a:pPr>
              <a:r>
                <a:rPr lang="en-US" altLang="en-US" sz="3600" b="1" dirty="0" smtClean="0"/>
                <a:t>People Served</a:t>
              </a:r>
              <a:endParaRPr lang="en-US" sz="3600" b="1" dirty="0">
                <a:latin typeface="+mj-lt"/>
              </a:endParaRPr>
            </a:p>
          </p:txBody>
        </p:sp>
      </p:grpSp>
      <p:sp>
        <p:nvSpPr>
          <p:cNvPr id="2" name="Slide Number Placeholder 1"/>
          <p:cNvSpPr>
            <a:spLocks noGrp="1"/>
          </p:cNvSpPr>
          <p:nvPr>
            <p:ph type="sldNum" sz="quarter" idx="12"/>
          </p:nvPr>
        </p:nvSpPr>
        <p:spPr/>
        <p:txBody>
          <a:bodyPr/>
          <a:lstStyle/>
          <a:p>
            <a:fld id="{6B68564B-D03A-44D7-8BF4-38F8D16C3AEC}" type="slidenum">
              <a:rPr lang="en-US" smtClean="0"/>
              <a:t>6</a:t>
            </a:fld>
            <a:endParaRPr lang="en-US"/>
          </a:p>
        </p:txBody>
      </p:sp>
      <p:sp>
        <p:nvSpPr>
          <p:cNvPr id="3" name="Footer Placeholder 2"/>
          <p:cNvSpPr>
            <a:spLocks noGrp="1"/>
          </p:cNvSpPr>
          <p:nvPr>
            <p:ph type="ftr" sz="quarter" idx="11"/>
          </p:nvPr>
        </p:nvSpPr>
        <p:spPr/>
        <p:txBody>
          <a:bodyPr/>
          <a:lstStyle/>
          <a:p>
            <a:r>
              <a:rPr lang="en-US" dirty="0" smtClean="0"/>
              <a:t>www.bc-systemofcare.org</a:t>
            </a:r>
            <a:endParaRPr lang="en-US" dirty="0"/>
          </a:p>
        </p:txBody>
      </p:sp>
      <p:pic>
        <p:nvPicPr>
          <p:cNvPr id="1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70929" y="1664480"/>
            <a:ext cx="4801331" cy="404585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p:spPr>
      </p:pic>
      <p:sp>
        <p:nvSpPr>
          <p:cNvPr id="15" name="Content Placeholder 2"/>
          <p:cNvSpPr>
            <a:spLocks noGrp="1"/>
          </p:cNvSpPr>
          <p:nvPr>
            <p:ph idx="1"/>
          </p:nvPr>
        </p:nvSpPr>
        <p:spPr>
          <a:xfrm>
            <a:off x="746450" y="1636295"/>
            <a:ext cx="6124480" cy="4668336"/>
          </a:xfrm>
        </p:spPr>
        <p:txBody>
          <a:bodyPr>
            <a:noAutofit/>
          </a:bodyPr>
          <a:lstStyle/>
          <a:p>
            <a:pPr marL="0" indent="0">
              <a:buNone/>
            </a:pPr>
            <a:r>
              <a:rPr lang="en-US" sz="4400" b="1" dirty="0" smtClean="0"/>
              <a:t>Children</a:t>
            </a:r>
          </a:p>
          <a:p>
            <a:pPr marL="0" indent="0">
              <a:buNone/>
            </a:pPr>
            <a:endParaRPr lang="en-US" sz="3200" b="1" dirty="0" smtClean="0"/>
          </a:p>
          <a:p>
            <a:pPr marL="0" indent="0">
              <a:buNone/>
            </a:pPr>
            <a:r>
              <a:rPr lang="en-US" sz="4400" b="1" dirty="0" smtClean="0"/>
              <a:t>Youth and Young Adults</a:t>
            </a:r>
          </a:p>
          <a:p>
            <a:pPr marL="0" indent="0">
              <a:buNone/>
            </a:pPr>
            <a:endParaRPr lang="en-US" sz="3200" b="1" dirty="0" smtClean="0"/>
          </a:p>
          <a:p>
            <a:pPr marL="0" indent="0">
              <a:buNone/>
            </a:pPr>
            <a:r>
              <a:rPr lang="en-US" sz="4400" b="1" dirty="0" smtClean="0"/>
              <a:t>Adults</a:t>
            </a:r>
          </a:p>
          <a:p>
            <a:pPr marL="0" indent="0">
              <a:buNone/>
            </a:pPr>
            <a:endParaRPr lang="en-US" sz="3200" b="1" dirty="0" smtClean="0"/>
          </a:p>
          <a:p>
            <a:pPr marL="0" indent="0">
              <a:buNone/>
            </a:pPr>
            <a:r>
              <a:rPr lang="en-US" sz="4400" b="1" dirty="0" smtClean="0"/>
              <a:t>Older Adults</a:t>
            </a:r>
          </a:p>
        </p:txBody>
      </p:sp>
    </p:spTree>
    <p:extLst>
      <p:ext uri="{BB962C8B-B14F-4D97-AF65-F5344CB8AC3E}">
        <p14:creationId xmlns:p14="http://schemas.microsoft.com/office/powerpoint/2010/main" val="24819812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4"/>
          <p:cNvGrpSpPr/>
          <p:nvPr/>
        </p:nvGrpSpPr>
        <p:grpSpPr>
          <a:xfrm>
            <a:off x="1282378" y="354754"/>
            <a:ext cx="9627244" cy="838200"/>
            <a:chOff x="0" y="0"/>
            <a:chExt cx="7315200" cy="1969110"/>
          </a:xfrm>
          <a:scene3d>
            <a:camera prst="orthographicFront"/>
            <a:lightRig rig="flat" dir="t"/>
          </a:scene3d>
        </p:grpSpPr>
        <p:sp>
          <p:nvSpPr>
            <p:cNvPr id="11" name="Rounded Rectangle 10"/>
            <p:cNvSpPr/>
            <p:nvPr/>
          </p:nvSpPr>
          <p:spPr>
            <a:xfrm>
              <a:off x="0" y="0"/>
              <a:ext cx="7315200" cy="1969110"/>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1">
                <a:shade val="50000"/>
                <a:hueOff val="0"/>
                <a:satOff val="0"/>
                <a:lumOff val="0"/>
                <a:alphaOff val="0"/>
              </a:schemeClr>
            </a:fillRef>
            <a:effectRef idx="2">
              <a:schemeClr val="accent1">
                <a:shade val="50000"/>
                <a:hueOff val="0"/>
                <a:satOff val="0"/>
                <a:lumOff val="0"/>
                <a:alphaOff val="0"/>
              </a:schemeClr>
            </a:effectRef>
            <a:fontRef idx="minor">
              <a:schemeClr val="lt1"/>
            </a:fontRef>
          </p:style>
        </p:sp>
        <p:sp>
          <p:nvSpPr>
            <p:cNvPr id="12" name="Rounded Rectangle 4"/>
            <p:cNvSpPr/>
            <p:nvPr/>
          </p:nvSpPr>
          <p:spPr>
            <a:xfrm>
              <a:off x="96124" y="96128"/>
              <a:ext cx="7122952" cy="1751484"/>
            </a:xfrm>
            <a:prstGeom prst="rect">
              <a:avLst/>
            </a:prstGeom>
            <a:sp3d/>
          </p:spPr>
          <p:style>
            <a:lnRef idx="0">
              <a:scrgbClr r="0" g="0" b="0"/>
            </a:lnRef>
            <a:fillRef idx="0">
              <a:scrgbClr r="0" g="0" b="0"/>
            </a:fillRef>
            <a:effectRef idx="0">
              <a:scrgbClr r="0" g="0" b="0"/>
            </a:effectRef>
            <a:fontRef idx="minor">
              <a:schemeClr val="lt1"/>
            </a:fontRef>
          </p:style>
          <p:txBody>
            <a:bodyPr lIns="194310" tIns="194310" rIns="194310" bIns="194310" spcCol="1270" anchor="ctr"/>
            <a:lstStyle/>
            <a:p>
              <a:pPr algn="ctr" defTabSz="2266950">
                <a:lnSpc>
                  <a:spcPct val="90000"/>
                </a:lnSpc>
                <a:spcAft>
                  <a:spcPct val="35000"/>
                </a:spcAft>
                <a:defRPr/>
              </a:pPr>
              <a:r>
                <a:rPr lang="en-US" altLang="en-US" sz="3600" b="1" dirty="0" smtClean="0"/>
                <a:t>Services and Supports</a:t>
              </a:r>
              <a:endParaRPr lang="en-US" sz="3600" b="1" dirty="0">
                <a:latin typeface="+mj-lt"/>
              </a:endParaRPr>
            </a:p>
          </p:txBody>
        </p:sp>
      </p:grpSp>
      <p:sp>
        <p:nvSpPr>
          <p:cNvPr id="2" name="Slide Number Placeholder 1"/>
          <p:cNvSpPr>
            <a:spLocks noGrp="1"/>
          </p:cNvSpPr>
          <p:nvPr>
            <p:ph type="sldNum" sz="quarter" idx="12"/>
          </p:nvPr>
        </p:nvSpPr>
        <p:spPr/>
        <p:txBody>
          <a:bodyPr/>
          <a:lstStyle/>
          <a:p>
            <a:fld id="{6B68564B-D03A-44D7-8BF4-38F8D16C3AEC}" type="slidenum">
              <a:rPr lang="en-US" smtClean="0"/>
              <a:t>7</a:t>
            </a:fld>
            <a:endParaRPr lang="en-US"/>
          </a:p>
        </p:txBody>
      </p:sp>
      <p:sp>
        <p:nvSpPr>
          <p:cNvPr id="3" name="Footer Placeholder 2"/>
          <p:cNvSpPr>
            <a:spLocks noGrp="1"/>
          </p:cNvSpPr>
          <p:nvPr>
            <p:ph type="ftr" sz="quarter" idx="11"/>
          </p:nvPr>
        </p:nvSpPr>
        <p:spPr/>
        <p:txBody>
          <a:bodyPr/>
          <a:lstStyle/>
          <a:p>
            <a:r>
              <a:rPr lang="en-US" dirty="0" smtClean="0"/>
              <a:t>www.bc-systemofcare.org</a:t>
            </a:r>
            <a:endParaRPr lang="en-US" dirty="0"/>
          </a:p>
        </p:txBody>
      </p:sp>
      <p:sp>
        <p:nvSpPr>
          <p:cNvPr id="13" name="Content Placeholder 2"/>
          <p:cNvSpPr>
            <a:spLocks noGrp="1"/>
          </p:cNvSpPr>
          <p:nvPr>
            <p:ph idx="1"/>
          </p:nvPr>
        </p:nvSpPr>
        <p:spPr>
          <a:xfrm>
            <a:off x="746450" y="1636295"/>
            <a:ext cx="6124480" cy="4668336"/>
          </a:xfrm>
        </p:spPr>
        <p:txBody>
          <a:bodyPr>
            <a:noAutofit/>
          </a:bodyPr>
          <a:lstStyle/>
          <a:p>
            <a:r>
              <a:rPr lang="en-US" sz="3600" b="1" dirty="0" smtClean="0"/>
              <a:t>Education &amp; Employment</a:t>
            </a:r>
          </a:p>
          <a:p>
            <a:r>
              <a:rPr lang="en-US" sz="3600" b="1" dirty="0" smtClean="0"/>
              <a:t>Housing</a:t>
            </a:r>
            <a:endParaRPr lang="en-US" sz="3600" b="1" dirty="0"/>
          </a:p>
          <a:p>
            <a:r>
              <a:rPr lang="en-US" sz="3600" b="1" dirty="0" smtClean="0"/>
              <a:t>Integrated Healthcare</a:t>
            </a:r>
          </a:p>
          <a:p>
            <a:r>
              <a:rPr lang="en-US" sz="3600" b="1" dirty="0" smtClean="0"/>
              <a:t>Justice/Legal</a:t>
            </a:r>
          </a:p>
          <a:p>
            <a:r>
              <a:rPr lang="en-US" sz="3600" b="1" dirty="0" smtClean="0"/>
              <a:t>Family Supports</a:t>
            </a:r>
          </a:p>
          <a:p>
            <a:r>
              <a:rPr lang="en-US" sz="3600" b="1" dirty="0" smtClean="0"/>
              <a:t>Natural Supports</a:t>
            </a:r>
          </a:p>
          <a:p>
            <a:r>
              <a:rPr lang="en-US" sz="3600" b="1" dirty="0" smtClean="0"/>
              <a:t>Peer Supports</a:t>
            </a:r>
          </a:p>
          <a:p>
            <a:endParaRPr lang="en-US" sz="4400" b="1" dirty="0" smtClean="0"/>
          </a:p>
        </p:txBody>
      </p:sp>
      <p:pic>
        <p:nvPicPr>
          <p:cNvPr id="1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70929" y="1664480"/>
            <a:ext cx="4801331" cy="404585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p:spPr>
      </p:pic>
    </p:spTree>
    <p:extLst>
      <p:ext uri="{BB962C8B-B14F-4D97-AF65-F5344CB8AC3E}">
        <p14:creationId xmlns:p14="http://schemas.microsoft.com/office/powerpoint/2010/main" val="35322776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4"/>
          <p:cNvGrpSpPr/>
          <p:nvPr/>
        </p:nvGrpSpPr>
        <p:grpSpPr>
          <a:xfrm>
            <a:off x="1282378" y="354754"/>
            <a:ext cx="9627244" cy="838200"/>
            <a:chOff x="0" y="0"/>
            <a:chExt cx="7315200" cy="1969110"/>
          </a:xfrm>
          <a:scene3d>
            <a:camera prst="orthographicFront"/>
            <a:lightRig rig="flat" dir="t"/>
          </a:scene3d>
        </p:grpSpPr>
        <p:sp>
          <p:nvSpPr>
            <p:cNvPr id="11" name="Rounded Rectangle 10"/>
            <p:cNvSpPr/>
            <p:nvPr/>
          </p:nvSpPr>
          <p:spPr>
            <a:xfrm>
              <a:off x="0" y="0"/>
              <a:ext cx="7315200" cy="1969110"/>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1">
                <a:shade val="50000"/>
                <a:hueOff val="0"/>
                <a:satOff val="0"/>
                <a:lumOff val="0"/>
                <a:alphaOff val="0"/>
              </a:schemeClr>
            </a:fillRef>
            <a:effectRef idx="2">
              <a:schemeClr val="accent1">
                <a:shade val="50000"/>
                <a:hueOff val="0"/>
                <a:satOff val="0"/>
                <a:lumOff val="0"/>
                <a:alphaOff val="0"/>
              </a:schemeClr>
            </a:effectRef>
            <a:fontRef idx="minor">
              <a:schemeClr val="lt1"/>
            </a:fontRef>
          </p:style>
        </p:sp>
        <p:sp>
          <p:nvSpPr>
            <p:cNvPr id="12" name="Rounded Rectangle 4"/>
            <p:cNvSpPr/>
            <p:nvPr/>
          </p:nvSpPr>
          <p:spPr>
            <a:xfrm>
              <a:off x="96124" y="96128"/>
              <a:ext cx="7122952" cy="1751484"/>
            </a:xfrm>
            <a:prstGeom prst="rect">
              <a:avLst/>
            </a:prstGeom>
            <a:sp3d/>
          </p:spPr>
          <p:style>
            <a:lnRef idx="0">
              <a:scrgbClr r="0" g="0" b="0"/>
            </a:lnRef>
            <a:fillRef idx="0">
              <a:scrgbClr r="0" g="0" b="0"/>
            </a:fillRef>
            <a:effectRef idx="0">
              <a:scrgbClr r="0" g="0" b="0"/>
            </a:effectRef>
            <a:fontRef idx="minor">
              <a:schemeClr val="lt1"/>
            </a:fontRef>
          </p:style>
          <p:txBody>
            <a:bodyPr lIns="194310" tIns="194310" rIns="194310" bIns="194310" spcCol="1270" anchor="ctr"/>
            <a:lstStyle/>
            <a:p>
              <a:pPr algn="ctr" defTabSz="2266950">
                <a:lnSpc>
                  <a:spcPct val="90000"/>
                </a:lnSpc>
                <a:spcAft>
                  <a:spcPct val="35000"/>
                </a:spcAft>
                <a:defRPr/>
              </a:pPr>
              <a:r>
                <a:rPr lang="en-US" altLang="en-US" sz="3600" b="1" dirty="0" smtClean="0"/>
                <a:t>Guiding Principles</a:t>
              </a:r>
              <a:endParaRPr lang="en-US" sz="3600" b="1" dirty="0">
                <a:latin typeface="+mj-lt"/>
              </a:endParaRPr>
            </a:p>
          </p:txBody>
        </p:sp>
      </p:grpSp>
      <p:sp>
        <p:nvSpPr>
          <p:cNvPr id="2" name="Slide Number Placeholder 1"/>
          <p:cNvSpPr>
            <a:spLocks noGrp="1"/>
          </p:cNvSpPr>
          <p:nvPr>
            <p:ph type="sldNum" sz="quarter" idx="12"/>
          </p:nvPr>
        </p:nvSpPr>
        <p:spPr/>
        <p:txBody>
          <a:bodyPr/>
          <a:lstStyle/>
          <a:p>
            <a:fld id="{6B68564B-D03A-44D7-8BF4-38F8D16C3AEC}" type="slidenum">
              <a:rPr lang="en-US" smtClean="0"/>
              <a:t>8</a:t>
            </a:fld>
            <a:endParaRPr lang="en-US"/>
          </a:p>
        </p:txBody>
      </p:sp>
      <p:sp>
        <p:nvSpPr>
          <p:cNvPr id="3" name="Footer Placeholder 2"/>
          <p:cNvSpPr>
            <a:spLocks noGrp="1"/>
          </p:cNvSpPr>
          <p:nvPr>
            <p:ph type="ftr" sz="quarter" idx="11"/>
          </p:nvPr>
        </p:nvSpPr>
        <p:spPr/>
        <p:txBody>
          <a:bodyPr/>
          <a:lstStyle/>
          <a:p>
            <a:r>
              <a:rPr lang="en-US" dirty="0" smtClean="0"/>
              <a:t>www.bc-systemofcare.org</a:t>
            </a:r>
            <a:endParaRPr lang="en-US" dirty="0"/>
          </a:p>
        </p:txBody>
      </p:sp>
      <p:sp>
        <p:nvSpPr>
          <p:cNvPr id="9" name="Content Placeholder 2"/>
          <p:cNvSpPr>
            <a:spLocks noGrp="1"/>
          </p:cNvSpPr>
          <p:nvPr>
            <p:ph idx="1"/>
          </p:nvPr>
        </p:nvSpPr>
        <p:spPr>
          <a:xfrm>
            <a:off x="746450" y="1636295"/>
            <a:ext cx="6512766" cy="4627416"/>
          </a:xfrm>
        </p:spPr>
        <p:txBody>
          <a:bodyPr>
            <a:noAutofit/>
          </a:bodyPr>
          <a:lstStyle/>
          <a:p>
            <a:r>
              <a:rPr lang="en-US" sz="3600" b="1" dirty="0" smtClean="0"/>
              <a:t>Culturally &amp; Linguistically Competent</a:t>
            </a:r>
          </a:p>
          <a:p>
            <a:endParaRPr lang="en-US" sz="300" b="1" dirty="0" smtClean="0"/>
          </a:p>
          <a:p>
            <a:r>
              <a:rPr lang="en-US" sz="3600" b="1" dirty="0" smtClean="0"/>
              <a:t>Community-Based</a:t>
            </a:r>
          </a:p>
          <a:p>
            <a:endParaRPr lang="en-US" sz="300" b="1" dirty="0" smtClean="0"/>
          </a:p>
          <a:p>
            <a:r>
              <a:rPr lang="en-US" sz="3600" b="1" dirty="0" smtClean="0"/>
              <a:t>Family-Driven and Youth-Guided</a:t>
            </a:r>
          </a:p>
          <a:p>
            <a:endParaRPr lang="en-US" sz="300" b="1" dirty="0" smtClean="0"/>
          </a:p>
          <a:p>
            <a:r>
              <a:rPr lang="en-US" sz="3600" b="1" dirty="0"/>
              <a:t>Data-Driven</a:t>
            </a:r>
          </a:p>
          <a:p>
            <a:endParaRPr lang="en-US" sz="300" b="1" dirty="0" smtClean="0"/>
          </a:p>
          <a:p>
            <a:r>
              <a:rPr lang="en-US" sz="3600" b="1" dirty="0" smtClean="0"/>
              <a:t>Educated, Trained and Skilled Workforce</a:t>
            </a:r>
          </a:p>
          <a:p>
            <a:endParaRPr lang="en-US" sz="3600" b="1" dirty="0" smtClean="0"/>
          </a:p>
        </p:txBody>
      </p:sp>
      <p:pic>
        <p:nvPicPr>
          <p:cNvPr id="14"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70929" y="1664480"/>
            <a:ext cx="4801331" cy="404585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p:spPr>
      </p:pic>
    </p:spTree>
    <p:extLst>
      <p:ext uri="{BB962C8B-B14F-4D97-AF65-F5344CB8AC3E}">
        <p14:creationId xmlns:p14="http://schemas.microsoft.com/office/powerpoint/2010/main" val="13767047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4"/>
          <p:cNvGrpSpPr/>
          <p:nvPr/>
        </p:nvGrpSpPr>
        <p:grpSpPr>
          <a:xfrm>
            <a:off x="1282378" y="354754"/>
            <a:ext cx="9627244" cy="838200"/>
            <a:chOff x="0" y="0"/>
            <a:chExt cx="7315200" cy="1969110"/>
          </a:xfrm>
          <a:scene3d>
            <a:camera prst="orthographicFront"/>
            <a:lightRig rig="flat" dir="t"/>
          </a:scene3d>
        </p:grpSpPr>
        <p:sp>
          <p:nvSpPr>
            <p:cNvPr id="11" name="Rounded Rectangle 10"/>
            <p:cNvSpPr/>
            <p:nvPr/>
          </p:nvSpPr>
          <p:spPr>
            <a:xfrm>
              <a:off x="0" y="0"/>
              <a:ext cx="7315200" cy="1969110"/>
            </a:xfrm>
            <a:prstGeom prst="roundRect">
              <a:avLst/>
            </a:prstGeom>
            <a:sp3d prstMaterial="plastic">
              <a:bevelT w="120900" h="88900"/>
              <a:bevelB w="88900" h="31750" prst="angle"/>
            </a:sp3d>
          </p:spPr>
          <p:style>
            <a:lnRef idx="0">
              <a:schemeClr val="lt1">
                <a:hueOff val="0"/>
                <a:satOff val="0"/>
                <a:lumOff val="0"/>
                <a:alphaOff val="0"/>
              </a:schemeClr>
            </a:lnRef>
            <a:fillRef idx="3">
              <a:schemeClr val="accent1">
                <a:shade val="50000"/>
                <a:hueOff val="0"/>
                <a:satOff val="0"/>
                <a:lumOff val="0"/>
                <a:alphaOff val="0"/>
              </a:schemeClr>
            </a:fillRef>
            <a:effectRef idx="2">
              <a:schemeClr val="accent1">
                <a:shade val="50000"/>
                <a:hueOff val="0"/>
                <a:satOff val="0"/>
                <a:lumOff val="0"/>
                <a:alphaOff val="0"/>
              </a:schemeClr>
            </a:effectRef>
            <a:fontRef idx="minor">
              <a:schemeClr val="lt1"/>
            </a:fontRef>
          </p:style>
        </p:sp>
        <p:sp>
          <p:nvSpPr>
            <p:cNvPr id="12" name="Rounded Rectangle 4"/>
            <p:cNvSpPr/>
            <p:nvPr/>
          </p:nvSpPr>
          <p:spPr>
            <a:xfrm>
              <a:off x="96124" y="96128"/>
              <a:ext cx="7122952" cy="1751484"/>
            </a:xfrm>
            <a:prstGeom prst="rect">
              <a:avLst/>
            </a:prstGeom>
            <a:sp3d/>
          </p:spPr>
          <p:style>
            <a:lnRef idx="0">
              <a:scrgbClr r="0" g="0" b="0"/>
            </a:lnRef>
            <a:fillRef idx="0">
              <a:scrgbClr r="0" g="0" b="0"/>
            </a:fillRef>
            <a:effectRef idx="0">
              <a:scrgbClr r="0" g="0" b="0"/>
            </a:effectRef>
            <a:fontRef idx="minor">
              <a:schemeClr val="lt1"/>
            </a:fontRef>
          </p:style>
          <p:txBody>
            <a:bodyPr lIns="194310" tIns="194310" rIns="194310" bIns="194310" spcCol="1270" anchor="ctr"/>
            <a:lstStyle/>
            <a:p>
              <a:pPr algn="ctr" defTabSz="2266950">
                <a:lnSpc>
                  <a:spcPct val="90000"/>
                </a:lnSpc>
                <a:spcAft>
                  <a:spcPct val="35000"/>
                </a:spcAft>
                <a:defRPr/>
              </a:pPr>
              <a:r>
                <a:rPr lang="en-US" altLang="en-US" sz="3600" b="1" dirty="0" smtClean="0"/>
                <a:t>Guiding Principles</a:t>
              </a:r>
              <a:endParaRPr lang="en-US" sz="3600" b="1" dirty="0">
                <a:latin typeface="+mj-lt"/>
              </a:endParaRPr>
            </a:p>
          </p:txBody>
        </p:sp>
      </p:grpSp>
      <p:sp>
        <p:nvSpPr>
          <p:cNvPr id="2" name="Slide Number Placeholder 1"/>
          <p:cNvSpPr>
            <a:spLocks noGrp="1"/>
          </p:cNvSpPr>
          <p:nvPr>
            <p:ph type="sldNum" sz="quarter" idx="12"/>
          </p:nvPr>
        </p:nvSpPr>
        <p:spPr/>
        <p:txBody>
          <a:bodyPr/>
          <a:lstStyle/>
          <a:p>
            <a:fld id="{6B68564B-D03A-44D7-8BF4-38F8D16C3AEC}" type="slidenum">
              <a:rPr lang="en-US" smtClean="0"/>
              <a:t>9</a:t>
            </a:fld>
            <a:endParaRPr lang="en-US"/>
          </a:p>
        </p:txBody>
      </p:sp>
      <p:sp>
        <p:nvSpPr>
          <p:cNvPr id="3" name="Footer Placeholder 2"/>
          <p:cNvSpPr>
            <a:spLocks noGrp="1"/>
          </p:cNvSpPr>
          <p:nvPr>
            <p:ph type="ftr" sz="quarter" idx="11"/>
          </p:nvPr>
        </p:nvSpPr>
        <p:spPr/>
        <p:txBody>
          <a:bodyPr/>
          <a:lstStyle/>
          <a:p>
            <a:r>
              <a:rPr lang="en-US" dirty="0" smtClean="0"/>
              <a:t>www.bc-systemofcare.org</a:t>
            </a:r>
            <a:endParaRPr lang="en-US" dirty="0"/>
          </a:p>
        </p:txBody>
      </p:sp>
      <p:sp>
        <p:nvSpPr>
          <p:cNvPr id="9" name="Content Placeholder 2"/>
          <p:cNvSpPr>
            <a:spLocks noGrp="1"/>
          </p:cNvSpPr>
          <p:nvPr>
            <p:ph idx="1"/>
          </p:nvPr>
        </p:nvSpPr>
        <p:spPr>
          <a:xfrm>
            <a:off x="746449" y="1636295"/>
            <a:ext cx="6438121" cy="4627416"/>
          </a:xfrm>
        </p:spPr>
        <p:txBody>
          <a:bodyPr>
            <a:noAutofit/>
          </a:bodyPr>
          <a:lstStyle/>
          <a:p>
            <a:r>
              <a:rPr lang="en-US" sz="3600" b="1" dirty="0" smtClean="0"/>
              <a:t>Integrated Physical and Behavioral Healthcare</a:t>
            </a:r>
          </a:p>
          <a:p>
            <a:endParaRPr lang="en-US" sz="300" b="1" dirty="0" smtClean="0"/>
          </a:p>
          <a:p>
            <a:r>
              <a:rPr lang="en-US" sz="3600" b="1" dirty="0" smtClean="0"/>
              <a:t>Co-Occurring Disorders and Other Complex Needs</a:t>
            </a:r>
          </a:p>
          <a:p>
            <a:endParaRPr lang="en-US" sz="300" b="1" dirty="0" smtClean="0"/>
          </a:p>
          <a:p>
            <a:r>
              <a:rPr lang="en-US" sz="3600" b="1" dirty="0" smtClean="0"/>
              <a:t>Peer-Centered</a:t>
            </a:r>
          </a:p>
          <a:p>
            <a:endParaRPr lang="en-US" sz="300" b="1" dirty="0" smtClean="0"/>
          </a:p>
          <a:p>
            <a:r>
              <a:rPr lang="en-US" sz="3600" b="1" dirty="0" smtClean="0"/>
              <a:t>Trauma-Informed</a:t>
            </a:r>
          </a:p>
          <a:p>
            <a:endParaRPr lang="en-US" sz="300" b="1" dirty="0" smtClean="0"/>
          </a:p>
          <a:p>
            <a:r>
              <a:rPr lang="en-US" sz="3600" b="1" dirty="0" smtClean="0"/>
              <a:t>Recovery and Resiliency-Based</a:t>
            </a:r>
          </a:p>
          <a:p>
            <a:pPr marL="0" indent="0">
              <a:buNone/>
            </a:pPr>
            <a:endParaRPr lang="en-US" sz="3600" b="1" dirty="0" smtClean="0"/>
          </a:p>
          <a:p>
            <a:endParaRPr lang="en-US" sz="3600" b="1" dirty="0" smtClean="0"/>
          </a:p>
        </p:txBody>
      </p:sp>
      <p:pic>
        <p:nvPicPr>
          <p:cNvPr id="14"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70929" y="1664480"/>
            <a:ext cx="4801331" cy="404585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p:spPr>
      </p:pic>
    </p:spTree>
    <p:extLst>
      <p:ext uri="{BB962C8B-B14F-4D97-AF65-F5344CB8AC3E}">
        <p14:creationId xmlns:p14="http://schemas.microsoft.com/office/powerpoint/2010/main" val="21065401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2056</TotalTime>
  <Words>900</Words>
  <Application>Microsoft Office PowerPoint</Application>
  <PresentationFormat>Widescreen</PresentationFormat>
  <Paragraphs>231</Paragraphs>
  <Slides>15</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Beaver County Behavioral Health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Beaver County Behavioral Health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 of Care</dc:title>
  <dc:creator>BCBH</dc:creator>
  <cp:lastModifiedBy>Palmieri, Bonnie</cp:lastModifiedBy>
  <cp:revision>120</cp:revision>
  <cp:lastPrinted>2017-08-29T15:05:03Z</cp:lastPrinted>
  <dcterms:created xsi:type="dcterms:W3CDTF">2016-10-07T19:35:43Z</dcterms:created>
  <dcterms:modified xsi:type="dcterms:W3CDTF">2019-10-01T17:42:43Z</dcterms:modified>
  <cp:contentStatus/>
</cp:coreProperties>
</file>