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</p:sldMasterIdLst>
  <p:notesMasterIdLst>
    <p:notesMasterId r:id="rId19"/>
  </p:notesMasterIdLst>
  <p:handoutMasterIdLst>
    <p:handoutMasterId r:id="rId20"/>
  </p:handoutMasterIdLst>
  <p:sldIdLst>
    <p:sldId id="346" r:id="rId2"/>
    <p:sldId id="347" r:id="rId3"/>
    <p:sldId id="348" r:id="rId4"/>
    <p:sldId id="349" r:id="rId5"/>
    <p:sldId id="362" r:id="rId6"/>
    <p:sldId id="351" r:id="rId7"/>
    <p:sldId id="367" r:id="rId8"/>
    <p:sldId id="353" r:id="rId9"/>
    <p:sldId id="352" r:id="rId10"/>
    <p:sldId id="358" r:id="rId11"/>
    <p:sldId id="354" r:id="rId12"/>
    <p:sldId id="355" r:id="rId13"/>
    <p:sldId id="357" r:id="rId14"/>
    <p:sldId id="356" r:id="rId15"/>
    <p:sldId id="370" r:id="rId16"/>
    <p:sldId id="368" r:id="rId17"/>
    <p:sldId id="361" r:id="rId1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lly Wald" initials="HP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97" autoAdjust="0"/>
    <p:restoredTop sz="93357" autoAdjust="0"/>
  </p:normalViewPr>
  <p:slideViewPr>
    <p:cSldViewPr>
      <p:cViewPr varScale="1">
        <p:scale>
          <a:sx n="125" d="100"/>
          <a:sy n="125" d="100"/>
        </p:scale>
        <p:origin x="108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282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205FF-6315-48B1-A932-27B748042C00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C9F8A-2144-4F24-89F3-692F990F6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53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defTabSz="928688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7" tIns="46429" rIns="92857" bIns="4642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pPr>
              <a:defRPr/>
            </a:pPr>
            <a:fld id="{11CB1F2D-D575-457F-91A3-92004285DA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99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CB1F2D-D575-457F-91A3-92004285DA4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056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CB1F2D-D575-457F-91A3-92004285DA4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060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904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047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13D86934-748F-4FB2-A657-40CB13CD12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CD1D2-62F2-4CE3-BE82-87892E55C9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1559B-1BCA-4133-8A30-6C3666FB26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25008-0183-45CD-8F22-10CD06712B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693025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16EF8-05FB-4B92-B1A3-63BD0E9B8D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375E9-FC27-4239-95D8-DBF1954ED1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BF973-4ECB-40E6-9BCF-3FEAB3BF8D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51E8E-0F1B-4F57-875B-9C91FE6D25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0A113-1F1A-4182-A5A0-B4A9A4A0D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60C63-5B2E-4C87-B50C-E0A35F6F8D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A68A7-B802-4E4B-B220-C4CCEE0478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75269-C611-4C94-B95B-B3AAF41A8F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6858000"/>
            <a:chOff x="0" y="0"/>
            <a:chExt cx="5472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8944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en-US" dirty="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095"/>
              <a:ext cx="5328" cy="201"/>
              <a:chOff x="144" y="1095"/>
              <a:chExt cx="5328" cy="201"/>
            </a:xfrm>
          </p:grpSpPr>
          <p:sp>
            <p:nvSpPr>
              <p:cNvPr id="189447" name="AutoShape 7"/>
              <p:cNvSpPr>
                <a:spLocks noChangeArrowheads="1"/>
              </p:cNvSpPr>
              <p:nvPr/>
            </p:nvSpPr>
            <p:spPr bwMode="auto">
              <a:xfrm>
                <a:off x="384" y="1096"/>
                <a:ext cx="5088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  <p:sp>
            <p:nvSpPr>
              <p:cNvPr id="18944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095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 dirty="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9144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133600"/>
            <a:ext cx="7693025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94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94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7D50DA7-1E4D-4FFE-A928-94DDA0D579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3600"/>
            <a:ext cx="7772400" cy="147002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dirty="0"/>
              <a:t>Beaver County</a:t>
            </a:r>
            <a:br>
              <a:rPr lang="en-US" dirty="0"/>
            </a:br>
            <a:r>
              <a:rPr lang="en-US" dirty="0"/>
              <a:t>Single Point of Accountability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914400" y="3733800"/>
            <a:ext cx="7315200" cy="1592263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  <a:defRPr/>
            </a:pPr>
            <a:r>
              <a:rPr lang="en-US" b="1" dirty="0" smtClean="0">
                <a:solidFill>
                  <a:srgbClr val="898989"/>
                </a:solidFill>
              </a:rPr>
              <a:t>Transition of Care / Transition Planning 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n-US" b="1" dirty="0" smtClean="0">
                <a:solidFill>
                  <a:srgbClr val="898989"/>
                </a:solidFill>
              </a:rPr>
              <a:t>Protocol</a:t>
            </a:r>
            <a:endParaRPr lang="en-US" dirty="0">
              <a:solidFill>
                <a:srgbClr val="89898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570" y="4953000"/>
            <a:ext cx="4357688" cy="1500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0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Transition Plan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8153400" cy="4572000"/>
          </a:xfrm>
        </p:spPr>
        <p:txBody>
          <a:bodyPr/>
          <a:lstStyle/>
          <a:p>
            <a:r>
              <a:rPr lang="en-US" sz="2000" dirty="0" smtClean="0"/>
              <a:t>Referring agency is responsible for developing the </a:t>
            </a:r>
            <a:r>
              <a:rPr lang="en-US" sz="2000" dirty="0"/>
              <a:t>T</a:t>
            </a:r>
            <a:r>
              <a:rPr lang="en-US" sz="2000" dirty="0" smtClean="0"/>
              <a:t>ransition </a:t>
            </a:r>
            <a:r>
              <a:rPr lang="en-US" sz="2000" dirty="0"/>
              <a:t>P</a:t>
            </a:r>
            <a:r>
              <a:rPr lang="en-US" sz="2000" dirty="0" smtClean="0"/>
              <a:t>lan</a:t>
            </a:r>
          </a:p>
          <a:p>
            <a:r>
              <a:rPr lang="en-US" sz="2000" dirty="0" smtClean="0"/>
              <a:t>Plan should include the following:</a:t>
            </a:r>
          </a:p>
          <a:p>
            <a:pPr lvl="1"/>
            <a:r>
              <a:rPr lang="en-US" sz="1600" dirty="0" smtClean="0"/>
              <a:t>Consumer demographic information </a:t>
            </a:r>
          </a:p>
          <a:p>
            <a:pPr lvl="1"/>
            <a:r>
              <a:rPr lang="en-US" sz="1600" dirty="0" smtClean="0"/>
              <a:t>Referring agency, level of care, and case manager</a:t>
            </a:r>
          </a:p>
          <a:p>
            <a:pPr lvl="1"/>
            <a:r>
              <a:rPr lang="en-US" sz="1600" dirty="0" smtClean="0"/>
              <a:t>Receiving agency and level of care </a:t>
            </a:r>
          </a:p>
          <a:p>
            <a:pPr lvl="1"/>
            <a:r>
              <a:rPr lang="en-US" sz="1600" dirty="0" smtClean="0"/>
              <a:t>Clear indication of who </a:t>
            </a:r>
            <a:r>
              <a:rPr lang="en-US" sz="1600" dirty="0"/>
              <a:t>is responsible for </a:t>
            </a:r>
            <a:r>
              <a:rPr lang="en-US" sz="1600" dirty="0" smtClean="0"/>
              <a:t>communicating and coordinating transition</a:t>
            </a:r>
            <a:endParaRPr lang="en-US" sz="1600" dirty="0"/>
          </a:p>
          <a:p>
            <a:pPr lvl="1"/>
            <a:r>
              <a:rPr lang="en-US" sz="1600" dirty="0" smtClean="0"/>
              <a:t>Length </a:t>
            </a:r>
            <a:r>
              <a:rPr lang="en-US" sz="1600" dirty="0"/>
              <a:t>of the </a:t>
            </a:r>
            <a:r>
              <a:rPr lang="en-US" sz="1600" dirty="0" smtClean="0"/>
              <a:t>transition period, </a:t>
            </a:r>
            <a:r>
              <a:rPr lang="en-US" sz="1600" dirty="0"/>
              <a:t>including an end date. </a:t>
            </a:r>
            <a:endParaRPr lang="en-US" sz="1600" dirty="0" smtClean="0"/>
          </a:p>
          <a:p>
            <a:pPr lvl="1"/>
            <a:r>
              <a:rPr lang="en-US" sz="1600" dirty="0" smtClean="0"/>
              <a:t>Summary of Plans, Goals, Services, and </a:t>
            </a:r>
            <a:r>
              <a:rPr lang="en-US" sz="1600" dirty="0"/>
              <a:t>Resources</a:t>
            </a:r>
          </a:p>
          <a:p>
            <a:pPr lvl="1"/>
            <a:r>
              <a:rPr lang="en-US" sz="1600" dirty="0" smtClean="0"/>
              <a:t>Intake / Discharge information, especially to/from </a:t>
            </a:r>
            <a:r>
              <a:rPr lang="en-US" sz="1600" dirty="0"/>
              <a:t>higher levels of </a:t>
            </a:r>
            <a:r>
              <a:rPr lang="en-US" sz="1600" dirty="0" smtClean="0"/>
              <a:t>care (see F/ACT Transition Plan slide)</a:t>
            </a:r>
            <a:endParaRPr lang="en-US" sz="1600" dirty="0"/>
          </a:p>
          <a:p>
            <a:pPr lvl="1"/>
            <a:r>
              <a:rPr lang="en-US" sz="1600" dirty="0" smtClean="0"/>
              <a:t>Involvement </a:t>
            </a:r>
            <a:r>
              <a:rPr lang="en-US" sz="1600" dirty="0"/>
              <a:t>of other </a:t>
            </a:r>
            <a:r>
              <a:rPr lang="en-US" sz="1600" dirty="0" smtClean="0"/>
              <a:t>systems (CYS, Justice, etc.)</a:t>
            </a:r>
            <a:endParaRPr lang="en-US" sz="1600" dirty="0"/>
          </a:p>
          <a:p>
            <a:pPr lvl="1"/>
            <a:r>
              <a:rPr lang="en-US" sz="1600" dirty="0" smtClean="0"/>
              <a:t>Medical conditions</a:t>
            </a:r>
            <a:endParaRPr lang="en-US" sz="1600" dirty="0"/>
          </a:p>
          <a:p>
            <a:pPr lvl="1"/>
            <a:r>
              <a:rPr lang="en-US" sz="1600" dirty="0" smtClean="0"/>
              <a:t>An updated Crisis Prevention Plan from eSP</a:t>
            </a:r>
            <a:endParaRPr lang="en-US" sz="1600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2050"/>
            <a:ext cx="587375" cy="488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38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7924800" cy="914400"/>
          </a:xfrm>
        </p:spPr>
        <p:txBody>
          <a:bodyPr/>
          <a:lstStyle/>
          <a:p>
            <a:r>
              <a:rPr lang="en-US" sz="2800" dirty="0" smtClean="0"/>
              <a:t>2. Conduct </a:t>
            </a:r>
            <a:r>
              <a:rPr lang="en-US" sz="2800" dirty="0"/>
              <a:t>a Face to Face meeting with the consumer and transitioning SPAs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693025" cy="2057400"/>
          </a:xfrm>
        </p:spPr>
        <p:txBody>
          <a:bodyPr/>
          <a:lstStyle/>
          <a:p>
            <a:r>
              <a:rPr lang="en-US" dirty="0" smtClean="0"/>
              <a:t>Allow for overlap</a:t>
            </a:r>
          </a:p>
          <a:p>
            <a:r>
              <a:rPr lang="en-US" dirty="0" smtClean="0"/>
              <a:t>Meet face-to-face with the consumer and the two levels of care (providers)</a:t>
            </a:r>
          </a:p>
          <a:p>
            <a:r>
              <a:rPr lang="en-US" dirty="0" smtClean="0"/>
              <a:t>This should be </a:t>
            </a:r>
            <a:r>
              <a:rPr lang="en-US" dirty="0"/>
              <a:t>individualized and </a:t>
            </a:r>
            <a:r>
              <a:rPr lang="en-US" dirty="0" smtClean="0"/>
              <a:t>is driven by clinical need</a:t>
            </a:r>
          </a:p>
          <a:p>
            <a:r>
              <a:rPr lang="en-US" dirty="0" smtClean="0"/>
              <a:t>More than one face-to-face meeting may </a:t>
            </a:r>
            <a:r>
              <a:rPr lang="en-US" dirty="0"/>
              <a:t>be required in order to ensure the consumer is comfortable with the new </a:t>
            </a:r>
            <a:r>
              <a:rPr lang="en-US" dirty="0" smtClean="0"/>
              <a:t>team (esp. when transitioning from F/ACT to lower levels of care)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2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8153400" cy="914400"/>
          </a:xfrm>
        </p:spPr>
        <p:txBody>
          <a:bodyPr/>
          <a:lstStyle/>
          <a:p>
            <a:r>
              <a:rPr lang="en-US" sz="2800" dirty="0" smtClean="0"/>
              <a:t>3. Update </a:t>
            </a:r>
            <a:r>
              <a:rPr lang="en-US" sz="2800" dirty="0"/>
              <a:t>the service plan and other supporting 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smtClean="0"/>
              <a:t>The </a:t>
            </a:r>
            <a:r>
              <a:rPr lang="en-US" sz="3600" dirty="0"/>
              <a:t>transition must be noted in the Service Plan and supporting documentation.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914400"/>
            <a:ext cx="6858000" cy="914400"/>
          </a:xfrm>
        </p:spPr>
        <p:txBody>
          <a:bodyPr/>
          <a:lstStyle/>
          <a:p>
            <a:r>
              <a:rPr lang="en-US" dirty="0" smtClean="0"/>
              <a:t>4. Conduct </a:t>
            </a:r>
            <a:r>
              <a:rPr lang="en-US" dirty="0"/>
              <a:t>a </a:t>
            </a:r>
            <a:r>
              <a:rPr lang="en-US" dirty="0" smtClean="0"/>
              <a:t>Transitional Treatment Team </a:t>
            </a:r>
            <a:r>
              <a:rPr lang="en-US" dirty="0"/>
              <a:t>meeting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838200" y="2133600"/>
            <a:ext cx="8229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u="sng" kern="0" dirty="0" smtClean="0"/>
              <a:t>If needed</a:t>
            </a:r>
            <a:r>
              <a:rPr lang="en-US" kern="0" dirty="0" smtClean="0"/>
              <a:t>, the two levels of care have the option of having a Transitional Treatment Team meeting, including:</a:t>
            </a:r>
          </a:p>
          <a:p>
            <a:pPr lvl="1"/>
            <a:r>
              <a:rPr lang="en-US" kern="0" dirty="0" smtClean="0"/>
              <a:t>The consumer</a:t>
            </a:r>
          </a:p>
          <a:p>
            <a:pPr lvl="1"/>
            <a:r>
              <a:rPr lang="en-US" kern="0" dirty="0" smtClean="0"/>
              <a:t>Other involved agencies </a:t>
            </a:r>
            <a:r>
              <a:rPr lang="en-US" kern="0" dirty="0"/>
              <a:t>(</a:t>
            </a:r>
            <a:r>
              <a:rPr lang="en-US" kern="0" dirty="0" smtClean="0"/>
              <a:t>CYS, Justice, etc.)</a:t>
            </a:r>
          </a:p>
          <a:p>
            <a:pPr lvl="1"/>
            <a:r>
              <a:rPr lang="en-US" kern="0" dirty="0" smtClean="0"/>
              <a:t>Physical Health</a:t>
            </a:r>
          </a:p>
          <a:p>
            <a:pPr lvl="1"/>
            <a:r>
              <a:rPr lang="en-US" kern="0" dirty="0" smtClean="0"/>
              <a:t>Peers</a:t>
            </a:r>
          </a:p>
          <a:p>
            <a:pPr lvl="1"/>
            <a:r>
              <a:rPr lang="en-US" kern="0" dirty="0" smtClean="0"/>
              <a:t>Significant others</a:t>
            </a:r>
          </a:p>
          <a:p>
            <a:pPr lvl="1"/>
            <a:r>
              <a:rPr lang="en-US" kern="0" dirty="0"/>
              <a:t>Family members</a:t>
            </a:r>
          </a:p>
          <a:p>
            <a:pPr lvl="1"/>
            <a:r>
              <a:rPr lang="en-US" kern="0" dirty="0" smtClean="0"/>
              <a:t>Other natural supports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3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924800" cy="914400"/>
          </a:xfrm>
        </p:spPr>
        <p:txBody>
          <a:bodyPr/>
          <a:lstStyle/>
          <a:p>
            <a:r>
              <a:rPr lang="en-US" dirty="0" smtClean="0"/>
              <a:t>5. Update eSP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8153400" cy="3724275"/>
          </a:xfrm>
        </p:spPr>
        <p:txBody>
          <a:bodyPr/>
          <a:lstStyle/>
          <a:p>
            <a:r>
              <a:rPr lang="en-US" sz="2000" dirty="0"/>
              <a:t>Search for and select  the person on the </a:t>
            </a:r>
            <a:r>
              <a:rPr lang="en-US" sz="2000" dirty="0" smtClean="0"/>
              <a:t>“Consumer Maintenance” screen.</a:t>
            </a:r>
            <a:endParaRPr lang="en-US" sz="2000" dirty="0"/>
          </a:p>
          <a:p>
            <a:r>
              <a:rPr lang="en-US" sz="2000" dirty="0" smtClean="0"/>
              <a:t>If needed, remove </a:t>
            </a:r>
            <a:r>
              <a:rPr lang="en-US" sz="2000" dirty="0"/>
              <a:t>check mark from the </a:t>
            </a:r>
            <a:r>
              <a:rPr lang="en-US" sz="2000" dirty="0" smtClean="0"/>
              <a:t>“Associated </a:t>
            </a:r>
            <a:r>
              <a:rPr lang="en-US" sz="2000" dirty="0"/>
              <a:t>Provider View </a:t>
            </a:r>
            <a:r>
              <a:rPr lang="en-US" sz="2000" dirty="0" smtClean="0"/>
              <a:t>Access” checkbox – click </a:t>
            </a:r>
            <a:r>
              <a:rPr lang="en-US" sz="2000" dirty="0"/>
              <a:t>Change</a:t>
            </a:r>
          </a:p>
          <a:p>
            <a:r>
              <a:rPr lang="en-US" sz="2000" dirty="0"/>
              <a:t>Select </a:t>
            </a:r>
            <a:r>
              <a:rPr lang="en-US" sz="2000" dirty="0" smtClean="0"/>
              <a:t>“Service Plan / eSP Domains Screen” (</a:t>
            </a:r>
            <a:r>
              <a:rPr lang="en-US" sz="2000" dirty="0"/>
              <a:t>on bottom of screen)</a:t>
            </a:r>
          </a:p>
          <a:p>
            <a:r>
              <a:rPr lang="en-US" sz="2000" dirty="0" smtClean="0"/>
              <a:t>Select </a:t>
            </a:r>
            <a:r>
              <a:rPr lang="en-US" sz="2000" dirty="0"/>
              <a:t>the </a:t>
            </a:r>
            <a:r>
              <a:rPr lang="en-US" sz="2000" dirty="0" smtClean="0"/>
              <a:t>“SPA” </a:t>
            </a:r>
            <a:r>
              <a:rPr lang="en-US" sz="2000" dirty="0"/>
              <a:t>domain</a:t>
            </a:r>
          </a:p>
          <a:p>
            <a:r>
              <a:rPr lang="en-US" sz="2000" dirty="0"/>
              <a:t>End date </a:t>
            </a:r>
            <a:r>
              <a:rPr lang="en-US" sz="2000" dirty="0" smtClean="0"/>
              <a:t>the active SPA </a:t>
            </a:r>
            <a:r>
              <a:rPr lang="en-US" sz="2000" dirty="0"/>
              <a:t>record – </a:t>
            </a:r>
            <a:r>
              <a:rPr lang="en-US" sz="2000" dirty="0" smtClean="0"/>
              <a:t>click </a:t>
            </a:r>
            <a:r>
              <a:rPr lang="en-US" sz="2000" dirty="0"/>
              <a:t>Change</a:t>
            </a:r>
          </a:p>
          <a:p>
            <a:pPr marL="342900" lvl="1" indent="-342900">
              <a:buFont typeface="Wingdings" pitchFamily="2" charset="2"/>
              <a:buChar char=""/>
            </a:pPr>
            <a:r>
              <a:rPr lang="en-US" sz="2000" dirty="0" smtClean="0"/>
              <a:t>Notify new SPA that the old record has been closed and that they should contact BCBH to assign the consumer to the new SPA’s agency</a:t>
            </a:r>
          </a:p>
          <a:p>
            <a:pPr marL="342900" lvl="1" indent="-342900">
              <a:buFont typeface="Wingdings" pitchFamily="2" charset="2"/>
              <a:buChar char=""/>
            </a:pPr>
            <a:r>
              <a:rPr lang="en-US" sz="2000" dirty="0" smtClean="0"/>
              <a:t>New SPA should contact BCBH to have consumer assigned to their agency</a:t>
            </a:r>
          </a:p>
          <a:p>
            <a:pPr marL="342900" lvl="1" indent="-342900">
              <a:buFont typeface="Wingdings" pitchFamily="2" charset="2"/>
              <a:buChar char=""/>
            </a:pPr>
            <a:r>
              <a:rPr lang="en-US" sz="2000" dirty="0" smtClean="0"/>
              <a:t>Once BCBH has linked the new agency, go to the “SPA” domain and add a start date for the new SPA in the SPA domain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87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8305800" cy="914400"/>
          </a:xfrm>
        </p:spPr>
        <p:txBody>
          <a:bodyPr>
            <a:noAutofit/>
          </a:bodyPr>
          <a:lstStyle/>
          <a:p>
            <a:r>
              <a:rPr lang="en-US" dirty="0"/>
              <a:t>Eligibility </a:t>
            </a:r>
            <a:r>
              <a:rPr lang="en-US" dirty="0" smtClean="0"/>
              <a:t>Requirements </a:t>
            </a:r>
            <a:r>
              <a:rPr lang="en-US" dirty="0"/>
              <a:t>for </a:t>
            </a:r>
            <a:r>
              <a:rPr lang="en-US" dirty="0" smtClean="0"/>
              <a:t>F/ACT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8229600" cy="4572000"/>
          </a:xfrm>
        </p:spPr>
        <p:txBody>
          <a:bodyPr/>
          <a:lstStyle/>
          <a:p>
            <a:pPr marL="400050"/>
            <a:r>
              <a:rPr lang="en-US" sz="2000" dirty="0"/>
              <a:t>Must Complete the NHS REFERRAL FORM FOR F/ACT </a:t>
            </a:r>
            <a:endParaRPr lang="en-US" sz="2000" dirty="0" smtClean="0"/>
          </a:p>
          <a:p>
            <a:pPr marL="400050"/>
            <a:r>
              <a:rPr lang="en-US" sz="2000" dirty="0" smtClean="0"/>
              <a:t>18 </a:t>
            </a:r>
            <a:r>
              <a:rPr lang="en-US" sz="2000" dirty="0"/>
              <a:t>years of age or </a:t>
            </a:r>
            <a:r>
              <a:rPr lang="en-US" sz="2000" dirty="0" smtClean="0"/>
              <a:t>older, AND has </a:t>
            </a:r>
            <a:r>
              <a:rPr lang="en-US" sz="2000" dirty="0"/>
              <a:t>been diagnosed with a serious and persistent mental </a:t>
            </a:r>
            <a:r>
              <a:rPr lang="en-US" sz="2000" dirty="0" smtClean="0"/>
              <a:t>illness</a:t>
            </a:r>
          </a:p>
          <a:p>
            <a:pPr marL="57150" indent="0">
              <a:buNone/>
            </a:pPr>
            <a:endParaRPr lang="en-US" sz="1100" dirty="0" smtClean="0"/>
          </a:p>
          <a:p>
            <a:pPr marL="398463" indent="-341313">
              <a:buFont typeface="+mj-lt"/>
              <a:buAutoNum type="romanUcPeriod"/>
            </a:pPr>
            <a:r>
              <a:rPr lang="en-US" sz="2000" u="sng" dirty="0" smtClean="0"/>
              <a:t>DIAGNOSIS</a:t>
            </a:r>
            <a:r>
              <a:rPr lang="en-US" sz="2000" dirty="0" smtClean="0"/>
              <a:t>:  Primary diagnosis of Schizophrenia or other Psychotic Disorders </a:t>
            </a:r>
          </a:p>
          <a:p>
            <a:pPr marL="57150" indent="0">
              <a:buNone/>
            </a:pPr>
            <a:endParaRPr lang="en-US" sz="1200" dirty="0" smtClean="0"/>
          </a:p>
          <a:p>
            <a:pPr marL="57150" indent="0">
              <a:buNone/>
            </a:pPr>
            <a:r>
              <a:rPr lang="en-US" sz="2000" dirty="0" smtClean="0"/>
              <a:t>AND</a:t>
            </a:r>
          </a:p>
          <a:p>
            <a:pPr marL="57150" indent="0">
              <a:buNone/>
            </a:pPr>
            <a:endParaRPr lang="en-US" sz="1200" dirty="0" smtClean="0"/>
          </a:p>
          <a:p>
            <a:pPr marL="579437" indent="-514350">
              <a:buFont typeface="+mj-lt"/>
              <a:buAutoNum type="romanUcPeriod" startAt="2"/>
            </a:pPr>
            <a:r>
              <a:rPr lang="en-US" sz="2000" u="sng" dirty="0" smtClean="0"/>
              <a:t>FUNCTIONING LEVEL</a:t>
            </a:r>
            <a:r>
              <a:rPr lang="en-US" sz="2000" dirty="0" smtClean="0"/>
              <a:t>:  GAF </a:t>
            </a:r>
            <a:r>
              <a:rPr lang="en-US" sz="2000" dirty="0"/>
              <a:t>ratings of 40 or below, OR, GAF Rating of 60 or below if the individual is 35 years of age or younger and has a documented history of violent or aggressive </a:t>
            </a:r>
            <a:r>
              <a:rPr lang="en-US" sz="2000" dirty="0" smtClean="0"/>
              <a:t>behavior</a:t>
            </a:r>
          </a:p>
          <a:p>
            <a:pPr marL="65087" indent="0">
              <a:buNone/>
            </a:pPr>
            <a:r>
              <a:rPr lang="en-US" sz="2000" dirty="0" smtClean="0"/>
              <a:t>AND</a:t>
            </a: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2050"/>
            <a:ext cx="587375" cy="488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68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8305800" cy="914400"/>
          </a:xfrm>
        </p:spPr>
        <p:txBody>
          <a:bodyPr>
            <a:noAutofit/>
          </a:bodyPr>
          <a:lstStyle/>
          <a:p>
            <a:r>
              <a:rPr lang="en-US" sz="3200" dirty="0"/>
              <a:t>Eligibility </a:t>
            </a:r>
            <a:r>
              <a:rPr lang="en-US" sz="3200" dirty="0" smtClean="0"/>
              <a:t>Requirements </a:t>
            </a:r>
            <a:r>
              <a:rPr lang="en-US" sz="3200" dirty="0"/>
              <a:t>for </a:t>
            </a:r>
            <a:r>
              <a:rPr lang="en-US" sz="3200" dirty="0" smtClean="0"/>
              <a:t>F/ACT: 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8229600" cy="4572000"/>
          </a:xfrm>
        </p:spPr>
        <p:txBody>
          <a:bodyPr/>
          <a:lstStyle/>
          <a:p>
            <a:pPr marL="579437" indent="-514350">
              <a:buFont typeface="+mj-lt"/>
              <a:buAutoNum type="romanUcPeriod" startAt="3"/>
            </a:pPr>
            <a:r>
              <a:rPr lang="en-US" sz="2000" u="sng" dirty="0" smtClean="0"/>
              <a:t>INDICATORS OF CONTINUOUS HIGH SERVICE </a:t>
            </a:r>
            <a:r>
              <a:rPr lang="en-US" sz="2000" u="sng" dirty="0"/>
              <a:t>NEEDS</a:t>
            </a:r>
            <a:r>
              <a:rPr lang="en-US" sz="2000" dirty="0" smtClean="0"/>
              <a:t>:</a:t>
            </a:r>
            <a:endParaRPr lang="en-US" sz="1500" dirty="0" smtClean="0"/>
          </a:p>
          <a:p>
            <a:pPr marL="800100" lvl="1" indent="-342900">
              <a:buFont typeface="+mj-lt"/>
              <a:buAutoNum type="alphaUcPeriod"/>
            </a:pPr>
            <a:r>
              <a:rPr lang="en-US" sz="1200" dirty="0" smtClean="0"/>
              <a:t>Three (3) or more psychiatric and/or substance abuse hospitalizations; OR, one (1) psychiatric hospitalization over thirty (30) days in the past twelve (12) months; </a:t>
            </a:r>
            <a:r>
              <a:rPr lang="en-US" sz="1200" b="1" dirty="0" smtClean="0"/>
              <a:t>OR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200" dirty="0" smtClean="0"/>
              <a:t>For </a:t>
            </a:r>
            <a:r>
              <a:rPr lang="en-US" sz="1200" dirty="0"/>
              <a:t>a forensic team, one (1) psychiatric hospitalization, or, documented evidence by a psychiatrist that behavioral health services were provided in the last 12 months, AND one (1) incarceration of more than six (6) months, or three (3) jail detentions in a twelve (12) month period</a:t>
            </a:r>
            <a:r>
              <a:rPr lang="en-US" sz="1200" dirty="0" smtClean="0"/>
              <a:t>.; </a:t>
            </a:r>
            <a:r>
              <a:rPr lang="en-US" sz="1200" b="1" dirty="0" smtClean="0"/>
              <a:t>AND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200" dirty="0"/>
              <a:t>Inability to participate or remain engaged or respond to traditional community based services. (Documented evidence exists demonstrating efforts to engage the individual by a treatment or case management provider for forty-five (45) days and supporting documentation that without behavioral health treatment and support, the individual's well being </a:t>
            </a:r>
            <a:r>
              <a:rPr lang="en-US" sz="1200" dirty="0" smtClean="0"/>
              <a:t>and </a:t>
            </a:r>
            <a:r>
              <a:rPr lang="en-US" sz="1200" dirty="0"/>
              <a:t>stability will be jeopardized)</a:t>
            </a:r>
            <a:r>
              <a:rPr lang="en-US" sz="1200" b="1" dirty="0"/>
              <a:t> AND </a:t>
            </a:r>
            <a:r>
              <a:rPr lang="en-US" sz="1200" b="1" u="sng" dirty="0"/>
              <a:t>At </a:t>
            </a:r>
            <a:r>
              <a:rPr lang="en-US" sz="1200" b="1" u="sng" dirty="0" smtClean="0"/>
              <a:t>least </a:t>
            </a:r>
            <a:r>
              <a:rPr lang="en-US" sz="1200" b="1" u="sng" dirty="0"/>
              <a:t>two (2) of the following criteria</a:t>
            </a:r>
            <a:r>
              <a:rPr lang="en-US" sz="1200" b="1" dirty="0" smtClean="0"/>
              <a:t>:</a:t>
            </a:r>
          </a:p>
          <a:p>
            <a:pPr marL="1200150" lvl="2" indent="-342900">
              <a:buFont typeface="+mj-lt"/>
              <a:buAutoNum type="alphaLcPeriod"/>
            </a:pPr>
            <a:r>
              <a:rPr lang="en-US" sz="1100" dirty="0"/>
              <a:t>Co-occurring mental illness and substance use disorders with more than six months duration at the time of contact</a:t>
            </a:r>
            <a:r>
              <a:rPr lang="en-US" sz="1100" dirty="0" smtClean="0"/>
              <a:t>.</a:t>
            </a:r>
          </a:p>
          <a:p>
            <a:pPr marL="1200150" lvl="2" indent="-342900">
              <a:buFont typeface="+mj-lt"/>
              <a:buAutoNum type="alphaLcPeriod"/>
            </a:pPr>
            <a:r>
              <a:rPr lang="en-US" sz="1100" dirty="0"/>
              <a:t>Intractable, persistent or very recurrent severe major symptoms (ex., affective, psychotic, or suicidal with inability to ignore; or, life threatening physical harm to self or others with or without follow through; or, impulsive acting out, physical assault or uncontrolled anger that resulted in physical harm or real potential harm to others (ex., assault, rape, arson</a:t>
            </a:r>
            <a:r>
              <a:rPr lang="en-US" sz="1100" dirty="0" smtClean="0"/>
              <a:t>);</a:t>
            </a:r>
          </a:p>
          <a:p>
            <a:pPr marL="1200150" lvl="2" indent="-342900">
              <a:buFont typeface="+mj-lt"/>
              <a:buAutoNum type="alphaLcPeriod"/>
            </a:pPr>
            <a:r>
              <a:rPr lang="en-US" sz="1100" dirty="0"/>
              <a:t>Lack of support system; limited to no support from family, other professionals, friends, and social programs</a:t>
            </a:r>
            <a:r>
              <a:rPr lang="en-US" sz="1100" dirty="0" smtClean="0"/>
              <a:t>;</a:t>
            </a:r>
          </a:p>
          <a:p>
            <a:pPr marL="1200150" lvl="2" indent="-342900">
              <a:buFont typeface="+mj-lt"/>
              <a:buAutoNum type="alphaLcPeriod"/>
            </a:pPr>
            <a:r>
              <a:rPr lang="en-US" sz="1100" dirty="0"/>
              <a:t>History of inadequate follow-through with elements of a treatment/service plan that resulted in psychiatric or medical instability (lack of follow through taking medication, following a crisis plan, attending to health needs, or maintain housing</a:t>
            </a:r>
            <a:r>
              <a:rPr lang="en-US" sz="1100" dirty="0" smtClean="0"/>
              <a:t>);</a:t>
            </a:r>
          </a:p>
          <a:p>
            <a:pPr marL="1200150" lvl="2" indent="-342900">
              <a:buFont typeface="+mj-lt"/>
              <a:buAutoNum type="alphaLcPeriod"/>
            </a:pPr>
            <a:r>
              <a:rPr lang="en-US" sz="1100" dirty="0"/>
              <a:t>Literally homeless, imminent risk of being homeless, or residing in unsafe housing; or, residing in an inpatient or supervised community residence, but clinically assessed to be able to live in a more independent living situation if intensive services are provided, or requiring a residential or institutional placement if more intensive services are not provided.</a:t>
            </a:r>
            <a:endParaRPr lang="en-US" sz="1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2050"/>
            <a:ext cx="587375" cy="488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02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2209800"/>
            <a:ext cx="8382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You have completed the </a:t>
            </a:r>
            <a:r>
              <a:rPr lang="en-US" sz="2400" dirty="0" smtClean="0"/>
              <a:t>Transition of Care / </a:t>
            </a:r>
          </a:p>
          <a:p>
            <a:pPr algn="ctr"/>
            <a:r>
              <a:rPr lang="en-US" sz="2400" dirty="0" smtClean="0"/>
              <a:t>Transition  Planning Protocol.</a:t>
            </a:r>
            <a:endParaRPr lang="en-US" sz="2400" dirty="0"/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 Please take the test!</a:t>
            </a:r>
          </a:p>
          <a:p>
            <a:pPr algn="ctr"/>
            <a:endParaRPr lang="en-US" sz="2400" dirty="0"/>
          </a:p>
          <a:p>
            <a:pPr lvl="0" algn="ctr"/>
            <a:r>
              <a:rPr lang="en-US" dirty="0"/>
              <a:t>You will get a certificate once you have completed all the competencies and passed with 90% or better. </a:t>
            </a:r>
            <a:endParaRPr lang="en-US" sz="1600" dirty="0"/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The certificate will generate on its own.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Print it.  </a:t>
            </a:r>
          </a:p>
          <a:p>
            <a:pPr marL="742950" lvl="1" indent="-285750" algn="ctr">
              <a:buFont typeface="Wingdings" panose="05000000000000000000" pitchFamily="2" charset="2"/>
              <a:buChar char="ü"/>
            </a:pPr>
            <a:r>
              <a:rPr lang="en-US" dirty="0"/>
              <a:t>Give it to your supervisor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9906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THANK YOU</a:t>
            </a:r>
            <a:endParaRPr lang="en-US" sz="3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71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effectLst/>
              </a:rPr>
              <a:t>Mission/Definition of SPA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133600"/>
            <a:ext cx="8305800" cy="457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 smtClean="0">
                <a:effectLst/>
              </a:rPr>
              <a:t>Provide linkage, continuity, accountability, and communication across the full spectrum of consumer services. 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effectLst/>
              </a:rPr>
              <a:t>In Beaver County System of </a:t>
            </a:r>
            <a:r>
              <a:rPr lang="en-US" altLang="en-US" dirty="0" smtClean="0"/>
              <a:t>C</a:t>
            </a:r>
            <a:r>
              <a:rPr lang="en-US" altLang="en-US" dirty="0" smtClean="0">
                <a:effectLst/>
              </a:rPr>
              <a:t>are, SPAs are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The Safety net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The Go-to </a:t>
            </a:r>
            <a:r>
              <a:rPr lang="en-US" altLang="en-US" dirty="0"/>
              <a:t>individual for the </a:t>
            </a:r>
            <a:r>
              <a:rPr lang="en-US" altLang="en-US" dirty="0" smtClean="0"/>
              <a:t>system:  assessing</a:t>
            </a:r>
            <a:r>
              <a:rPr lang="en-US" altLang="en-US" dirty="0"/>
              <a:t>, planning, coordinating, and advocating to break down system barriers. </a:t>
            </a:r>
          </a:p>
          <a:p>
            <a:pPr>
              <a:lnSpc>
                <a:spcPct val="80000"/>
              </a:lnSpc>
            </a:pPr>
            <a:r>
              <a:rPr lang="en-US" altLang="en-US" dirty="0" smtClean="0">
                <a:effectLst/>
              </a:rPr>
              <a:t>Planning is consumer driven and involves family and significant others, and collaboration/integration among all systems involved in the person's life.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010400" y="6245225"/>
            <a:ext cx="2133600" cy="476250"/>
          </a:xfrm>
          <a:prstGeom prst="rect">
            <a:avLst/>
          </a:prstGeom>
          <a:ln/>
        </p:spPr>
        <p:txBody>
          <a:bodyPr/>
          <a:lstStyle/>
          <a:p>
            <a:fld id="{7C0CD895-218C-4E15-8256-DDFC6DCC3A63}" type="slidenum">
              <a:rPr lang="en-US" altLang="en-US"/>
              <a:pPr/>
              <a:t>2</a:t>
            </a:fld>
            <a:endParaRPr lang="en-US" alt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2050"/>
            <a:ext cx="587375" cy="488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FFFF"/>
                </a:solidFill>
              </a:rPr>
              <a:t>2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7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Transition Planning		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Transition Planning is an essential component of Single Point of Accountability.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71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Goal of Transition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09800"/>
            <a:ext cx="8077200" cy="4572000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5400" dirty="0" smtClean="0"/>
              <a:t>Assure seamless transition for </a:t>
            </a:r>
            <a:r>
              <a:rPr lang="en-US" sz="5400" dirty="0"/>
              <a:t>consumers from one level of care to another</a:t>
            </a:r>
            <a:r>
              <a:rPr lang="en-US" sz="2400" dirty="0" smtClean="0"/>
              <a:t>.  </a:t>
            </a:r>
          </a:p>
          <a:p>
            <a:pPr marL="0" lvl="0" indent="0" algn="ctr">
              <a:buNone/>
            </a:pPr>
            <a:endParaRPr lang="en-US" sz="2400" dirty="0"/>
          </a:p>
          <a:p>
            <a:pPr marL="0" indent="0">
              <a:buNone/>
            </a:pPr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2050"/>
            <a:ext cx="587375" cy="488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F16EF8-05FB-4B92-B1A3-63BD0E9B8D91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5943600"/>
            <a:ext cx="2524371" cy="838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9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914400"/>
          </a:xfrm>
        </p:spPr>
        <p:txBody>
          <a:bodyPr/>
          <a:lstStyle/>
          <a:p>
            <a:r>
              <a:rPr lang="en-US" dirty="0" smtClean="0"/>
              <a:t>The 3 C’s of Transition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600" dirty="0" smtClean="0"/>
              <a:t>Continuity</a:t>
            </a:r>
            <a:r>
              <a:rPr lang="en-US" sz="3600" dirty="0"/>
              <a:t>, </a:t>
            </a:r>
            <a:r>
              <a:rPr lang="en-US" sz="3600" dirty="0" smtClean="0"/>
              <a:t>Coordination</a:t>
            </a:r>
            <a:r>
              <a:rPr lang="en-US" sz="3600" dirty="0"/>
              <a:t>, and </a:t>
            </a: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Communication</a:t>
            </a:r>
          </a:p>
          <a:p>
            <a:endParaRPr lang="en-US" sz="1200" dirty="0" smtClean="0"/>
          </a:p>
          <a:p>
            <a:r>
              <a:rPr lang="en-US" dirty="0" smtClean="0"/>
              <a:t>Objective is to provide CONTINUITY of care</a:t>
            </a:r>
          </a:p>
          <a:p>
            <a:r>
              <a:rPr lang="en-US" dirty="0" smtClean="0"/>
              <a:t>The referring agency takes the lead in COORDINATING </a:t>
            </a:r>
            <a:r>
              <a:rPr lang="en-US" dirty="0"/>
              <a:t>the transition</a:t>
            </a:r>
          </a:p>
          <a:p>
            <a:r>
              <a:rPr lang="en-US" dirty="0" smtClean="0"/>
              <a:t>It is important to COMMUNICATE the plans </a:t>
            </a:r>
            <a:r>
              <a:rPr lang="en-US" dirty="0"/>
              <a:t>within the agency and across the continuum of care for the whole person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00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Transitions	of Care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6248400" cy="2057400"/>
          </a:xfrm>
        </p:spPr>
        <p:txBody>
          <a:bodyPr/>
          <a:lstStyle/>
          <a:p>
            <a:r>
              <a:rPr lang="en-US" dirty="0" smtClean="0"/>
              <a:t>From/To same level of care</a:t>
            </a:r>
          </a:p>
          <a:p>
            <a:pPr marL="457200" lvl="1" indent="0">
              <a:buNone/>
            </a:pPr>
            <a:r>
              <a:rPr lang="en-US" dirty="0" smtClean="0"/>
              <a:t>Example: BCM to BCM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dirty="0" smtClean="0"/>
              <a:t>From higher level of care to a lower level of care</a:t>
            </a:r>
          </a:p>
          <a:p>
            <a:pPr marL="457200" lvl="1" indent="0">
              <a:buNone/>
            </a:pPr>
            <a:r>
              <a:rPr lang="en-US" dirty="0" smtClean="0"/>
              <a:t>Example: ACT to BCM; BCM to Admin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dirty="0" smtClean="0"/>
              <a:t>From a lower level of care to a higher level of care</a:t>
            </a:r>
          </a:p>
          <a:p>
            <a:pPr marL="457200" lvl="1" indent="0">
              <a:buNone/>
            </a:pPr>
            <a:r>
              <a:rPr lang="en-US" dirty="0" smtClean="0"/>
              <a:t>Example: Admin to BCM; BCM to F/ACT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7543799" y="2321538"/>
            <a:ext cx="923837" cy="6502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2711880">
            <a:off x="7528194" y="3839073"/>
            <a:ext cx="928946" cy="6466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8809473">
            <a:off x="7548797" y="5403022"/>
            <a:ext cx="923837" cy="6502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63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Billing During Transitions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8001000" cy="4572000"/>
          </a:xfrm>
        </p:spPr>
        <p:txBody>
          <a:bodyPr/>
          <a:lstStyle/>
          <a:p>
            <a:r>
              <a:rPr lang="en-US" dirty="0" smtClean="0"/>
              <a:t>Transitions </a:t>
            </a:r>
            <a:r>
              <a:rPr lang="en-US" dirty="0"/>
              <a:t>from BCM to BCM </a:t>
            </a:r>
            <a:endParaRPr lang="en-US" dirty="0" smtClean="0"/>
          </a:p>
          <a:p>
            <a:pPr lvl="1"/>
            <a:r>
              <a:rPr lang="en-US" dirty="0" smtClean="0"/>
              <a:t>Both agencies can bill VBH for 1 transition meeting</a:t>
            </a:r>
          </a:p>
          <a:p>
            <a:pPr lvl="1"/>
            <a:r>
              <a:rPr lang="en-US" dirty="0" smtClean="0"/>
              <a:t>Agencies should contact BCBH if additional transition meetings are required </a:t>
            </a:r>
          </a:p>
          <a:p>
            <a:r>
              <a:rPr lang="en-US" dirty="0" smtClean="0"/>
              <a:t>Transitions involving F/ACT</a:t>
            </a:r>
            <a:endParaRPr lang="en-US" dirty="0"/>
          </a:p>
          <a:p>
            <a:pPr lvl="1"/>
            <a:r>
              <a:rPr lang="en-US" dirty="0" smtClean="0"/>
              <a:t>F/ACT Eligibility Requirements on slides 15 and 16</a:t>
            </a:r>
          </a:p>
          <a:p>
            <a:pPr lvl="1"/>
            <a:r>
              <a:rPr lang="en-US" dirty="0" smtClean="0"/>
              <a:t>Both agencies can bill VBH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030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914400"/>
          </a:xfrm>
        </p:spPr>
        <p:txBody>
          <a:bodyPr/>
          <a:lstStyle/>
          <a:p>
            <a:r>
              <a:rPr lang="en-US" sz="4000" dirty="0" smtClean="0"/>
              <a:t>The Transition</a:t>
            </a:r>
            <a:r>
              <a:rPr lang="en-US" sz="2800" dirty="0" smtClean="0"/>
              <a:t> </a:t>
            </a:r>
            <a:r>
              <a:rPr lang="en-US" sz="4000" dirty="0" smtClean="0"/>
              <a:t>Planning Process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57400"/>
            <a:ext cx="8229600" cy="4572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Develop a Transition Plan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Conduct a Face-to-Face meeting with the consumer and transitioning SPAs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Update the service plan and other supporting documentation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/>
              <a:t>Conduct a transitional treatment </a:t>
            </a:r>
            <a:r>
              <a:rPr lang="en-US" sz="3200" dirty="0" smtClean="0"/>
              <a:t>team meeting (if needed)</a:t>
            </a:r>
            <a:endParaRPr lang="en-US" sz="3200" dirty="0"/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Update eSP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2050"/>
            <a:ext cx="587375" cy="488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11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794" y="838200"/>
            <a:ext cx="8153400" cy="914400"/>
          </a:xfrm>
        </p:spPr>
        <p:txBody>
          <a:bodyPr/>
          <a:lstStyle/>
          <a:p>
            <a:r>
              <a:rPr lang="en-US" sz="4000" dirty="0" smtClean="0"/>
              <a:t>1. Develop a Transition Plan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8153400" cy="4572000"/>
          </a:xfrm>
        </p:spPr>
        <p:txBody>
          <a:bodyPr/>
          <a:lstStyle/>
          <a:p>
            <a:pPr marL="0" lvl="0" indent="0">
              <a:buNone/>
            </a:pPr>
            <a:r>
              <a:rPr lang="en-US" sz="4000" dirty="0" smtClean="0"/>
              <a:t>A </a:t>
            </a:r>
            <a:r>
              <a:rPr lang="en-US" sz="4000" u="sng" dirty="0" smtClean="0"/>
              <a:t>Transition </a:t>
            </a:r>
            <a:r>
              <a:rPr lang="en-US" sz="4000" u="sng" dirty="0"/>
              <a:t>Plan </a:t>
            </a:r>
            <a:r>
              <a:rPr lang="en-US" sz="4000" dirty="0" smtClean="0"/>
              <a:t>is </a:t>
            </a:r>
            <a:r>
              <a:rPr lang="en-US" sz="4000" dirty="0"/>
              <a:t>vital to </a:t>
            </a:r>
            <a:r>
              <a:rPr lang="en-US" sz="4000" dirty="0" smtClean="0"/>
              <a:t>assure </a:t>
            </a:r>
            <a:r>
              <a:rPr lang="en-US" sz="4000" dirty="0"/>
              <a:t>continuity </a:t>
            </a:r>
            <a:r>
              <a:rPr lang="en-US" sz="4000" dirty="0" smtClean="0"/>
              <a:t>of care and successful/seamless transition.</a:t>
            </a:r>
            <a:endParaRPr lang="en-US" sz="40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2050"/>
            <a:ext cx="587375" cy="4889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F16EF8-05FB-4B92-B1A3-63BD0E9B8D9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26" y="4316186"/>
            <a:ext cx="2144174" cy="20846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128" y="0"/>
            <a:ext cx="2842872" cy="97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79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2952</TotalTime>
  <Words>1184</Words>
  <Application>Microsoft Office PowerPoint</Application>
  <PresentationFormat>On-screen Show (4:3)</PresentationFormat>
  <Paragraphs>130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Wingdings</vt:lpstr>
      <vt:lpstr>Capsules</vt:lpstr>
      <vt:lpstr>Beaver County Single Point of Accountability</vt:lpstr>
      <vt:lpstr>Mission/Definition of SPA</vt:lpstr>
      <vt:lpstr>Transition Planning    </vt:lpstr>
      <vt:lpstr>The Goal of Transition Planning</vt:lpstr>
      <vt:lpstr>The 3 C’s of Transition Planning</vt:lpstr>
      <vt:lpstr>Types of Transitions of Care  </vt:lpstr>
      <vt:lpstr>Billing During Transitions of Care</vt:lpstr>
      <vt:lpstr>The Transition Planning Process</vt:lpstr>
      <vt:lpstr>1. Develop a Transition Plan</vt:lpstr>
      <vt:lpstr>The Transition Plan</vt:lpstr>
      <vt:lpstr>2. Conduct a Face to Face meeting with the consumer and transitioning SPAs</vt:lpstr>
      <vt:lpstr>3. Update the service plan and other supporting documentation</vt:lpstr>
      <vt:lpstr>4. Conduct a Transitional Treatment Team meeting </vt:lpstr>
      <vt:lpstr>5. Update eSP</vt:lpstr>
      <vt:lpstr>Eligibility Requirements for F/ACT</vt:lpstr>
      <vt:lpstr>Eligibility Requirements for F/ACT:  Cont.</vt:lpstr>
      <vt:lpstr>PowerPoint Presentation</vt:lpstr>
    </vt:vector>
  </TitlesOfParts>
  <Company>Beaver County Behavioral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Beaver County Behavioral Health Beaver County, Pa</dc:title>
  <dc:creator>BCBH</dc:creator>
  <cp:lastModifiedBy>Santoro, Stephanie</cp:lastModifiedBy>
  <cp:revision>260</cp:revision>
  <cp:lastPrinted>2015-09-10T13:31:40Z</cp:lastPrinted>
  <dcterms:created xsi:type="dcterms:W3CDTF">2006-11-08T14:30:33Z</dcterms:created>
  <dcterms:modified xsi:type="dcterms:W3CDTF">2019-03-06T19:55:30Z</dcterms:modified>
</cp:coreProperties>
</file>