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7" r:id="rId1"/>
  </p:sldMasterIdLst>
  <p:notesMasterIdLst>
    <p:notesMasterId r:id="rId15"/>
  </p:notesMasterIdLst>
  <p:handoutMasterIdLst>
    <p:handoutMasterId r:id="rId16"/>
  </p:handoutMasterIdLst>
  <p:sldIdLst>
    <p:sldId id="346" r:id="rId2"/>
    <p:sldId id="379" r:id="rId3"/>
    <p:sldId id="372" r:id="rId4"/>
    <p:sldId id="347" r:id="rId5"/>
    <p:sldId id="377" r:id="rId6"/>
    <p:sldId id="378" r:id="rId7"/>
    <p:sldId id="375" r:id="rId8"/>
    <p:sldId id="373" r:id="rId9"/>
    <p:sldId id="381" r:id="rId10"/>
    <p:sldId id="383" r:id="rId11"/>
    <p:sldId id="380" r:id="rId12"/>
    <p:sldId id="382" r:id="rId13"/>
    <p:sldId id="361" r:id="rId14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59B7B391-3F55-41C1-AC65-12BCF83AC820}">
          <p14:sldIdLst>
            <p14:sldId id="346"/>
            <p14:sldId id="379"/>
            <p14:sldId id="372"/>
            <p14:sldId id="347"/>
            <p14:sldId id="377"/>
            <p14:sldId id="378"/>
            <p14:sldId id="375"/>
            <p14:sldId id="373"/>
            <p14:sldId id="381"/>
            <p14:sldId id="383"/>
            <p14:sldId id="380"/>
            <p14:sldId id="382"/>
            <p14:sldId id="36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olly Wald" initials="HPW" lastIdx="1" clrIdx="0"/>
  <p:cmAuthor id="1" name="Koren, Matt" initials="KM" lastIdx="21" clrIdx="1">
    <p:extLst>
      <p:ext uri="{19B8F6BF-5375-455C-9EA6-DF929625EA0E}">
        <p15:presenceInfo xmlns:p15="http://schemas.microsoft.com/office/powerpoint/2012/main" userId="S-1-5-21-527237240-1677128483-854245398-264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990033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630" autoAdjust="0"/>
    <p:restoredTop sz="93357" autoAdjust="0"/>
  </p:normalViewPr>
  <p:slideViewPr>
    <p:cSldViewPr>
      <p:cViewPr varScale="1">
        <p:scale>
          <a:sx n="65" d="100"/>
          <a:sy n="65" d="100"/>
        </p:scale>
        <p:origin x="108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576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282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3205FF-6315-48B1-A932-27B748042C00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2C9F8A-2144-4F24-89F3-692F990F6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5533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57" tIns="46429" rIns="92857" bIns="46429" numCol="1" anchor="t" anchorCtr="0" compatLnSpc="1">
            <a:prstTxWarp prst="textNoShape">
              <a:avLst/>
            </a:prstTxWarp>
          </a:bodyPr>
          <a:lstStyle>
            <a:lvl1pPr defTabSz="928688">
              <a:defRPr sz="12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57" tIns="46429" rIns="92857" bIns="46429" numCol="1" anchor="t" anchorCtr="0" compatLnSpc="1">
            <a:prstTxWarp prst="textNoShape">
              <a:avLst/>
            </a:prstTxWarp>
          </a:bodyPr>
          <a:lstStyle>
            <a:lvl1pPr algn="r" defTabSz="928688">
              <a:defRPr sz="12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8500"/>
            <a:ext cx="4646612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57" tIns="46429" rIns="92857" bIns="4642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57" tIns="46429" rIns="92857" bIns="46429" numCol="1" anchor="b" anchorCtr="0" compatLnSpc="1">
            <a:prstTxWarp prst="textNoShape">
              <a:avLst/>
            </a:prstTxWarp>
          </a:bodyPr>
          <a:lstStyle>
            <a:lvl1pPr defTabSz="928688">
              <a:defRPr sz="12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57" tIns="46429" rIns="92857" bIns="46429" numCol="1" anchor="b" anchorCtr="0" compatLnSpc="1">
            <a:prstTxWarp prst="textNoShape">
              <a:avLst/>
            </a:prstTxWarp>
          </a:bodyPr>
          <a:lstStyle>
            <a:lvl1pPr algn="r" defTabSz="928688">
              <a:defRPr sz="1200"/>
            </a:lvl1pPr>
          </a:lstStyle>
          <a:p>
            <a:pPr>
              <a:defRPr/>
            </a:pPr>
            <a:fld id="{11CB1F2D-D575-457F-91A3-92004285DA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89905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1CB1F2D-D575-457F-91A3-92004285DA4F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90568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200" dirty="0" smtClean="0"/>
              <a:t>The success of the individual we are working with is the focus of communication.</a:t>
            </a:r>
          </a:p>
          <a:p>
            <a:pPr>
              <a:buSzPct val="110000"/>
              <a:buFont typeface="Arial" panose="020B0604020202020204" pitchFamily="34" charset="0"/>
              <a:buChar char="•"/>
            </a:pPr>
            <a:endParaRPr lang="en-US" sz="1200" dirty="0" smtClean="0"/>
          </a:p>
          <a:p>
            <a:pPr>
              <a:buSzPct val="110000"/>
              <a:buFont typeface="Arial" panose="020B0604020202020204" pitchFamily="34" charset="0"/>
              <a:buChar char="•"/>
            </a:pPr>
            <a:r>
              <a:rPr lang="en-US" sz="1200" dirty="0" smtClean="0"/>
              <a:t>The individual should feel welcome, informed, and an important part of the team.  </a:t>
            </a:r>
          </a:p>
          <a:p>
            <a:pPr>
              <a:buSzPct val="110000"/>
              <a:buFont typeface="Arial" panose="020B0604020202020204" pitchFamily="34" charset="0"/>
              <a:buChar char="•"/>
            </a:pPr>
            <a:r>
              <a:rPr lang="en-US" sz="1200" dirty="0" smtClean="0"/>
              <a:t>The SPA should know what the residential provider is doing. </a:t>
            </a:r>
          </a:p>
          <a:p>
            <a:pPr>
              <a:buSzPct val="110000"/>
              <a:buFont typeface="Arial" panose="020B0604020202020204" pitchFamily="34" charset="0"/>
              <a:buChar char="•"/>
            </a:pPr>
            <a:r>
              <a:rPr lang="en-US" sz="1200" dirty="0" smtClean="0"/>
              <a:t>The residential providers should know what the SPA is doing. </a:t>
            </a:r>
          </a:p>
          <a:p>
            <a:pPr>
              <a:buSzPct val="110000"/>
              <a:buFont typeface="Arial" panose="020B0604020202020204" pitchFamily="34" charset="0"/>
              <a:buChar char="•"/>
            </a:pPr>
            <a:r>
              <a:rPr lang="en-US" sz="1200" dirty="0" smtClean="0"/>
              <a:t>Seamless transition from one residence to </a:t>
            </a:r>
          </a:p>
          <a:p>
            <a:pPr marL="0" indent="0">
              <a:buSzPct val="110000"/>
              <a:buNone/>
            </a:pPr>
            <a:r>
              <a:rPr lang="en-US" sz="1200" dirty="0" smtClean="0"/>
              <a:t>    another is a priority.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1CB1F2D-D575-457F-91A3-92004285DA4F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55126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n-US" sz="2400" dirty="0">
                <a:latin typeface="Times New Roman" pitchFamily="18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n-US" sz="2400" dirty="0">
                <a:latin typeface="Times New Roman" pitchFamily="18" charset="0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190472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90476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dirty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pPr>
              <a:defRPr/>
            </a:pPr>
            <a:fld id="{13D86934-748F-4FB2-A657-40CB13CD12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FCD1D2-62F2-4CE3-BE82-87892E55C9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C1559B-1BCA-4133-8A30-6C3666FB26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025008-0183-45CD-8F22-10CD06712B2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33600"/>
            <a:ext cx="7693025" cy="4572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F16EF8-05FB-4B92-B1A3-63BD0E9B8D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C375E9-FC27-4239-95D8-DBF1954ED1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8BF973-4ECB-40E6-9BCF-3FEAB3BF8D8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A51E8E-0F1B-4F57-875B-9C91FE6D257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50A113-1F1A-4182-A5A0-B4A9A4A0DFE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360C63-5B2E-4C87-B50C-E0A35F6F8DB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6A68A7-B802-4E4B-B220-C4CCEE0478E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375269-C611-4C94-B95B-B3AAF41A8F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8686800" cy="6858000"/>
            <a:chOff x="0" y="0"/>
            <a:chExt cx="5472" cy="4320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189444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189445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en-US" dirty="0"/>
              </a:p>
            </p:txBody>
          </p:sp>
        </p:grpSp>
        <p:grpSp>
          <p:nvGrpSpPr>
            <p:cNvPr id="1033" name="Group 6"/>
            <p:cNvGrpSpPr>
              <a:grpSpLocks/>
            </p:cNvGrpSpPr>
            <p:nvPr/>
          </p:nvGrpSpPr>
          <p:grpSpPr bwMode="auto">
            <a:xfrm>
              <a:off x="144" y="1095"/>
              <a:ext cx="5328" cy="201"/>
              <a:chOff x="144" y="1095"/>
              <a:chExt cx="5328" cy="201"/>
            </a:xfrm>
          </p:grpSpPr>
          <p:sp>
            <p:nvSpPr>
              <p:cNvPr id="189447" name="AutoShape 7"/>
              <p:cNvSpPr>
                <a:spLocks noChangeArrowheads="1"/>
              </p:cNvSpPr>
              <p:nvPr/>
            </p:nvSpPr>
            <p:spPr bwMode="auto">
              <a:xfrm>
                <a:off x="384" y="1096"/>
                <a:ext cx="5088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189448" name="AutoShape 8"/>
              <p:cNvSpPr>
                <a:spLocks noChangeArrowheads="1"/>
              </p:cNvSpPr>
              <p:nvPr/>
            </p:nvSpPr>
            <p:spPr bwMode="auto">
              <a:xfrm flipH="1">
                <a:off x="144" y="1095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</p:grpSp>
      </p:grpSp>
      <p:sp>
        <p:nvSpPr>
          <p:cNvPr id="102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9144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133600"/>
            <a:ext cx="7693025" cy="395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945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945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945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defRPr sz="26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7D50DA7-1E4D-4FFE-A928-94DDA0D579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ctrTitle" idx="4294967295"/>
          </p:nvPr>
        </p:nvSpPr>
        <p:spPr>
          <a:xfrm>
            <a:off x="1066800" y="2286000"/>
            <a:ext cx="7772400" cy="860425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Beaver </a:t>
            </a:r>
            <a:r>
              <a:rPr lang="en-US" dirty="0"/>
              <a:t>County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143000" y="2605881"/>
            <a:ext cx="7315200" cy="1889919"/>
          </a:xfrm>
        </p:spPr>
        <p:txBody>
          <a:bodyPr>
            <a:normAutofit/>
          </a:bodyPr>
          <a:lstStyle/>
          <a:p>
            <a:pPr marL="0" indent="0" algn="ctr" eaLnBrk="1" hangingPunct="1">
              <a:buFontTx/>
              <a:buNone/>
              <a:defRPr/>
            </a:pPr>
            <a:r>
              <a:rPr lang="en-US" b="1" dirty="0" smtClean="0">
                <a:solidFill>
                  <a:srgbClr val="898989"/>
                </a:solidFill>
              </a:rPr>
              <a:t>Single Point of Accountability (SPA) Protocol for Supporting Transitions In Residential Programs</a:t>
            </a:r>
            <a:endParaRPr lang="en-US" dirty="0">
              <a:solidFill>
                <a:srgbClr val="898989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0570" y="4953000"/>
            <a:ext cx="4357688" cy="1500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008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 - Transition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25703"/>
            <a:ext cx="7848600" cy="1041400"/>
          </a:xfrm>
          <a:noFill/>
        </p:spPr>
        <p:txBody>
          <a:bodyPr/>
          <a:lstStyle/>
          <a:p>
            <a:pPr marL="0" indent="0" algn="ctr">
              <a:buNone/>
            </a:pPr>
            <a:r>
              <a:rPr lang="en-US" sz="2000" dirty="0"/>
              <a:t>O</a:t>
            </a:r>
            <a:r>
              <a:rPr lang="en-US" sz="2000" dirty="0" smtClean="0"/>
              <a:t>nce </a:t>
            </a:r>
            <a:r>
              <a:rPr lang="en-US" sz="2000" dirty="0"/>
              <a:t>an individual is residing in placement </a:t>
            </a:r>
            <a:r>
              <a:rPr lang="en-US" sz="2000" dirty="0" smtClean="0"/>
              <a:t>that </a:t>
            </a:r>
            <a:r>
              <a:rPr lang="en-US" sz="2000" dirty="0"/>
              <a:t>all needs are expected to be met, such as but not limited to an RTF, a nursing home or an LTSR, the SPA provider is expected </a:t>
            </a:r>
            <a:r>
              <a:rPr lang="en-US" sz="2000" dirty="0" smtClean="0"/>
              <a:t>to use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F16EF8-05FB-4B92-B1A3-63BD0E9B8D91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199229" y="3366324"/>
            <a:ext cx="2133600" cy="1200329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first 30 days in to transition the individual into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placement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868322" y="3326228"/>
            <a:ext cx="2286000" cy="1477328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The last 30 days prior to discharge to transition the individual out of placement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987902" y="3302872"/>
            <a:ext cx="1268976" cy="1477328"/>
          </a:xfrm>
          <a:prstGeom prst="rect">
            <a:avLst/>
          </a:prstGeom>
          <a:solidFill>
            <a:schemeClr val="tx1"/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3"/>
                </a:solidFill>
              </a:rPr>
              <a:t>The SPA should not bill between this time.  </a:t>
            </a:r>
            <a:endParaRPr lang="en-US" dirty="0">
              <a:solidFill>
                <a:schemeClr val="accent3"/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3505200" y="3810000"/>
            <a:ext cx="310331" cy="0"/>
          </a:xfrm>
          <a:prstGeom prst="straightConnector1">
            <a:avLst/>
          </a:prstGeom>
          <a:ln>
            <a:solidFill>
              <a:srgbClr val="A5002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5410200" y="3810000"/>
            <a:ext cx="304800" cy="0"/>
          </a:xfrm>
          <a:prstGeom prst="straightConnector1">
            <a:avLst/>
          </a:prstGeom>
          <a:ln>
            <a:solidFill>
              <a:srgbClr val="A5002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1126713" y="4529922"/>
            <a:ext cx="7195369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dirty="0"/>
          </a:p>
          <a:p>
            <a:pPr algn="ctr"/>
            <a:r>
              <a:rPr lang="en-US" sz="2000" dirty="0">
                <a:latin typeface="+mn-lt"/>
              </a:rPr>
              <a:t>If the individual’s needs are so complex that the  residential placement feels they need additional support, it is the responsibility of the SPA provider to</a:t>
            </a:r>
            <a:r>
              <a:rPr lang="en-US" sz="2000" dirty="0" smtClean="0">
                <a:latin typeface="+mn-lt"/>
              </a:rPr>
              <a:t>:</a:t>
            </a:r>
            <a:endParaRPr lang="en-US" sz="2000" dirty="0">
              <a:latin typeface="+mn-lt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009898" y="5936261"/>
            <a:ext cx="3429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</a:rPr>
              <a:t>request ongoing authorization of services from the payer</a:t>
            </a:r>
            <a:endParaRPr lang="en-US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7431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Successful Transition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F16EF8-05FB-4B92-B1A3-63BD0E9B8D91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1128" y="0"/>
            <a:ext cx="2842872" cy="97869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6213" y="5423535"/>
            <a:ext cx="1539240" cy="1154430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  <a:softEdge rad="76200"/>
          </a:effectLst>
          <a:scene3d>
            <a:camera prst="orthographicFront"/>
            <a:lightRig rig="contrasting" dir="t">
              <a:rot lat="0" lon="0" rev="3000000"/>
            </a:lightRig>
          </a:scene3d>
          <a:sp3d contourW="12700" prstMaterial="powder">
            <a:bevelT w="0" h="0"/>
            <a:contourClr>
              <a:schemeClr val="bg1"/>
            </a:contourClr>
          </a:sp3d>
        </p:spPr>
      </p:pic>
      <p:sp>
        <p:nvSpPr>
          <p:cNvPr id="6" name="Oval 5"/>
          <p:cNvSpPr/>
          <p:nvPr/>
        </p:nvSpPr>
        <p:spPr>
          <a:xfrm>
            <a:off x="3581400" y="3543300"/>
            <a:ext cx="2286000" cy="1752600"/>
          </a:xfrm>
          <a:prstGeom prst="ellipse">
            <a:avLst/>
          </a:prstGeom>
          <a:solidFill>
            <a:srgbClr val="990033"/>
          </a:solidFill>
          <a:ln>
            <a:solidFill>
              <a:srgbClr val="990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INDIVIDUAL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5941606" y="2109248"/>
            <a:ext cx="1981200" cy="1752600"/>
          </a:xfrm>
          <a:prstGeom prst="ellipse">
            <a:avLst/>
          </a:prstGeom>
          <a:solidFill>
            <a:srgbClr val="000099"/>
          </a:solidFill>
          <a:ln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Residential Provider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1565275" y="2150097"/>
            <a:ext cx="1828800" cy="1676400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SPA Provider	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3505200" y="3048000"/>
            <a:ext cx="2362200" cy="0"/>
          </a:xfrm>
          <a:prstGeom prst="straightConnector1">
            <a:avLst/>
          </a:prstGeom>
          <a:ln>
            <a:solidFill>
              <a:srgbClr val="990033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5715796" y="3610685"/>
            <a:ext cx="472541" cy="251163"/>
          </a:xfrm>
          <a:prstGeom prst="straightConnector1">
            <a:avLst/>
          </a:prstGeom>
          <a:ln>
            <a:solidFill>
              <a:srgbClr val="990033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3199424" y="3581400"/>
            <a:ext cx="458176" cy="256147"/>
          </a:xfrm>
          <a:prstGeom prst="straightConnector1">
            <a:avLst/>
          </a:prstGeom>
          <a:ln>
            <a:solidFill>
              <a:srgbClr val="990033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4724400" y="5295900"/>
            <a:ext cx="0" cy="266700"/>
          </a:xfrm>
          <a:prstGeom prst="straightConnector1">
            <a:avLst/>
          </a:prstGeom>
          <a:ln>
            <a:solidFill>
              <a:srgbClr val="990033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>
            <a:off x="5535453" y="3962400"/>
            <a:ext cx="1246347" cy="1600200"/>
          </a:xfrm>
          <a:prstGeom prst="straightConnector1">
            <a:avLst/>
          </a:prstGeom>
          <a:ln>
            <a:solidFill>
              <a:srgbClr val="990033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2535238" y="3954132"/>
            <a:ext cx="1532069" cy="1608468"/>
          </a:xfrm>
          <a:prstGeom prst="straightConnector1">
            <a:avLst/>
          </a:prstGeom>
          <a:ln>
            <a:solidFill>
              <a:srgbClr val="990033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9860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Outcomes of a Successful Transition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The success of the individual we are working with is the focus of communication.</a:t>
            </a:r>
          </a:p>
          <a:p>
            <a:pPr marL="0" indent="0">
              <a:buSzPct val="110000"/>
              <a:buNone/>
            </a:pPr>
            <a:endParaRPr lang="en-US" sz="2400" dirty="0"/>
          </a:p>
          <a:p>
            <a:pPr>
              <a:buSzPct val="110000"/>
              <a:buFont typeface="Arial" panose="020B0604020202020204" pitchFamily="34" charset="0"/>
              <a:buChar char="•"/>
            </a:pPr>
            <a:r>
              <a:rPr lang="en-US" sz="2400" dirty="0"/>
              <a:t>The individual should feel welcome, informed, and an important part of the </a:t>
            </a:r>
            <a:r>
              <a:rPr lang="en-US" sz="2400" dirty="0" smtClean="0"/>
              <a:t>team</a:t>
            </a:r>
            <a:endParaRPr lang="en-US" sz="2400" dirty="0"/>
          </a:p>
          <a:p>
            <a:pPr>
              <a:buSzPct val="110000"/>
              <a:buFont typeface="Arial" panose="020B0604020202020204" pitchFamily="34" charset="0"/>
              <a:buChar char="•"/>
            </a:pPr>
            <a:r>
              <a:rPr lang="en-US" sz="2400" dirty="0"/>
              <a:t>The SPA should know what the residential provider is </a:t>
            </a:r>
            <a:r>
              <a:rPr lang="en-US" sz="2400" dirty="0" smtClean="0"/>
              <a:t>doing</a:t>
            </a:r>
            <a:endParaRPr lang="en-US" sz="2400" dirty="0"/>
          </a:p>
          <a:p>
            <a:pPr>
              <a:buSzPct val="110000"/>
              <a:buFont typeface="Arial" panose="020B0604020202020204" pitchFamily="34" charset="0"/>
              <a:buChar char="•"/>
            </a:pPr>
            <a:r>
              <a:rPr lang="en-US" sz="2400" dirty="0"/>
              <a:t>The residential providers should know what the SPA is </a:t>
            </a:r>
            <a:r>
              <a:rPr lang="en-US" sz="2400" dirty="0" smtClean="0"/>
              <a:t>doing</a:t>
            </a:r>
            <a:endParaRPr lang="en-US" sz="2400" dirty="0"/>
          </a:p>
          <a:p>
            <a:pPr>
              <a:buSzPct val="110000"/>
              <a:buFont typeface="Arial" panose="020B0604020202020204" pitchFamily="34" charset="0"/>
              <a:buChar char="•"/>
            </a:pPr>
            <a:r>
              <a:rPr lang="en-US" sz="2400" dirty="0"/>
              <a:t>Seamless transition from one residence to </a:t>
            </a:r>
          </a:p>
          <a:p>
            <a:pPr marL="0" indent="0">
              <a:buSzPct val="110000"/>
              <a:buNone/>
            </a:pPr>
            <a:r>
              <a:rPr lang="en-US" sz="2400" dirty="0"/>
              <a:t>    another is a </a:t>
            </a:r>
            <a:r>
              <a:rPr lang="en-US" sz="2400" dirty="0" smtClean="0"/>
              <a:t>priority 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F16EF8-05FB-4B92-B1A3-63BD0E9B8D91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614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62000" y="2209800"/>
            <a:ext cx="8382000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/>
              <a:t>You have completed the </a:t>
            </a:r>
            <a:r>
              <a:rPr lang="en-US" sz="2400" dirty="0" smtClean="0"/>
              <a:t>Residential Protocol.</a:t>
            </a:r>
            <a:endParaRPr lang="en-US" sz="2400" dirty="0"/>
          </a:p>
          <a:p>
            <a:pPr algn="ctr"/>
            <a:endParaRPr lang="en-US" sz="2400" dirty="0"/>
          </a:p>
          <a:p>
            <a:pPr algn="ctr"/>
            <a:endParaRPr lang="en-US" sz="2400" dirty="0"/>
          </a:p>
          <a:p>
            <a:pPr algn="ctr"/>
            <a:r>
              <a:rPr lang="en-US" sz="2400" dirty="0"/>
              <a:t> Please take the test!</a:t>
            </a:r>
          </a:p>
          <a:p>
            <a:pPr algn="ctr"/>
            <a:endParaRPr lang="en-US" sz="2400" dirty="0"/>
          </a:p>
          <a:p>
            <a:pPr lvl="0" algn="ctr"/>
            <a:r>
              <a:rPr lang="en-US" dirty="0"/>
              <a:t>You will get a certificate once you have completed all the competencies </a:t>
            </a:r>
            <a:endParaRPr lang="en-US" dirty="0" smtClean="0"/>
          </a:p>
          <a:p>
            <a:pPr lvl="0" algn="ctr"/>
            <a:r>
              <a:rPr lang="en-US" dirty="0" smtClean="0"/>
              <a:t>and </a:t>
            </a:r>
            <a:r>
              <a:rPr lang="en-US" dirty="0"/>
              <a:t>passed with 90% or better. </a:t>
            </a:r>
            <a:endParaRPr lang="en-US" dirty="0" smtClean="0"/>
          </a:p>
          <a:p>
            <a:pPr lvl="0" algn="ctr"/>
            <a:endParaRPr lang="en-US" sz="1600" dirty="0"/>
          </a:p>
          <a:p>
            <a:pPr marL="742950" lvl="1" indent="-285750" algn="ctr">
              <a:buFont typeface="Wingdings" panose="05000000000000000000" pitchFamily="2" charset="2"/>
              <a:buChar char="ü"/>
            </a:pPr>
            <a:r>
              <a:rPr lang="en-US" dirty="0"/>
              <a:t>The certificate will generate on its own. </a:t>
            </a:r>
          </a:p>
          <a:p>
            <a:pPr marL="742950" lvl="1" indent="-285750" algn="ctr">
              <a:buFont typeface="Wingdings" panose="05000000000000000000" pitchFamily="2" charset="2"/>
              <a:buChar char="ü"/>
            </a:pPr>
            <a:r>
              <a:rPr lang="en-US" dirty="0"/>
              <a:t>Print it.  </a:t>
            </a:r>
          </a:p>
          <a:p>
            <a:pPr marL="742950" lvl="1" indent="-285750" algn="ctr">
              <a:buFont typeface="Wingdings" panose="05000000000000000000" pitchFamily="2" charset="2"/>
              <a:buChar char="ü"/>
            </a:pPr>
            <a:r>
              <a:rPr lang="en-US" dirty="0"/>
              <a:t>Give it to your supervisor</a:t>
            </a:r>
          </a:p>
          <a:p>
            <a:pPr algn="ctr"/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762000" y="990600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THANK YOU</a:t>
            </a:r>
            <a:endParaRPr lang="en-US" sz="32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1128" y="0"/>
            <a:ext cx="2842872" cy="978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3710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33600"/>
            <a:ext cx="7693025" cy="4191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The purpose of this protocol is to provide guidelines to: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/>
              <a:t>Highlight the importance of collaboration and communication</a:t>
            </a:r>
          </a:p>
          <a:p>
            <a:r>
              <a:rPr lang="en-US" sz="2400" dirty="0"/>
              <a:t>Clarify roles and expectations for SPA providers and residential providers</a:t>
            </a:r>
          </a:p>
          <a:p>
            <a:r>
              <a:rPr lang="en-US" sz="2400" dirty="0" smtClean="0"/>
              <a:t>Provide a smooth </a:t>
            </a:r>
            <a:r>
              <a:rPr lang="en-US" sz="2400" dirty="0"/>
              <a:t>transition </a:t>
            </a:r>
            <a:r>
              <a:rPr lang="en-US" sz="2400" dirty="0" smtClean="0"/>
              <a:t>for individuals moving to/from residential programs</a:t>
            </a:r>
          </a:p>
          <a:p>
            <a:r>
              <a:rPr lang="en-US" sz="2400" dirty="0" smtClean="0"/>
              <a:t>Support individuals when they are experiencing a crisis at a residential facility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F16EF8-05FB-4B92-B1A3-63BD0E9B8D91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1128" y="0"/>
            <a:ext cx="2842872" cy="978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3781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Collaboration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116570"/>
            <a:ext cx="8001000" cy="2971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Critical to success when transitioning to a new residence.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When everyone is on the same page and wraps around the individual, an increased sense of security leads to confidence and better outcomes. </a:t>
            </a:r>
          </a:p>
          <a:p>
            <a:r>
              <a:rPr lang="en-US" sz="2400" dirty="0"/>
              <a:t>Errors due to lack of communication can lead to a relapse. </a:t>
            </a:r>
          </a:p>
          <a:p>
            <a:r>
              <a:rPr lang="en-US" sz="2400" dirty="0" smtClean="0"/>
              <a:t>Collaboration decreases obstacles and barriers allowing the individual to focus on success.  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F16EF8-05FB-4B92-B1A3-63BD0E9B8D91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1128" y="0"/>
            <a:ext cx="2842872" cy="97869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5346785"/>
            <a:ext cx="1712230" cy="1398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2331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worktogether pieces - NotEnoughGood.com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9575" y="5410200"/>
            <a:ext cx="2240498" cy="1209869"/>
          </a:xfrm>
          <a:prstGeom prst="rect">
            <a:avLst/>
          </a:prstGeom>
        </p:spPr>
      </p:pic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/>
              <a:t>Roles </a:t>
            </a:r>
            <a:endParaRPr lang="en-US" altLang="en-US" dirty="0" smtClean="0">
              <a:effectLst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133600"/>
            <a:ext cx="6858000" cy="4572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r>
              <a:rPr lang="en-US" sz="2400" dirty="0" smtClean="0"/>
              <a:t>SPA </a:t>
            </a:r>
          </a:p>
          <a:p>
            <a:pPr lvl="1"/>
            <a:r>
              <a:rPr lang="en-US" dirty="0" smtClean="0"/>
              <a:t>Collaborates with residential provider and treatment team  </a:t>
            </a:r>
          </a:p>
          <a:p>
            <a:pPr lvl="1"/>
            <a:r>
              <a:rPr lang="en-US" dirty="0" smtClean="0"/>
              <a:t>Develops and shares crisis prevention plan</a:t>
            </a:r>
          </a:p>
          <a:p>
            <a:pPr lvl="1"/>
            <a:r>
              <a:rPr lang="en-US" dirty="0" smtClean="0"/>
              <a:t>Eases </a:t>
            </a:r>
            <a:r>
              <a:rPr lang="en-US" dirty="0"/>
              <a:t>transition &amp; </a:t>
            </a:r>
            <a:r>
              <a:rPr lang="en-US" dirty="0" smtClean="0"/>
              <a:t>provides support</a:t>
            </a:r>
          </a:p>
          <a:p>
            <a:r>
              <a:rPr lang="en-US" sz="2400" dirty="0" smtClean="0"/>
              <a:t>Residential </a:t>
            </a:r>
          </a:p>
          <a:p>
            <a:pPr lvl="1"/>
            <a:r>
              <a:rPr lang="en-US" dirty="0" smtClean="0"/>
              <a:t>Collaborates with SPA  </a:t>
            </a:r>
          </a:p>
          <a:p>
            <a:pPr lvl="1"/>
            <a:r>
              <a:rPr lang="en-US" dirty="0" smtClean="0"/>
              <a:t>Receives and uses crisis prevention plan</a:t>
            </a:r>
          </a:p>
          <a:p>
            <a:pPr lvl="1"/>
            <a:r>
              <a:rPr lang="en-US" dirty="0" smtClean="0"/>
              <a:t>Eases transition &amp; provides support</a:t>
            </a:r>
            <a:endParaRPr lang="en-US" dirty="0"/>
          </a:p>
          <a:p>
            <a:pPr lvl="1"/>
            <a:endParaRPr lang="en-US" sz="3200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7010400" y="6245225"/>
            <a:ext cx="2133600" cy="476250"/>
          </a:xfrm>
          <a:prstGeom prst="rect">
            <a:avLst/>
          </a:prstGeom>
          <a:ln/>
        </p:spPr>
        <p:txBody>
          <a:bodyPr/>
          <a:lstStyle/>
          <a:p>
            <a:fld id="{7C0CD895-218C-4E15-8256-DDFC6DCC3A63}" type="slidenum">
              <a:rPr lang="en-US" altLang="en-US"/>
              <a:pPr/>
              <a:t>4</a:t>
            </a:fld>
            <a:endParaRPr lang="en-US" altLang="en-US" dirty="0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0" y="6242050"/>
            <a:ext cx="587375" cy="4889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FFFFFF"/>
                </a:solidFill>
              </a:rPr>
              <a:t>2</a:t>
            </a: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1128" y="0"/>
            <a:ext cx="2842872" cy="97869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800" y="2952603"/>
            <a:ext cx="1185985" cy="39379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6841" y="4724400"/>
            <a:ext cx="1185985" cy="393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571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33600"/>
            <a:ext cx="8026409" cy="4572000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2400" dirty="0" smtClean="0"/>
              <a:t>When </a:t>
            </a:r>
            <a:r>
              <a:rPr lang="en-US" sz="2400" dirty="0"/>
              <a:t>an individual is admitted into a </a:t>
            </a:r>
            <a:r>
              <a:rPr lang="en-US" sz="2400" dirty="0" smtClean="0"/>
              <a:t>residential </a:t>
            </a:r>
            <a:r>
              <a:rPr lang="en-US" sz="2400" dirty="0"/>
              <a:t>p</a:t>
            </a:r>
            <a:r>
              <a:rPr lang="en-US" sz="2400" dirty="0" smtClean="0"/>
              <a:t>rogram</a:t>
            </a:r>
            <a:r>
              <a:rPr lang="en-US" sz="2400" dirty="0"/>
              <a:t>, the SPA </a:t>
            </a:r>
            <a:r>
              <a:rPr lang="en-US" sz="2400" dirty="0" smtClean="0"/>
              <a:t>is the lead and will </a:t>
            </a:r>
            <a:r>
              <a:rPr lang="en-US" sz="2400" dirty="0"/>
              <a:t>provide the following information prior to </a:t>
            </a:r>
            <a:r>
              <a:rPr lang="en-US" sz="2400" dirty="0" smtClean="0"/>
              <a:t>admission:</a:t>
            </a:r>
          </a:p>
          <a:p>
            <a:pPr marL="0" lvl="0" indent="0">
              <a:buNone/>
            </a:pPr>
            <a:endParaRPr lang="en-US" sz="2400" dirty="0" smtClean="0"/>
          </a:p>
          <a:p>
            <a:pPr lvl="0"/>
            <a:r>
              <a:rPr lang="en-US" sz="2400" dirty="0" err="1" smtClean="0"/>
              <a:t>eSP</a:t>
            </a:r>
            <a:r>
              <a:rPr lang="en-US" sz="2400" dirty="0" smtClean="0"/>
              <a:t> </a:t>
            </a:r>
          </a:p>
          <a:p>
            <a:pPr lvl="1"/>
            <a:r>
              <a:rPr lang="en-US" dirty="0" smtClean="0"/>
              <a:t>Treatment/Service </a:t>
            </a:r>
            <a:r>
              <a:rPr lang="en-US" dirty="0"/>
              <a:t>Plan </a:t>
            </a:r>
          </a:p>
          <a:p>
            <a:pPr lvl="1"/>
            <a:r>
              <a:rPr lang="en-US" dirty="0" smtClean="0"/>
              <a:t>Person-Centered </a:t>
            </a:r>
            <a:r>
              <a:rPr lang="en-US" dirty="0"/>
              <a:t>Crisis Plan </a:t>
            </a:r>
            <a:endParaRPr lang="en-US" dirty="0" smtClean="0"/>
          </a:p>
          <a:p>
            <a:pPr lvl="0"/>
            <a:r>
              <a:rPr lang="en-US" sz="2400" dirty="0" smtClean="0"/>
              <a:t>SPA &amp; on-call information</a:t>
            </a:r>
            <a:endParaRPr lang="en-US" sz="2400" dirty="0"/>
          </a:p>
          <a:p>
            <a:pPr lvl="0"/>
            <a:r>
              <a:rPr lang="en-US" sz="2400" dirty="0" smtClean="0"/>
              <a:t>WRAP/Advanced </a:t>
            </a:r>
            <a:r>
              <a:rPr lang="en-US" sz="2400" dirty="0"/>
              <a:t>Directives</a:t>
            </a:r>
          </a:p>
          <a:p>
            <a:pPr marL="0" lvl="0" indent="0"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F16EF8-05FB-4B92-B1A3-63BD0E9B8D91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1128" y="0"/>
            <a:ext cx="2842872" cy="97869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8820" y="4648200"/>
            <a:ext cx="3073409" cy="2019307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8382000" cy="914400"/>
          </a:xfrm>
        </p:spPr>
        <p:txBody>
          <a:bodyPr/>
          <a:lstStyle/>
          <a:p>
            <a:r>
              <a:rPr lang="en-US" dirty="0" smtClean="0"/>
              <a:t>SPA - Information Sharing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324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8382000" cy="914400"/>
          </a:xfrm>
        </p:spPr>
        <p:txBody>
          <a:bodyPr/>
          <a:lstStyle/>
          <a:p>
            <a:r>
              <a:rPr lang="en-US" sz="3200" dirty="0" smtClean="0"/>
              <a:t>SPA – More Information Sharing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sz="2000" dirty="0"/>
              <a:t>The following information may be shared as additional support to the r</a:t>
            </a:r>
            <a:r>
              <a:rPr lang="en-US" sz="2000" dirty="0" smtClean="0"/>
              <a:t>esidential providers:</a:t>
            </a:r>
          </a:p>
          <a:p>
            <a:pPr marL="0" lvl="0" indent="0">
              <a:buNone/>
            </a:pPr>
            <a:endParaRPr lang="en-US" sz="2000" dirty="0"/>
          </a:p>
          <a:p>
            <a:pPr lvl="0"/>
            <a:r>
              <a:rPr lang="en-US" sz="2000" dirty="0"/>
              <a:t>B</a:t>
            </a:r>
            <a:r>
              <a:rPr lang="en-US" sz="2000" dirty="0" smtClean="0"/>
              <a:t>ehavior </a:t>
            </a:r>
            <a:r>
              <a:rPr lang="en-US" sz="2000" dirty="0"/>
              <a:t>plans </a:t>
            </a:r>
            <a:endParaRPr lang="en-US" sz="2000" dirty="0" smtClean="0"/>
          </a:p>
          <a:p>
            <a:pPr lvl="0"/>
            <a:r>
              <a:rPr lang="en-US" sz="2000" dirty="0" smtClean="0"/>
              <a:t>Potential </a:t>
            </a:r>
            <a:r>
              <a:rPr lang="en-US" sz="2000" dirty="0"/>
              <a:t>r</a:t>
            </a:r>
            <a:r>
              <a:rPr lang="en-US" sz="2000" dirty="0" smtClean="0"/>
              <a:t>isk </a:t>
            </a:r>
            <a:r>
              <a:rPr lang="en-US" sz="2000" dirty="0"/>
              <a:t>f</a:t>
            </a:r>
            <a:r>
              <a:rPr lang="en-US" sz="2000" dirty="0" smtClean="0"/>
              <a:t>actors based </a:t>
            </a:r>
            <a:r>
              <a:rPr lang="en-US" sz="2000" dirty="0"/>
              <a:t>on history</a:t>
            </a:r>
          </a:p>
          <a:p>
            <a:pPr lvl="0"/>
            <a:r>
              <a:rPr lang="en-US" sz="2000" dirty="0"/>
              <a:t>R</a:t>
            </a:r>
            <a:r>
              <a:rPr lang="en-US" sz="2000" dirty="0" smtClean="0"/>
              <a:t>espite </a:t>
            </a:r>
            <a:r>
              <a:rPr lang="en-US" sz="2000" dirty="0"/>
              <a:t>options </a:t>
            </a:r>
            <a:endParaRPr lang="en-US" sz="2000" dirty="0" smtClean="0"/>
          </a:p>
          <a:p>
            <a:pPr lvl="0"/>
            <a:r>
              <a:rPr lang="en-US" sz="2000" dirty="0"/>
              <a:t>J</a:t>
            </a:r>
            <a:r>
              <a:rPr lang="en-US" sz="2000" dirty="0" smtClean="0"/>
              <a:t>ustice </a:t>
            </a:r>
            <a:r>
              <a:rPr lang="en-US" sz="2000" dirty="0"/>
              <a:t>r</a:t>
            </a:r>
            <a:r>
              <a:rPr lang="en-US" sz="2000" dirty="0" smtClean="0"/>
              <a:t>elated </a:t>
            </a:r>
            <a:r>
              <a:rPr lang="en-US" sz="2000" dirty="0"/>
              <a:t>b</a:t>
            </a:r>
            <a:r>
              <a:rPr lang="en-US" sz="2000" dirty="0" smtClean="0"/>
              <a:t>ackground </a:t>
            </a:r>
            <a:r>
              <a:rPr lang="en-US" sz="2000" dirty="0"/>
              <a:t>including </a:t>
            </a:r>
            <a:r>
              <a:rPr lang="en-US" sz="2000" dirty="0" smtClean="0"/>
              <a:t>probation/parole/pending </a:t>
            </a:r>
            <a:r>
              <a:rPr lang="en-US" sz="2000" dirty="0"/>
              <a:t>litigation</a:t>
            </a:r>
          </a:p>
          <a:p>
            <a:pPr lvl="0"/>
            <a:r>
              <a:rPr lang="en-US" sz="2000" dirty="0"/>
              <a:t>Income </a:t>
            </a:r>
            <a:r>
              <a:rPr lang="en-US" sz="2000" dirty="0" smtClean="0"/>
              <a:t>verification</a:t>
            </a:r>
            <a:endParaRPr lang="en-US" sz="2000" dirty="0"/>
          </a:p>
          <a:p>
            <a:pPr lvl="0"/>
            <a:r>
              <a:rPr lang="en-US" sz="2000" dirty="0" smtClean="0"/>
              <a:t>MA eligibility</a:t>
            </a:r>
            <a:endParaRPr lang="en-US" sz="2000" dirty="0"/>
          </a:p>
          <a:p>
            <a:pPr lvl="0"/>
            <a:r>
              <a:rPr lang="en-US" sz="2000" dirty="0" smtClean="0"/>
              <a:t>Up-to-date </a:t>
            </a:r>
            <a:r>
              <a:rPr lang="en-US" sz="2000" dirty="0"/>
              <a:t>list of ALL </a:t>
            </a:r>
            <a:r>
              <a:rPr lang="en-US" sz="2000" dirty="0" smtClean="0"/>
              <a:t>medications </a:t>
            </a:r>
          </a:p>
          <a:p>
            <a:pPr lvl="0"/>
            <a:r>
              <a:rPr lang="en-US" sz="2000" dirty="0"/>
              <a:t>S</a:t>
            </a:r>
            <a:r>
              <a:rPr lang="en-US" sz="2000" dirty="0" smtClean="0"/>
              <a:t>cheduled </a:t>
            </a:r>
            <a:r>
              <a:rPr lang="en-US" sz="2000" dirty="0"/>
              <a:t>appointments for next 30 </a:t>
            </a:r>
            <a:r>
              <a:rPr lang="en-US" sz="2000" dirty="0" smtClean="0"/>
              <a:t>days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F16EF8-05FB-4B92-B1A3-63BD0E9B8D91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1128" y="0"/>
            <a:ext cx="2842872" cy="97869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5023952"/>
            <a:ext cx="2971800" cy="1485900"/>
          </a:xfrm>
          <a:prstGeom prst="rect">
            <a:avLst/>
          </a:prstGeom>
          <a:scene3d>
            <a:camera prst="orthographicFront">
              <a:rot lat="0" lon="0" rev="20099999"/>
            </a:camera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171696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8077200" cy="914400"/>
          </a:xfrm>
        </p:spPr>
        <p:txBody>
          <a:bodyPr/>
          <a:lstStyle/>
          <a:p>
            <a:r>
              <a:rPr lang="en-US" sz="2800" dirty="0" smtClean="0"/>
              <a:t>Residential Provider - Communication to SPA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sz="2400" dirty="0" smtClean="0"/>
              <a:t>Residential staff will maintain communication with the SPA regarding:</a:t>
            </a:r>
          </a:p>
          <a:p>
            <a:pPr marL="0" lvl="0" indent="0">
              <a:buNone/>
            </a:pPr>
            <a:endParaRPr lang="en-US" sz="2400" dirty="0" smtClean="0"/>
          </a:p>
          <a:p>
            <a:r>
              <a:rPr lang="en-US" sz="2400" dirty="0" smtClean="0"/>
              <a:t>Program rules, visitation policy and curfew</a:t>
            </a:r>
          </a:p>
          <a:p>
            <a:pPr lvl="1"/>
            <a:r>
              <a:rPr lang="en-US" dirty="0" smtClean="0"/>
              <a:t>Violations that could result in discharge</a:t>
            </a:r>
          </a:p>
          <a:p>
            <a:r>
              <a:rPr lang="en-US" sz="2400" dirty="0" smtClean="0"/>
              <a:t>Room/board/rental costs</a:t>
            </a:r>
          </a:p>
          <a:p>
            <a:r>
              <a:rPr lang="en-US" sz="2400" dirty="0" smtClean="0"/>
              <a:t>Treatment team meetings, routine reviews, crisis intervention, and discharge planning.</a:t>
            </a:r>
          </a:p>
          <a:p>
            <a:r>
              <a:rPr lang="en-US" sz="2400" dirty="0" smtClean="0"/>
              <a:t>Concerns/issues as well as positive events</a:t>
            </a:r>
          </a:p>
          <a:p>
            <a:pPr marL="0" lv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F16EF8-05FB-4B92-B1A3-63BD0E9B8D91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1128" y="0"/>
            <a:ext cx="2842872" cy="97869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1596" y="5448494"/>
            <a:ext cx="1371600" cy="1028700"/>
          </a:xfrm>
          <a:prstGeom prst="rect">
            <a:avLst/>
          </a:prstGeom>
          <a:scene3d>
            <a:camera prst="orthographicFront">
              <a:rot lat="0" lon="0" rev="20399999"/>
            </a:camera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1032838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Transition &amp; 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7887" y="1897243"/>
            <a:ext cx="7693025" cy="4572000"/>
          </a:xfrm>
        </p:spPr>
        <p:txBody>
          <a:bodyPr/>
          <a:lstStyle/>
          <a:p>
            <a:pPr marL="0" lvl="0" indent="0">
              <a:buNone/>
            </a:pPr>
            <a:endParaRPr lang="en-US" sz="1200" dirty="0" smtClean="0"/>
          </a:p>
          <a:p>
            <a:pPr marL="0" lvl="0" indent="0">
              <a:buNone/>
            </a:pPr>
            <a:endParaRPr lang="en-US" sz="1200" dirty="0" smtClean="0"/>
          </a:p>
          <a:p>
            <a:pPr marL="0" lvl="0" indent="0">
              <a:buNone/>
            </a:pPr>
            <a:endParaRPr lang="en-US" sz="1200" dirty="0"/>
          </a:p>
          <a:p>
            <a:pPr marL="0" lvl="0" indent="0">
              <a:buNone/>
            </a:pPr>
            <a:r>
              <a:rPr lang="en-US" sz="1800" dirty="0" smtClean="0"/>
              <a:t>The </a:t>
            </a:r>
            <a:r>
              <a:rPr lang="en-US" sz="1800" dirty="0"/>
              <a:t>individual, SPA, current </a:t>
            </a:r>
            <a:r>
              <a:rPr lang="en-US" sz="1800" dirty="0" smtClean="0"/>
              <a:t>residential provider, </a:t>
            </a:r>
            <a:r>
              <a:rPr lang="en-US" sz="1800" dirty="0"/>
              <a:t>and future </a:t>
            </a:r>
            <a:r>
              <a:rPr lang="en-US" sz="1800" dirty="0" smtClean="0"/>
              <a:t>residential provider work together to:</a:t>
            </a:r>
          </a:p>
          <a:p>
            <a:pPr marL="0" lvl="0" indent="0">
              <a:buNone/>
            </a:pPr>
            <a:r>
              <a:rPr lang="en-US" sz="1800" dirty="0" smtClean="0"/>
              <a:t> </a:t>
            </a:r>
            <a:endParaRPr lang="en-US" sz="1800" dirty="0"/>
          </a:p>
          <a:p>
            <a:pPr lvl="0"/>
            <a:r>
              <a:rPr lang="en-US" sz="1800" dirty="0" smtClean="0"/>
              <a:t>Identify needs &amp; person responsible</a:t>
            </a:r>
          </a:p>
          <a:p>
            <a:pPr lvl="0"/>
            <a:r>
              <a:rPr lang="en-US" sz="1800" dirty="0" smtClean="0"/>
              <a:t>Coordinate supports </a:t>
            </a:r>
            <a:r>
              <a:rPr lang="en-US" sz="1800" dirty="0"/>
              <a:t>such as </a:t>
            </a:r>
            <a:r>
              <a:rPr lang="en-US" sz="1800" dirty="0" smtClean="0"/>
              <a:t>food supports, </a:t>
            </a:r>
            <a:r>
              <a:rPr lang="en-US" sz="1800" dirty="0"/>
              <a:t>a representative payee/bank account, </a:t>
            </a:r>
            <a:r>
              <a:rPr lang="en-US" sz="1800" dirty="0" smtClean="0"/>
              <a:t>social security, and peer support</a:t>
            </a:r>
            <a:endParaRPr lang="en-US" sz="1800" dirty="0"/>
          </a:p>
          <a:p>
            <a:pPr lvl="0"/>
            <a:r>
              <a:rPr lang="en-US" sz="1800" dirty="0" smtClean="0"/>
              <a:t>Communicate a clear </a:t>
            </a:r>
            <a:r>
              <a:rPr lang="en-US" sz="1800" dirty="0"/>
              <a:t>understanding </a:t>
            </a:r>
            <a:r>
              <a:rPr lang="en-US" sz="1800" dirty="0" smtClean="0"/>
              <a:t>of rules &amp; </a:t>
            </a:r>
            <a:r>
              <a:rPr lang="en-US" sz="1800" dirty="0"/>
              <a:t>expectations </a:t>
            </a:r>
          </a:p>
          <a:p>
            <a:pPr lvl="0"/>
            <a:r>
              <a:rPr lang="en-US" sz="1800" dirty="0" smtClean="0"/>
              <a:t>Connect with community </a:t>
            </a:r>
            <a:r>
              <a:rPr lang="en-US" sz="1800" dirty="0"/>
              <a:t>resources such </a:t>
            </a:r>
            <a:r>
              <a:rPr lang="en-US" sz="1800" dirty="0" smtClean="0"/>
              <a:t>as food </a:t>
            </a:r>
            <a:r>
              <a:rPr lang="en-US" sz="1800" dirty="0"/>
              <a:t>banks, </a:t>
            </a:r>
            <a:r>
              <a:rPr lang="en-US" sz="1800" dirty="0" smtClean="0"/>
              <a:t>libraries, </a:t>
            </a:r>
            <a:r>
              <a:rPr lang="en-US" sz="1800" dirty="0"/>
              <a:t>drop in centers, </a:t>
            </a:r>
            <a:r>
              <a:rPr lang="en-US" sz="1800" dirty="0" smtClean="0"/>
              <a:t>and transportation </a:t>
            </a:r>
            <a:r>
              <a:rPr lang="en-US" sz="1800" dirty="0"/>
              <a:t>options  </a:t>
            </a:r>
          </a:p>
          <a:p>
            <a:pPr lvl="0"/>
            <a:r>
              <a:rPr lang="en-US" sz="1800" dirty="0" smtClean="0"/>
              <a:t>Outline crisis response expectations &amp; numbers</a:t>
            </a:r>
            <a:endParaRPr lang="en-US" sz="1800" dirty="0"/>
          </a:p>
          <a:p>
            <a:pPr lvl="0"/>
            <a:r>
              <a:rPr lang="en-US" sz="1800" dirty="0" smtClean="0"/>
              <a:t>Outline the role of the SPA </a:t>
            </a:r>
            <a:r>
              <a:rPr lang="en-US" sz="1800" dirty="0"/>
              <a:t>and services they </a:t>
            </a:r>
            <a:r>
              <a:rPr lang="en-US" sz="1800" dirty="0" smtClean="0"/>
              <a:t>provide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F16EF8-05FB-4B92-B1A3-63BD0E9B8D91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589" y="2206118"/>
            <a:ext cx="731460" cy="31696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1756" y="2206118"/>
            <a:ext cx="731460" cy="31696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4989" y="2204591"/>
            <a:ext cx="731460" cy="31696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9300" y="2204591"/>
            <a:ext cx="731460" cy="31696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3911" y="2204591"/>
            <a:ext cx="731460" cy="31696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1128" y="0"/>
            <a:ext cx="2842872" cy="97869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6312" y="5105400"/>
            <a:ext cx="1320800" cy="1459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2239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513" y="402432"/>
            <a:ext cx="8229600" cy="1143000"/>
          </a:xfrm>
        </p:spPr>
        <p:txBody>
          <a:bodyPr/>
          <a:lstStyle/>
          <a:p>
            <a:r>
              <a:rPr lang="en-US" dirty="0" smtClean="0"/>
              <a:t>During a Crisis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8077200" cy="639762"/>
          </a:xfrm>
        </p:spPr>
        <p:txBody>
          <a:bodyPr/>
          <a:lstStyle/>
          <a:p>
            <a:endParaRPr lang="en-US" sz="1400" dirty="0" smtClean="0"/>
          </a:p>
          <a:p>
            <a:endParaRPr lang="en-US" sz="1400" dirty="0"/>
          </a:p>
          <a:p>
            <a:endParaRPr lang="en-US" sz="1400" dirty="0" smtClean="0"/>
          </a:p>
          <a:p>
            <a:endParaRPr lang="en-US" sz="1400" dirty="0"/>
          </a:p>
          <a:p>
            <a:endParaRPr lang="en-US" sz="1400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5560" y="2876747"/>
            <a:ext cx="3657600" cy="2438400"/>
          </a:xfrm>
          <a:solidFill>
            <a:schemeClr val="accent2">
              <a:lumMod val="40000"/>
              <a:lumOff val="60000"/>
            </a:schemeClr>
          </a:solidFill>
          <a:ln w="57150">
            <a:prstDash val="sysDash"/>
          </a:ln>
        </p:spPr>
        <p:txBody>
          <a:bodyPr/>
          <a:lstStyle/>
          <a:p>
            <a:pPr marL="0" indent="0">
              <a:buNone/>
            </a:pPr>
            <a:r>
              <a:rPr lang="en-US" sz="1600" dirty="0"/>
              <a:t>Residential provider </a:t>
            </a:r>
            <a:r>
              <a:rPr lang="en-US" sz="1600" dirty="0" smtClean="0"/>
              <a:t>will: </a:t>
            </a:r>
          </a:p>
          <a:p>
            <a:r>
              <a:rPr lang="en-US" sz="1600" dirty="0" smtClean="0"/>
              <a:t>contact </a:t>
            </a:r>
            <a:r>
              <a:rPr lang="en-US" sz="1600" dirty="0"/>
              <a:t>the SPA for support in de-escalating the </a:t>
            </a:r>
            <a:r>
              <a:rPr lang="en-US" sz="1600" dirty="0" smtClean="0"/>
              <a:t>situation</a:t>
            </a:r>
          </a:p>
          <a:p>
            <a:r>
              <a:rPr lang="en-US" sz="1600" dirty="0"/>
              <a:t>contact the SPA </a:t>
            </a:r>
            <a:r>
              <a:rPr lang="en-US" sz="1600" dirty="0" smtClean="0"/>
              <a:t>immediately if </a:t>
            </a:r>
            <a:r>
              <a:rPr lang="en-US" sz="1600" dirty="0"/>
              <a:t>police involvement or immediate hospitalization is necessary, </a:t>
            </a:r>
            <a:r>
              <a:rPr lang="en-US" sz="1600" dirty="0" smtClean="0"/>
              <a:t> </a:t>
            </a:r>
            <a:endParaRPr lang="en-US" sz="1600" dirty="0"/>
          </a:p>
          <a:p>
            <a:r>
              <a:rPr lang="en-US" sz="1600" dirty="0" smtClean="0"/>
              <a:t>respond </a:t>
            </a:r>
            <a:r>
              <a:rPr lang="en-US" sz="1600" dirty="0"/>
              <a:t>to the hospital, if an involuntary commitment petition is </a:t>
            </a:r>
            <a:r>
              <a:rPr lang="en-US" sz="1600" dirty="0" smtClean="0"/>
              <a:t>needed</a:t>
            </a:r>
            <a:endParaRPr lang="en-US" sz="1600" dirty="0"/>
          </a:p>
          <a:p>
            <a:pPr lvl="5"/>
            <a:endParaRPr lang="en-US" dirty="0"/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895600"/>
            <a:ext cx="3657600" cy="1836656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en-US" sz="1600" dirty="0"/>
              <a:t>SPA provider will </a:t>
            </a:r>
            <a:endParaRPr lang="en-US" sz="1600" dirty="0" smtClean="0"/>
          </a:p>
          <a:p>
            <a:r>
              <a:rPr lang="en-US" sz="1600" dirty="0" smtClean="0"/>
              <a:t>respond </a:t>
            </a:r>
            <a:r>
              <a:rPr lang="en-US" sz="1600" dirty="0"/>
              <a:t>to the crisis, if it warrants </a:t>
            </a:r>
            <a:r>
              <a:rPr lang="en-US" sz="1600" dirty="0" smtClean="0"/>
              <a:t>support.</a:t>
            </a:r>
          </a:p>
          <a:p>
            <a:r>
              <a:rPr lang="en-US" sz="1600" dirty="0"/>
              <a:t>r</a:t>
            </a:r>
            <a:r>
              <a:rPr lang="en-US" sz="1600" dirty="0" smtClean="0"/>
              <a:t>eport </a:t>
            </a:r>
            <a:r>
              <a:rPr lang="en-US" sz="1600" dirty="0"/>
              <a:t>to the hospital per SPA standards to support the </a:t>
            </a:r>
            <a:r>
              <a:rPr lang="en-US" sz="1600" dirty="0" smtClean="0"/>
              <a:t>individual</a:t>
            </a:r>
          </a:p>
          <a:p>
            <a:r>
              <a:rPr lang="en-US" sz="1600" dirty="0" smtClean="0"/>
              <a:t>not </a:t>
            </a:r>
            <a:r>
              <a:rPr lang="en-US" sz="1600" dirty="0"/>
              <a:t>be expected to file the petition. 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6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A51E8E-0F1B-4F57-875B-9C91FE6D2571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24021" y="2031782"/>
            <a:ext cx="763428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During a crisis or potential hospitalization, collaboration between the residential provider and SPA is especially critical.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1128" y="0"/>
            <a:ext cx="2842872" cy="978694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876800" y="4963949"/>
            <a:ext cx="3657600" cy="1477328"/>
          </a:xfrm>
          <a:prstGeom prst="rect">
            <a:avLst/>
          </a:prstGeom>
          <a:solidFill>
            <a:schemeClr val="accent4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dirty="0" smtClean="0"/>
              <a:t>	An </a:t>
            </a:r>
            <a:r>
              <a:rPr lang="en-US" dirty="0"/>
              <a:t>incident report should be completed by the person with the most knowledge of the event.  Communicate to identify who will complete &amp; submit the incident. 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041" y="5513781"/>
            <a:ext cx="1878637" cy="120449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1" y="4766035"/>
            <a:ext cx="777114" cy="512779"/>
          </a:xfrm>
          <a:prstGeom prst="rect">
            <a:avLst/>
          </a:prstGeom>
          <a:effectLst>
            <a:softEdge rad="31750"/>
          </a:effectLst>
          <a:scene3d>
            <a:camera prst="orthographicFront">
              <a:rot lat="0" lon="0" rev="1500000"/>
            </a:camera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2001644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3847</TotalTime>
  <Words>776</Words>
  <Application>Microsoft Office PowerPoint</Application>
  <PresentationFormat>On-screen Show (4:3)</PresentationFormat>
  <Paragraphs>132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Times New Roman</vt:lpstr>
      <vt:lpstr>Wingdings</vt:lpstr>
      <vt:lpstr>Capsules</vt:lpstr>
      <vt:lpstr>   Beaver County </vt:lpstr>
      <vt:lpstr>Objectives</vt:lpstr>
      <vt:lpstr>Collaboration</vt:lpstr>
      <vt:lpstr>Roles </vt:lpstr>
      <vt:lpstr>SPA - Information Sharing</vt:lpstr>
      <vt:lpstr>SPA – More Information Sharing</vt:lpstr>
      <vt:lpstr>Residential Provider - Communication to SPA</vt:lpstr>
      <vt:lpstr>Transition &amp; Planning</vt:lpstr>
      <vt:lpstr>During a Crisis</vt:lpstr>
      <vt:lpstr>SPA - Transition</vt:lpstr>
      <vt:lpstr>Successful Transition</vt:lpstr>
      <vt:lpstr>Outcomes of a Successful Transition</vt:lpstr>
      <vt:lpstr>PowerPoint Presentation</vt:lpstr>
    </vt:vector>
  </TitlesOfParts>
  <Company>Beaver County Behavioral Health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Beaver County Behavioral Health Beaver County, Pa</dc:title>
  <dc:creator>BCBH</dc:creator>
  <cp:lastModifiedBy>Santoro, Stephanie</cp:lastModifiedBy>
  <cp:revision>315</cp:revision>
  <cp:lastPrinted>2015-09-10T13:31:40Z</cp:lastPrinted>
  <dcterms:created xsi:type="dcterms:W3CDTF">2006-11-08T14:30:33Z</dcterms:created>
  <dcterms:modified xsi:type="dcterms:W3CDTF">2019-03-28T18:31:35Z</dcterms:modified>
</cp:coreProperties>
</file>