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7" r:id="rId1"/>
  </p:sldMasterIdLst>
  <p:notesMasterIdLst>
    <p:notesMasterId r:id="rId16"/>
  </p:notesMasterIdLst>
  <p:handoutMasterIdLst>
    <p:handoutMasterId r:id="rId17"/>
  </p:handoutMasterIdLst>
  <p:sldIdLst>
    <p:sldId id="346" r:id="rId2"/>
    <p:sldId id="371" r:id="rId3"/>
    <p:sldId id="348" r:id="rId4"/>
    <p:sldId id="374" r:id="rId5"/>
    <p:sldId id="372" r:id="rId6"/>
    <p:sldId id="368" r:id="rId7"/>
    <p:sldId id="373" r:id="rId8"/>
    <p:sldId id="351" r:id="rId9"/>
    <p:sldId id="367" r:id="rId10"/>
    <p:sldId id="369" r:id="rId11"/>
    <p:sldId id="358" r:id="rId12"/>
    <p:sldId id="370" r:id="rId13"/>
    <p:sldId id="375" r:id="rId14"/>
    <p:sldId id="361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olly Wald" initials="HPW" lastIdx="1" clrIdx="0"/>
  <p:cmAuthor id="1" name="Koren, Matt" initials="KM" lastIdx="14" clrIdx="1">
    <p:extLst>
      <p:ext uri="{19B8F6BF-5375-455C-9EA6-DF929625EA0E}">
        <p15:presenceInfo xmlns:p15="http://schemas.microsoft.com/office/powerpoint/2012/main" userId="S-1-5-21-527237240-1677128483-854245398-2644" providerId="AD"/>
      </p:ext>
    </p:extLst>
  </p:cmAuthor>
  <p:cmAuthor id="2" name="Santoro, Stephanie" initials="SS" lastIdx="1" clrIdx="2">
    <p:extLst>
      <p:ext uri="{19B8F6BF-5375-455C-9EA6-DF929625EA0E}">
        <p15:presenceInfo xmlns:p15="http://schemas.microsoft.com/office/powerpoint/2012/main" userId="S-1-5-21-527237240-1677128483-854245398-26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97" autoAdjust="0"/>
    <p:restoredTop sz="93357" autoAdjust="0"/>
  </p:normalViewPr>
  <p:slideViewPr>
    <p:cSldViewPr>
      <p:cViewPr varScale="1">
        <p:scale>
          <a:sx n="125" d="100"/>
          <a:sy n="125" d="100"/>
        </p:scale>
        <p:origin x="108" y="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942"/>
    </p:cViewPr>
  </p:sorterViewPr>
  <p:notesViewPr>
    <p:cSldViewPr>
      <p:cViewPr varScale="1">
        <p:scale>
          <a:sx n="53" d="100"/>
          <a:sy n="53" d="100"/>
        </p:scale>
        <p:origin x="282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3205FF-6315-48B1-A932-27B748042C00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2C9F8A-2144-4F24-89F3-692F990F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5533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defTabSz="928688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defTabSz="928688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pPr>
              <a:defRPr/>
            </a:pPr>
            <a:fld id="{11CB1F2D-D575-457F-91A3-92004285DA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99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 dirty="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9047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9047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13D86934-748F-4FB2-A657-40CB13CD12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CD1D2-62F2-4CE3-BE82-87892E55C9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1559B-1BCA-4133-8A30-6C3666FB26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25008-0183-45CD-8F22-10CD06712B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600"/>
            <a:ext cx="7693025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16EF8-05FB-4B92-B1A3-63BD0E9B8D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375E9-FC27-4239-95D8-DBF1954ED1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BF973-4ECB-40E6-9BCF-3FEAB3BF8D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51E8E-0F1B-4F57-875B-9C91FE6D25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0A113-1F1A-4182-A5A0-B4A9A4A0DF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60C63-5B2E-4C87-B50C-E0A35F6F8D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A68A7-B802-4E4B-B220-C4CCEE0478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75269-C611-4C94-B95B-B3AAF41A8F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6858000"/>
            <a:chOff x="0" y="0"/>
            <a:chExt cx="5472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89444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89445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n-US" dirty="0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095"/>
              <a:ext cx="5328" cy="201"/>
              <a:chOff x="144" y="1095"/>
              <a:chExt cx="5328" cy="201"/>
            </a:xfrm>
          </p:grpSpPr>
          <p:sp>
            <p:nvSpPr>
              <p:cNvPr id="189447" name="AutoShape 7"/>
              <p:cNvSpPr>
                <a:spLocks noChangeArrowheads="1"/>
              </p:cNvSpPr>
              <p:nvPr/>
            </p:nvSpPr>
            <p:spPr bwMode="auto">
              <a:xfrm>
                <a:off x="384" y="1096"/>
                <a:ext cx="5088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89448" name="AutoShape 8"/>
              <p:cNvSpPr>
                <a:spLocks noChangeArrowheads="1"/>
              </p:cNvSpPr>
              <p:nvPr/>
            </p:nvSpPr>
            <p:spPr bwMode="auto">
              <a:xfrm flipH="1">
                <a:off x="144" y="1095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9144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133600"/>
            <a:ext cx="7693025" cy="395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945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945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945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7D50DA7-1E4D-4FFE-A928-94DDA0D579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bc-systemofcare.org/incident-reporting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criticalincident@beaconhealthoptions.com" TargetMode="External"/><Relationship Id="rId2" Type="http://schemas.openxmlformats.org/officeDocument/2006/relationships/hyperlink" Target="http://vbh-pa/com/provider/prv_forms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bc-systemofcare.org/incident-reportin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3600"/>
            <a:ext cx="7772400" cy="147002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dirty="0"/>
              <a:t>Beaver County</a:t>
            </a:r>
            <a:br>
              <a:rPr lang="en-US" dirty="0"/>
            </a:br>
            <a:r>
              <a:rPr lang="en-US" dirty="0" smtClean="0"/>
              <a:t>System of Care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914400" y="3733800"/>
            <a:ext cx="7315200" cy="1592263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  <a:defRPr/>
            </a:pPr>
            <a:r>
              <a:rPr lang="en-US" b="1" dirty="0" smtClean="0">
                <a:solidFill>
                  <a:srgbClr val="898989"/>
                </a:solidFill>
              </a:rPr>
              <a:t>Incident Reporting</a:t>
            </a:r>
            <a:endParaRPr lang="en-US" dirty="0">
              <a:solidFill>
                <a:srgbClr val="898989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0570" y="4953000"/>
            <a:ext cx="4357688" cy="1500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00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8077200" cy="914400"/>
          </a:xfrm>
        </p:spPr>
        <p:txBody>
          <a:bodyPr/>
          <a:lstStyle/>
          <a:p>
            <a:r>
              <a:rPr lang="en-US" dirty="0" smtClean="0"/>
              <a:t>BC Incident Reporting Form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2057400"/>
            <a:ext cx="3385944" cy="438018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2590800"/>
            <a:ext cx="3566198" cy="4064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7620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68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9144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Frequently Asked Questions: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7620000" cy="4572000"/>
          </a:xfrm>
        </p:spPr>
        <p:txBody>
          <a:bodyPr/>
          <a:lstStyle/>
          <a:p>
            <a:r>
              <a:rPr lang="en-US" sz="1800" b="1" dirty="0" smtClean="0"/>
              <a:t>When should I report?</a:t>
            </a:r>
          </a:p>
          <a:p>
            <a:pPr marL="0" indent="0">
              <a:buNone/>
            </a:pPr>
            <a:r>
              <a:rPr lang="en-US" sz="1800" dirty="0" smtClean="0"/>
              <a:t>Within the next business day of an incident.  Follow up later if more information is available.</a:t>
            </a:r>
          </a:p>
          <a:p>
            <a:r>
              <a:rPr lang="en-US" sz="1800" b="1" dirty="0" smtClean="0"/>
              <a:t>Who should report?</a:t>
            </a:r>
          </a:p>
          <a:p>
            <a:pPr marL="0" indent="0">
              <a:buNone/>
            </a:pPr>
            <a:r>
              <a:rPr lang="en-US" sz="1800" dirty="0" smtClean="0"/>
              <a:t>All providers serving Beaver County residents. </a:t>
            </a:r>
          </a:p>
          <a:p>
            <a:r>
              <a:rPr lang="en-US" sz="1800" b="1" dirty="0" smtClean="0"/>
              <a:t>Do </a:t>
            </a:r>
            <a:r>
              <a:rPr lang="en-US" sz="1800" b="1" dirty="0"/>
              <a:t>I have to complete all the fields?</a:t>
            </a:r>
          </a:p>
          <a:p>
            <a:pPr marL="0" indent="0">
              <a:buNone/>
            </a:pPr>
            <a:r>
              <a:rPr lang="en-US" sz="1800" dirty="0"/>
              <a:t>Yes. This helps us identify the person in the system.  </a:t>
            </a:r>
            <a:endParaRPr lang="en-US" sz="1800" dirty="0" smtClean="0"/>
          </a:p>
          <a:p>
            <a:r>
              <a:rPr lang="en-US" sz="1800" b="1" dirty="0" smtClean="0"/>
              <a:t>Should a supervisor review the incident report before sending it to the county?</a:t>
            </a:r>
          </a:p>
          <a:p>
            <a:pPr marL="0" indent="0">
              <a:buNone/>
            </a:pPr>
            <a:r>
              <a:rPr lang="en-US" sz="1800" dirty="0" smtClean="0"/>
              <a:t>Yes. This will ensure it is complete, legible and tells what happened.</a:t>
            </a:r>
          </a:p>
          <a:p>
            <a:r>
              <a:rPr lang="en-US" sz="1800" b="1" dirty="0" smtClean="0"/>
              <a:t>Who can I contact with questions or to get forms?</a:t>
            </a:r>
            <a:endParaRPr lang="en-US" sz="1800" b="1" dirty="0"/>
          </a:p>
          <a:p>
            <a:pPr marL="0" indent="0">
              <a:buNone/>
            </a:pPr>
            <a:r>
              <a:rPr lang="en-US" sz="1800" dirty="0" smtClean="0"/>
              <a:t>Elisia Majors or Stephanie Santoro 724-847-6225</a:t>
            </a:r>
          </a:p>
          <a:p>
            <a:pPr marL="0" indent="0">
              <a:buNone/>
            </a:pPr>
            <a:r>
              <a:rPr lang="en-US" sz="1800" dirty="0">
                <a:hlinkClick r:id="rId2"/>
              </a:rPr>
              <a:t>http://www.bc-systemofcare.org/incident-reporting/</a:t>
            </a: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242050"/>
            <a:ext cx="587375" cy="4889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38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Helpful Hints: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57400"/>
            <a:ext cx="8176872" cy="4648200"/>
          </a:xfrm>
        </p:spPr>
        <p:txBody>
          <a:bodyPr/>
          <a:lstStyle/>
          <a:p>
            <a:r>
              <a:rPr lang="en-US" sz="1800" dirty="0" smtClean="0"/>
              <a:t>Type or print legibly.  </a:t>
            </a:r>
          </a:p>
          <a:p>
            <a:r>
              <a:rPr lang="en-US" sz="1800" dirty="0" smtClean="0"/>
              <a:t>The date of the incident is the date the incident started.</a:t>
            </a:r>
          </a:p>
          <a:p>
            <a:pPr lvl="1"/>
            <a:r>
              <a:rPr lang="en-US" sz="1800" dirty="0" smtClean="0"/>
              <a:t>An incident might cover several dates. Use the start date but include the details and additional dates in the body of the report. </a:t>
            </a:r>
          </a:p>
          <a:p>
            <a:r>
              <a:rPr lang="en-US" sz="1800" dirty="0" smtClean="0"/>
              <a:t>Choosing a category:</a:t>
            </a:r>
          </a:p>
          <a:p>
            <a:pPr lvl="1"/>
            <a:r>
              <a:rPr lang="en-US" sz="1800" dirty="0" smtClean="0"/>
              <a:t>What take highest priority?		- use your best judgement*</a:t>
            </a:r>
          </a:p>
          <a:p>
            <a:pPr lvl="1"/>
            <a:r>
              <a:rPr lang="en-US" sz="1800" dirty="0" smtClean="0"/>
              <a:t>Not sure, talk to your supervisor	- Call Elisia or Stephanie</a:t>
            </a:r>
          </a:p>
          <a:p>
            <a:r>
              <a:rPr lang="en-US" sz="1800" dirty="0" smtClean="0"/>
              <a:t>Include the </a:t>
            </a:r>
            <a:r>
              <a:rPr lang="en-US" sz="1800" dirty="0"/>
              <a:t>s</a:t>
            </a:r>
            <a:r>
              <a:rPr lang="en-US" sz="1800" dirty="0" smtClean="0"/>
              <a:t>ymptoms that lead to an ER visit and/or inpatient behavioral health admission</a:t>
            </a:r>
          </a:p>
          <a:p>
            <a:r>
              <a:rPr lang="en-US" sz="1800" dirty="0" smtClean="0"/>
              <a:t>What happened?  Don’t leave the reader wondering. </a:t>
            </a:r>
          </a:p>
          <a:p>
            <a:r>
              <a:rPr lang="en-US" sz="1800" dirty="0" smtClean="0"/>
              <a:t>Hospital is not a type of housing</a:t>
            </a:r>
          </a:p>
          <a:p>
            <a:r>
              <a:rPr lang="en-US" sz="1800" dirty="0" smtClean="0"/>
              <a:t>Use relationships not names.  (other than the member’s name)</a:t>
            </a:r>
          </a:p>
          <a:p>
            <a:r>
              <a:rPr lang="en-US" sz="1800" dirty="0" smtClean="0"/>
              <a:t>*Phone number is the number of the provider/program where supervisor/staff can be reached to answer any questions.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82153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81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Communication: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Why is communication so important?</a:t>
            </a:r>
          </a:p>
          <a:p>
            <a:r>
              <a:rPr lang="en-US" dirty="0" smtClean="0"/>
              <a:t>Continuity</a:t>
            </a:r>
          </a:p>
          <a:p>
            <a:pPr lvl="1"/>
            <a:r>
              <a:rPr lang="en-US" dirty="0"/>
              <a:t>Many people are served by multiple systems and levels of care.  	</a:t>
            </a:r>
          </a:p>
          <a:p>
            <a:pPr lvl="2"/>
            <a:r>
              <a:rPr lang="en-US" dirty="0"/>
              <a:t>Talk to each other about the individual, incidents and reporting requirements.  </a:t>
            </a:r>
            <a:endParaRPr lang="en-US" dirty="0" smtClean="0"/>
          </a:p>
          <a:p>
            <a:r>
              <a:rPr lang="en-US" dirty="0" smtClean="0"/>
              <a:t>Can’t report on time?</a:t>
            </a:r>
          </a:p>
          <a:p>
            <a:pPr lvl="1"/>
            <a:r>
              <a:rPr lang="en-US" dirty="0" smtClean="0"/>
              <a:t>Talk to the county.  Make them aware of the incident and obstacles to reporting. They will work </a:t>
            </a:r>
            <a:r>
              <a:rPr lang="en-US" smtClean="0"/>
              <a:t>with you.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4053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41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2514600"/>
            <a:ext cx="838200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You have completed the </a:t>
            </a:r>
            <a:r>
              <a:rPr lang="en-US" sz="2400" smtClean="0"/>
              <a:t>Incident Reporting protocol</a:t>
            </a:r>
            <a:r>
              <a:rPr lang="en-US" sz="2400" dirty="0"/>
              <a:t>. 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 Please take the test!</a:t>
            </a:r>
          </a:p>
          <a:p>
            <a:pPr algn="ctr"/>
            <a:endParaRPr lang="en-US" sz="2400" dirty="0"/>
          </a:p>
          <a:p>
            <a:pPr lvl="0" algn="ctr"/>
            <a:r>
              <a:rPr lang="en-US" dirty="0"/>
              <a:t>You will get a certificate once you have completed all the competencies and passed with 90% or better. </a:t>
            </a:r>
            <a:endParaRPr lang="en-US" sz="1600" dirty="0"/>
          </a:p>
          <a:p>
            <a:pPr marL="742950" lvl="1" indent="-285750" algn="ctr">
              <a:buFont typeface="Wingdings" panose="05000000000000000000" pitchFamily="2" charset="2"/>
              <a:buChar char="ü"/>
            </a:pPr>
            <a:r>
              <a:rPr lang="en-US" dirty="0"/>
              <a:t>The certificate will generate on its own. </a:t>
            </a:r>
          </a:p>
          <a:p>
            <a:pPr marL="742950" lvl="1" indent="-285750" algn="ctr">
              <a:buFont typeface="Wingdings" panose="05000000000000000000" pitchFamily="2" charset="2"/>
              <a:buChar char="ü"/>
            </a:pPr>
            <a:r>
              <a:rPr lang="en-US" dirty="0"/>
              <a:t>Print it.  </a:t>
            </a:r>
          </a:p>
          <a:p>
            <a:pPr marL="742950" lvl="1" indent="-285750" algn="ctr">
              <a:buFont typeface="Wingdings" panose="05000000000000000000" pitchFamily="2" charset="2"/>
              <a:buChar char="ü"/>
            </a:pPr>
            <a:r>
              <a:rPr lang="en-US" dirty="0"/>
              <a:t>Give it to your supervisor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99060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THANK YOU</a:t>
            </a:r>
            <a:endParaRPr lang="en-US" sz="32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8728" y="11906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71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Reasons for Reporting – why it’s important</a:t>
            </a:r>
          </a:p>
          <a:p>
            <a:r>
              <a:rPr lang="en-US" sz="2200" dirty="0" smtClean="0"/>
              <a:t>Two different reporting systems</a:t>
            </a:r>
          </a:p>
          <a:p>
            <a:pPr lvl="1"/>
            <a:r>
              <a:rPr lang="en-US" sz="2200" dirty="0" smtClean="0"/>
              <a:t>Managed Care Organization – MCO</a:t>
            </a:r>
          </a:p>
          <a:p>
            <a:pPr lvl="2"/>
            <a:r>
              <a:rPr lang="en-US" sz="2200" dirty="0" smtClean="0"/>
              <a:t>Adverse</a:t>
            </a:r>
          </a:p>
          <a:p>
            <a:pPr lvl="2"/>
            <a:r>
              <a:rPr lang="en-US" sz="2200" dirty="0" smtClean="0"/>
              <a:t>Critical</a:t>
            </a:r>
          </a:p>
          <a:p>
            <a:pPr lvl="1"/>
            <a:r>
              <a:rPr lang="en-US" sz="2200" dirty="0" smtClean="0"/>
              <a:t>BC Critical Incident system – all residents</a:t>
            </a:r>
          </a:p>
          <a:p>
            <a:pPr lvl="2"/>
            <a:r>
              <a:rPr lang="en-US" sz="2200" dirty="0" smtClean="0"/>
              <a:t>Critical</a:t>
            </a:r>
          </a:p>
          <a:p>
            <a:pPr lvl="2"/>
            <a:r>
              <a:rPr lang="en-US" sz="2200" dirty="0" smtClean="0"/>
              <a:t>Early Warning</a:t>
            </a:r>
          </a:p>
          <a:p>
            <a:r>
              <a:rPr lang="en-US" sz="2200" dirty="0" smtClean="0"/>
              <a:t>Frequently asked questions</a:t>
            </a:r>
          </a:p>
          <a:p>
            <a:r>
              <a:rPr lang="en-US" sz="2200" dirty="0" smtClean="0"/>
              <a:t>Helpful hints</a:t>
            </a:r>
          </a:p>
          <a:p>
            <a:r>
              <a:rPr lang="en-US" sz="2200" dirty="0" smtClean="0"/>
              <a:t>Communication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67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8382000" cy="914400"/>
          </a:xfrm>
        </p:spPr>
        <p:txBody>
          <a:bodyPr>
            <a:noAutofit/>
          </a:bodyPr>
          <a:lstStyle/>
          <a:p>
            <a:r>
              <a:rPr lang="en-US" sz="3200" dirty="0" smtClean="0"/>
              <a:t>Reason for Reporting: Why it’s important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Continuous Quality Improvement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sz="2000" dirty="0" smtClean="0"/>
              <a:t>Identification of trends and/or improvement opportunities</a:t>
            </a:r>
          </a:p>
          <a:p>
            <a:pPr marL="1200150" lvl="2" indent="-400050">
              <a:buFont typeface="+mj-lt"/>
              <a:buAutoNum type="romanLcPeriod"/>
            </a:pPr>
            <a:r>
              <a:rPr lang="en-US" sz="1600" dirty="0" smtClean="0"/>
              <a:t>prevent future incidents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sz="2000" dirty="0"/>
              <a:t>I</a:t>
            </a:r>
            <a:r>
              <a:rPr lang="en-US" sz="2000" dirty="0" smtClean="0"/>
              <a:t>mprove system functioning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sz="2000" dirty="0" smtClean="0"/>
              <a:t>Monitoring to ensure member safety and high quality services</a:t>
            </a:r>
          </a:p>
          <a:p>
            <a:pPr marL="1200150" lvl="2" indent="-400050">
              <a:buFont typeface="+mj-lt"/>
              <a:buAutoNum type="romanLcPeriod"/>
            </a:pPr>
            <a:r>
              <a:rPr lang="en-US" sz="1600" dirty="0" smtClean="0"/>
              <a:t>increase opportunities for intervention</a:t>
            </a:r>
          </a:p>
          <a:p>
            <a:pPr marL="514350" indent="-514350">
              <a:buAutoNum type="arabicPeriod"/>
            </a:pPr>
            <a:r>
              <a:rPr lang="en-US" sz="2400" dirty="0" smtClean="0"/>
              <a:t>Because it is required.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5060442"/>
            <a:ext cx="1778000" cy="1186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27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Reporting Systems: </a:t>
            </a:r>
            <a:r>
              <a:rPr lang="en-US" dirty="0" smtClean="0"/>
              <a:t>MCO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Staff serving MCO Members only:</a:t>
            </a:r>
          </a:p>
          <a:p>
            <a:r>
              <a:rPr lang="en-US" sz="2000" dirty="0" smtClean="0"/>
              <a:t>When do I report?</a:t>
            </a:r>
          </a:p>
          <a:p>
            <a:pPr lvl="1"/>
            <a:r>
              <a:rPr lang="en-US" sz="2000" dirty="0"/>
              <a:t>Within the next business day from the incident date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Where can I find the reporting form? </a:t>
            </a:r>
          </a:p>
          <a:p>
            <a:pPr lvl="1"/>
            <a:r>
              <a:rPr lang="en-US" sz="2000" dirty="0" smtClean="0"/>
              <a:t>Critical Incident Log is located under Quality Management Forms at </a:t>
            </a:r>
            <a:r>
              <a:rPr lang="en-US" sz="2000" dirty="0" smtClean="0">
                <a:hlinkClick r:id="rId2"/>
              </a:rPr>
              <a:t>http://vbh-pa/com/provider/prv_forms.htm</a:t>
            </a:r>
            <a:endParaRPr lang="en-US" sz="2000" dirty="0" smtClean="0"/>
          </a:p>
          <a:p>
            <a:r>
              <a:rPr lang="en-US" sz="2000" dirty="0" smtClean="0"/>
              <a:t>How do I report?</a:t>
            </a:r>
          </a:p>
          <a:p>
            <a:pPr lvl="1"/>
            <a:r>
              <a:rPr lang="en-US" sz="2000" dirty="0" smtClean="0"/>
              <a:t>Risk Management Fax: 1-855-287-8491</a:t>
            </a:r>
          </a:p>
          <a:p>
            <a:pPr lvl="1"/>
            <a:r>
              <a:rPr lang="en-US" sz="2000" dirty="0" smtClean="0"/>
              <a:t>Risk Management Email (encrypted only):  </a:t>
            </a:r>
            <a:r>
              <a:rPr lang="en-US" sz="2000" dirty="0" smtClean="0">
                <a:hlinkClick r:id="rId3"/>
              </a:rPr>
              <a:t>criticalincident@beaconhealthoptions.com</a:t>
            </a:r>
            <a:endParaRPr lang="en-US" sz="2000" dirty="0" smtClean="0"/>
          </a:p>
          <a:p>
            <a:pPr lvl="1"/>
            <a:r>
              <a:rPr lang="en-US" sz="2000" dirty="0" smtClean="0"/>
              <a:t>Contact Quality Management Staff:</a:t>
            </a:r>
          </a:p>
          <a:p>
            <a:pPr lvl="2"/>
            <a:r>
              <a:rPr lang="en-US" dirty="0" smtClean="0"/>
              <a:t>Nicole Brown 724-744-6327</a:t>
            </a:r>
          </a:p>
          <a:p>
            <a:pPr marL="914400" lvl="2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28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Reporting Form: MCO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2795638"/>
              </p:ext>
            </p:extLst>
          </p:nvPr>
        </p:nvGraphicFramePr>
        <p:xfrm>
          <a:off x="838200" y="2133599"/>
          <a:ext cx="8153399" cy="46417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18838"/>
                <a:gridCol w="251398"/>
                <a:gridCol w="251398"/>
                <a:gridCol w="251398"/>
                <a:gridCol w="251398"/>
                <a:gridCol w="251398"/>
                <a:gridCol w="251398"/>
                <a:gridCol w="251398"/>
                <a:gridCol w="251398"/>
                <a:gridCol w="251398"/>
                <a:gridCol w="1993814"/>
                <a:gridCol w="1178165"/>
              </a:tblGrid>
              <a:tr h="449756">
                <a:tc gridSpan="1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Critical Incident/Quality of Care Log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VBH Risk Management Fax 855-287-8491           Encrypted Email: Criticalincident@beaconhealthoptions.com</a:t>
                      </a:r>
                      <a:endParaRPr lang="en-US" sz="1000" b="1" kern="0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0935" marR="40935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8042">
                <a:tc gridSpan="1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    Critical Incident           Provider Preventable Condition           Quality of Care        </a:t>
                      </a:r>
                      <a:endParaRPr lang="en-US" sz="1000" b="1" kern="0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0935" marR="40935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9838">
                <a:tc grid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Date Received: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    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0935" marR="40935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Date of Incident: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    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0935" marR="40935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Date of Log: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    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0935" marR="40935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3801">
                <a:tc gridSpan="1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Reporter Information:  Incident Reported By:        Provider               VBH-PA Staff                  Other  </a:t>
                      </a:r>
                      <a:endParaRPr lang="en-US" sz="1000" b="1" kern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0935" marR="40935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9838">
                <a:tc grid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Reporting Staff Name: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    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0935" marR="40935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Provider Name: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    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0935" marR="40935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Provider Phone: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    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0935" marR="40935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9838">
                <a:tc gridSpan="1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Provider Address: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    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0935" marR="40935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720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Member Information</a:t>
                      </a:r>
                      <a:endParaRPr lang="en-US" sz="1000" b="1" kern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0935" marR="40935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MAID #: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    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0935" marR="40935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First Name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    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0935" marR="40935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Last Name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    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0935" marR="40935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Date of Birth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    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0935" marR="40935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Age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    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0935" marR="40935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975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County: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    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0935" marR="40935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MH Diagnosis: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    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0935" marR="40935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D&amp;A Diagnosis: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    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0935" marR="40935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Medical Conditions: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    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0935" marR="40935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9838">
                <a:tc gridSpan="1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u="sng" kern="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Provider</a:t>
                      </a: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 and Level of Care </a:t>
                      </a:r>
                      <a:r>
                        <a:rPr lang="en-US" sz="1000" u="sng" kern="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at time of incident</a:t>
                      </a: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: (if same as reporting provider, please note as “same”)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    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0935" marR="40935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9919">
                <a:tc gridSpan="1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Incident Code:      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0935" marR="40935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5592">
                <a:tc gridSpan="1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Please provide a brief description of incident:  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0935" marR="40935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9919">
                <a:tc gridSpan="1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Name of VBH-PA staff person accepting incident report: *****    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0935" marR="40935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9838"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Risk Management Information</a:t>
                      </a:r>
                      <a:endParaRPr lang="en-US" sz="1000" b="1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0935" marR="40935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Faxed (email):     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0935" marR="40935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Entered:      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0935" marR="40935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1383">
                <a:tc gridSpan="1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Comments:</a:t>
                      </a:r>
                      <a:endParaRPr lang="en-US" sz="1000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0935" marR="40935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76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8382000" cy="914400"/>
          </a:xfrm>
        </p:spPr>
        <p:txBody>
          <a:bodyPr/>
          <a:lstStyle/>
          <a:p>
            <a:r>
              <a:rPr lang="en-US" dirty="0" smtClean="0"/>
              <a:t>	</a:t>
            </a:r>
            <a:r>
              <a:rPr lang="en-US" u="sng" dirty="0"/>
              <a:t/>
            </a:r>
            <a:br>
              <a:rPr lang="en-US" u="sng" dirty="0"/>
            </a:br>
            <a:r>
              <a:rPr lang="en-US" sz="2800" dirty="0" smtClean="0"/>
              <a:t>MCO Reportable Incidents: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57400"/>
            <a:ext cx="7769225" cy="4648200"/>
          </a:xfrm>
        </p:spPr>
        <p:txBody>
          <a:bodyPr/>
          <a:lstStyle/>
          <a:p>
            <a:r>
              <a:rPr lang="en-US" sz="1300" dirty="0" smtClean="0"/>
              <a:t>Suicide/attempted suicide		</a:t>
            </a:r>
          </a:p>
          <a:p>
            <a:r>
              <a:rPr lang="en-US" sz="1300" dirty="0" smtClean="0"/>
              <a:t>Homicide/attempted homicide</a:t>
            </a:r>
          </a:p>
          <a:p>
            <a:r>
              <a:rPr lang="en-US" sz="1300" dirty="0" smtClean="0"/>
              <a:t>Death</a:t>
            </a:r>
          </a:p>
          <a:p>
            <a:r>
              <a:rPr lang="en-US" sz="1300" dirty="0" smtClean="0"/>
              <a:t>Allegations of sexual/physical abuse</a:t>
            </a:r>
          </a:p>
          <a:p>
            <a:r>
              <a:rPr lang="en-US" sz="1300" dirty="0" smtClean="0"/>
              <a:t>Assault</a:t>
            </a:r>
          </a:p>
          <a:p>
            <a:r>
              <a:rPr lang="en-US" sz="1300" dirty="0" smtClean="0"/>
              <a:t>Absent w/out leave with or w/out risk to self/others</a:t>
            </a:r>
          </a:p>
          <a:p>
            <a:r>
              <a:rPr lang="en-US" sz="1300" dirty="0" smtClean="0"/>
              <a:t>Undesirable events inconsistent with routine patient care</a:t>
            </a:r>
          </a:p>
          <a:p>
            <a:r>
              <a:rPr lang="en-US" sz="1300" dirty="0" smtClean="0"/>
              <a:t>Breach of confidentiality</a:t>
            </a:r>
          </a:p>
          <a:p>
            <a:r>
              <a:rPr lang="en-US" sz="1300" dirty="0" smtClean="0"/>
              <a:t>Parent/guardian taking child AMA – Against Medical Advice</a:t>
            </a:r>
          </a:p>
          <a:p>
            <a:r>
              <a:rPr lang="en-US" sz="1300" dirty="0" smtClean="0"/>
              <a:t>Accidental injury</a:t>
            </a:r>
          </a:p>
          <a:p>
            <a:r>
              <a:rPr lang="en-US" sz="1300" dirty="0" smtClean="0"/>
              <a:t>Medication/Treatment errors</a:t>
            </a:r>
          </a:p>
          <a:p>
            <a:r>
              <a:rPr lang="en-US" sz="1300" dirty="0"/>
              <a:t>Adverse reaction to </a:t>
            </a:r>
            <a:r>
              <a:rPr lang="en-US" sz="1300" dirty="0" smtClean="0"/>
              <a:t>medication/treatment</a:t>
            </a:r>
          </a:p>
          <a:p>
            <a:r>
              <a:rPr lang="en-US" sz="1300" dirty="0" smtClean="0"/>
              <a:t>Fire setting/property damage</a:t>
            </a:r>
          </a:p>
          <a:p>
            <a:r>
              <a:rPr lang="en-US" sz="1300" dirty="0" smtClean="0"/>
              <a:t>Temporary closure of a facility</a:t>
            </a:r>
          </a:p>
          <a:p>
            <a:r>
              <a:rPr lang="en-US" sz="1300" dirty="0" smtClean="0"/>
              <a:t>Possession of a deadly weapon</a:t>
            </a:r>
          </a:p>
          <a:p>
            <a:r>
              <a:rPr lang="en-US" sz="1300" dirty="0" smtClean="0"/>
              <a:t>Outbreak of a serious communicable disease</a:t>
            </a:r>
          </a:p>
          <a:p>
            <a:r>
              <a:rPr lang="en-US" sz="1300" dirty="0" smtClean="0"/>
              <a:t>Other</a:t>
            </a:r>
          </a:p>
          <a:p>
            <a:r>
              <a:rPr lang="en-US" sz="1300" dirty="0" smtClean="0"/>
              <a:t>Administrative Discharge</a:t>
            </a:r>
          </a:p>
          <a:p>
            <a:r>
              <a:rPr lang="en-US" sz="1300" dirty="0" smtClean="0"/>
              <a:t>Any real or threatened litigation in a case</a:t>
            </a:r>
          </a:p>
          <a:p>
            <a:pPr marL="0" indent="0" algn="ctr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69987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79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8001000" cy="914400"/>
          </a:xfrm>
        </p:spPr>
        <p:txBody>
          <a:bodyPr/>
          <a:lstStyle/>
          <a:p>
            <a:r>
              <a:rPr lang="en-US" dirty="0" smtClean="0"/>
              <a:t>Reporting Systems: Beaver County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/>
              <a:t>Staff serving </a:t>
            </a:r>
            <a:r>
              <a:rPr lang="en-US" sz="2000" b="1" dirty="0" smtClean="0"/>
              <a:t>all Beaver County residents:</a:t>
            </a:r>
            <a:endParaRPr lang="en-US" sz="2000" b="1" dirty="0"/>
          </a:p>
          <a:p>
            <a:r>
              <a:rPr lang="en-US" sz="2000" dirty="0"/>
              <a:t>When do I report</a:t>
            </a:r>
            <a:r>
              <a:rPr lang="en-US" sz="2000" dirty="0" smtClean="0"/>
              <a:t>?</a:t>
            </a:r>
          </a:p>
          <a:p>
            <a:pPr lvl="1"/>
            <a:r>
              <a:rPr lang="en-US" sz="2000" dirty="0" smtClean="0"/>
              <a:t>Within the </a:t>
            </a:r>
            <a:r>
              <a:rPr lang="en-US" sz="2000" dirty="0"/>
              <a:t>next business day </a:t>
            </a:r>
            <a:r>
              <a:rPr lang="en-US" sz="2000" dirty="0" smtClean="0"/>
              <a:t>of </a:t>
            </a:r>
            <a:r>
              <a:rPr lang="en-US" sz="2000" dirty="0"/>
              <a:t>the incident date.</a:t>
            </a:r>
          </a:p>
          <a:p>
            <a:r>
              <a:rPr lang="en-US" sz="2000" dirty="0"/>
              <a:t>Where can I find the reporting form? </a:t>
            </a:r>
          </a:p>
          <a:p>
            <a:pPr lvl="1"/>
            <a:r>
              <a:rPr lang="en-US" sz="2000" dirty="0" smtClean="0"/>
              <a:t>BC Critical Incident Reporting form is </a:t>
            </a:r>
            <a:r>
              <a:rPr lang="en-US" sz="2000" dirty="0"/>
              <a:t>located at </a:t>
            </a:r>
            <a:r>
              <a:rPr lang="en-US" sz="2000" dirty="0">
                <a:hlinkClick r:id="rId2"/>
              </a:rPr>
              <a:t>http://www.bc-systemofcare.org/incident-reporting</a:t>
            </a:r>
            <a:r>
              <a:rPr lang="en-US" sz="2000" dirty="0" smtClean="0">
                <a:hlinkClick r:id="rId2"/>
              </a:rPr>
              <a:t>/</a:t>
            </a:r>
            <a:endParaRPr lang="en-US" sz="2000" dirty="0" smtClean="0"/>
          </a:p>
          <a:p>
            <a:r>
              <a:rPr lang="en-US" sz="2000" dirty="0" smtClean="0"/>
              <a:t>How </a:t>
            </a:r>
            <a:r>
              <a:rPr lang="en-US" sz="2000" dirty="0"/>
              <a:t>do I report?</a:t>
            </a:r>
          </a:p>
          <a:p>
            <a:pPr lvl="1"/>
            <a:r>
              <a:rPr lang="en-US" sz="2000" dirty="0" smtClean="0"/>
              <a:t>Send all incidents to </a:t>
            </a:r>
            <a:r>
              <a:rPr lang="en-US" sz="2000" dirty="0"/>
              <a:t>BCBH </a:t>
            </a:r>
            <a:r>
              <a:rPr lang="en-US" sz="2000" dirty="0" smtClean="0"/>
              <a:t>on </a:t>
            </a:r>
            <a:r>
              <a:rPr lang="en-US" sz="2000" dirty="0"/>
              <a:t>the </a:t>
            </a:r>
            <a:r>
              <a:rPr lang="en-US" sz="2000" dirty="0" smtClean="0"/>
              <a:t>BC Reporting Form via </a:t>
            </a:r>
            <a:r>
              <a:rPr lang="en-US" sz="2000" dirty="0"/>
              <a:t>fax: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To: </a:t>
            </a:r>
            <a:r>
              <a:rPr lang="en-US" dirty="0" smtClean="0"/>
              <a:t>Elisia Majors </a:t>
            </a:r>
            <a:r>
              <a:rPr lang="en-US" dirty="0"/>
              <a:t>&amp; Stephanie Santoro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Fax: </a:t>
            </a:r>
            <a:r>
              <a:rPr lang="en-US" b="1" dirty="0"/>
              <a:t>724-847-6229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8835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46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8001000" cy="7620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Beaver </a:t>
            </a:r>
            <a:r>
              <a:rPr lang="en-US" sz="2000" dirty="0"/>
              <a:t>County Behavioral Health Reportable Incidents: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0" y="2057400"/>
            <a:ext cx="81534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 smtClean="0"/>
              <a:t>Critical Incidents:</a:t>
            </a:r>
            <a:endParaRPr lang="en-US" sz="1600" b="1" u="sng" dirty="0"/>
          </a:p>
          <a:p>
            <a:r>
              <a:rPr lang="en-US" sz="1600" dirty="0"/>
              <a:t>CRIT - Abuse - Physical/Sexual 	</a:t>
            </a:r>
            <a:r>
              <a:rPr lang="en-US" sz="1600" dirty="0" smtClean="0"/>
              <a:t>       CRIT </a:t>
            </a:r>
            <a:r>
              <a:rPr lang="en-US" sz="1600" dirty="0"/>
              <a:t>- Outbreak of Contagious Disease</a:t>
            </a:r>
            <a:endParaRPr lang="en-US" sz="1600" dirty="0" smtClean="0"/>
          </a:p>
          <a:p>
            <a:r>
              <a:rPr lang="en-US" sz="1600" dirty="0" smtClean="0"/>
              <a:t>CRIT </a:t>
            </a:r>
            <a:r>
              <a:rPr lang="en-US" sz="1600" dirty="0"/>
              <a:t>- Apparent Homicide By Client </a:t>
            </a:r>
            <a:r>
              <a:rPr lang="en-US" sz="1600" dirty="0" smtClean="0"/>
              <a:t>	</a:t>
            </a:r>
            <a:r>
              <a:rPr lang="en-US" sz="1600" dirty="0"/>
              <a:t> </a:t>
            </a:r>
            <a:r>
              <a:rPr lang="en-US" sz="1600" dirty="0" smtClean="0"/>
              <a:t>      CRIT </a:t>
            </a:r>
            <a:r>
              <a:rPr lang="en-US" sz="1600" dirty="0"/>
              <a:t>– Overdose </a:t>
            </a:r>
            <a:r>
              <a:rPr lang="en-US" sz="1600" dirty="0" smtClean="0"/>
              <a:t>	</a:t>
            </a:r>
            <a:endParaRPr lang="en-US" sz="1600" dirty="0"/>
          </a:p>
          <a:p>
            <a:r>
              <a:rPr lang="en-US" sz="1600" dirty="0" smtClean="0"/>
              <a:t>CRIT – Arrest			</a:t>
            </a:r>
            <a:r>
              <a:rPr lang="en-US" sz="1600" dirty="0"/>
              <a:t> </a:t>
            </a:r>
            <a:r>
              <a:rPr lang="en-US" sz="1600" dirty="0" smtClean="0"/>
              <a:t>      CRIT </a:t>
            </a:r>
            <a:r>
              <a:rPr lang="en-US" sz="1600" dirty="0"/>
              <a:t>- Serious Assault </a:t>
            </a:r>
            <a:r>
              <a:rPr lang="en-US" sz="1600" dirty="0" smtClean="0"/>
              <a:t>	</a:t>
            </a:r>
            <a:endParaRPr lang="en-US" sz="1600" dirty="0"/>
          </a:p>
          <a:p>
            <a:r>
              <a:rPr lang="en-US" sz="1600" dirty="0" smtClean="0"/>
              <a:t>CRIT </a:t>
            </a:r>
            <a:r>
              <a:rPr lang="en-US" sz="1600" dirty="0"/>
              <a:t>- Attempted Suicide </a:t>
            </a:r>
            <a:r>
              <a:rPr lang="en-US" sz="1600" dirty="0" smtClean="0"/>
              <a:t>	</a:t>
            </a:r>
            <a:r>
              <a:rPr lang="en-US" sz="1600" dirty="0"/>
              <a:t>	 </a:t>
            </a:r>
            <a:r>
              <a:rPr lang="en-US" sz="1600" dirty="0" smtClean="0"/>
              <a:t>      </a:t>
            </a:r>
            <a:r>
              <a:rPr lang="en-US" sz="1600" dirty="0"/>
              <a:t>CRIT - </a:t>
            </a:r>
            <a:r>
              <a:rPr lang="en-US" sz="1600" dirty="0" smtClean="0"/>
              <a:t>Suicide</a:t>
            </a:r>
            <a:endParaRPr lang="en-US" sz="1600" dirty="0"/>
          </a:p>
          <a:p>
            <a:r>
              <a:rPr lang="en-US" sz="1600" dirty="0" smtClean="0"/>
              <a:t>CRIT </a:t>
            </a:r>
            <a:r>
              <a:rPr lang="en-US" sz="1600" dirty="0"/>
              <a:t>- Client Injury - Accident/Intentional </a:t>
            </a:r>
            <a:r>
              <a:rPr lang="en-US" sz="1600" dirty="0" smtClean="0"/>
              <a:t>	</a:t>
            </a:r>
            <a:endParaRPr lang="en-US" sz="1600" dirty="0"/>
          </a:p>
          <a:p>
            <a:r>
              <a:rPr lang="en-US" sz="1600" dirty="0" smtClean="0"/>
              <a:t>CRIT </a:t>
            </a:r>
            <a:r>
              <a:rPr lang="en-US" sz="1600" dirty="0"/>
              <a:t>- Client Injury - Restraint/Seclusion </a:t>
            </a:r>
            <a:r>
              <a:rPr lang="en-US" sz="1600" dirty="0" smtClean="0"/>
              <a:t>	</a:t>
            </a:r>
            <a:endParaRPr lang="en-US" sz="1400" dirty="0" smtClean="0"/>
          </a:p>
          <a:p>
            <a:r>
              <a:rPr lang="en-US" sz="1600" dirty="0" smtClean="0"/>
              <a:t>CRIT </a:t>
            </a:r>
            <a:r>
              <a:rPr lang="en-US" sz="1600" dirty="0"/>
              <a:t>- Community </a:t>
            </a:r>
            <a:r>
              <a:rPr lang="en-US" sz="1600" dirty="0" err="1"/>
              <a:t>Hosp</a:t>
            </a:r>
            <a:r>
              <a:rPr lang="en-US" sz="1600" dirty="0"/>
              <a:t> - Involuntary </a:t>
            </a:r>
            <a:r>
              <a:rPr lang="en-US" sz="1600" dirty="0" smtClean="0"/>
              <a:t>(302)	</a:t>
            </a:r>
            <a:endParaRPr lang="en-US" sz="1400" dirty="0"/>
          </a:p>
          <a:p>
            <a:r>
              <a:rPr lang="en-US" sz="1600" dirty="0" smtClean="0"/>
              <a:t>CRIT </a:t>
            </a:r>
            <a:r>
              <a:rPr lang="en-US" sz="1600" dirty="0"/>
              <a:t>- Community </a:t>
            </a:r>
            <a:r>
              <a:rPr lang="en-US" sz="1600" dirty="0" err="1"/>
              <a:t>Hosp</a:t>
            </a:r>
            <a:r>
              <a:rPr lang="en-US" sz="1600" dirty="0"/>
              <a:t> - Voluntary </a:t>
            </a:r>
            <a:r>
              <a:rPr lang="en-US" sz="1600" dirty="0" smtClean="0"/>
              <a:t>(201)	</a:t>
            </a:r>
            <a:endParaRPr lang="en-US" sz="1600" dirty="0"/>
          </a:p>
          <a:p>
            <a:r>
              <a:rPr lang="en-US" sz="1600" dirty="0" smtClean="0"/>
              <a:t>CRIT – Death				</a:t>
            </a:r>
          </a:p>
          <a:p>
            <a:r>
              <a:rPr lang="en-US" sz="1600" dirty="0" smtClean="0"/>
              <a:t>CRIT </a:t>
            </a:r>
            <a:r>
              <a:rPr lang="en-US" sz="1600" dirty="0"/>
              <a:t>- Failure to Follow Duty to Warn </a:t>
            </a:r>
            <a:r>
              <a:rPr lang="en-US" sz="1600" dirty="0" smtClean="0"/>
              <a:t>		</a:t>
            </a:r>
          </a:p>
          <a:p>
            <a:r>
              <a:rPr lang="en-US" sz="1600" dirty="0" smtClean="0"/>
              <a:t>CRIT – Fire</a:t>
            </a:r>
          </a:p>
          <a:p>
            <a:r>
              <a:rPr lang="en-US" sz="1600" dirty="0"/>
              <a:t>CRIT - Hospitalization – SMH</a:t>
            </a:r>
            <a:r>
              <a:rPr lang="en-US" sz="1600" dirty="0" smtClean="0">
                <a:solidFill>
                  <a:srgbClr val="C00000"/>
                </a:solidFill>
              </a:rPr>
              <a:t>*</a:t>
            </a:r>
          </a:p>
          <a:p>
            <a:r>
              <a:rPr lang="en-US" sz="1600" dirty="0"/>
              <a:t>CRIT - Medical Hospitalization</a:t>
            </a:r>
            <a:endParaRPr lang="en-US" sz="1600" dirty="0">
              <a:solidFill>
                <a:srgbClr val="C00000"/>
              </a:solidFill>
            </a:endParaRPr>
          </a:p>
          <a:p>
            <a:r>
              <a:rPr lang="en-US" sz="1600" dirty="0"/>
              <a:t>CRIT - Medical </a:t>
            </a:r>
            <a:r>
              <a:rPr lang="en-US" sz="1600" dirty="0" err="1"/>
              <a:t>Tx</a:t>
            </a:r>
            <a:r>
              <a:rPr lang="en-US" sz="1600" dirty="0"/>
              <a:t> </a:t>
            </a:r>
            <a:r>
              <a:rPr lang="en-US" sz="1600" dirty="0" smtClean="0"/>
              <a:t>Error</a:t>
            </a:r>
          </a:p>
          <a:p>
            <a:r>
              <a:rPr lang="en-US" sz="1600" dirty="0"/>
              <a:t>CRIT - Missing </a:t>
            </a:r>
            <a:r>
              <a:rPr lang="en-US" sz="1600" dirty="0" smtClean="0"/>
              <a:t>Person</a:t>
            </a:r>
          </a:p>
          <a:p>
            <a:r>
              <a:rPr lang="en-US" sz="1600" dirty="0"/>
              <a:t>CRIT - Misuse of Client </a:t>
            </a:r>
            <a:r>
              <a:rPr lang="en-US" sz="1600" dirty="0" smtClean="0"/>
              <a:t>Funds</a:t>
            </a:r>
          </a:p>
          <a:p>
            <a:r>
              <a:rPr lang="en-US" sz="1600" dirty="0"/>
              <a:t>CRIT - Other Incident-Serious Nature</a:t>
            </a:r>
          </a:p>
          <a:p>
            <a:pPr algn="r"/>
            <a:r>
              <a:rPr lang="en-US" sz="1600" dirty="0" smtClean="0">
                <a:solidFill>
                  <a:srgbClr val="C00000"/>
                </a:solidFill>
              </a:rPr>
              <a:t>*admission to a state hospital</a:t>
            </a:r>
          </a:p>
        </p:txBody>
      </p:sp>
    </p:spTree>
    <p:extLst>
      <p:ext uri="{BB962C8B-B14F-4D97-AF65-F5344CB8AC3E}">
        <p14:creationId xmlns:p14="http://schemas.microsoft.com/office/powerpoint/2010/main" val="96363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8077200" cy="914400"/>
          </a:xfrm>
        </p:spPr>
        <p:txBody>
          <a:bodyPr/>
          <a:lstStyle/>
          <a:p>
            <a:r>
              <a:rPr lang="en-US" sz="2000" dirty="0"/>
              <a:t>Beaver County Behavioral Health Reportable Incidents: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600"/>
            <a:ext cx="80010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000" b="1" u="sng" dirty="0" smtClean="0"/>
              <a:t>Early Warning Incidents: </a:t>
            </a:r>
          </a:p>
          <a:p>
            <a:pPr marL="0" indent="0">
              <a:buNone/>
            </a:pPr>
            <a:r>
              <a:rPr lang="en-US" sz="1800" dirty="0" smtClean="0"/>
              <a:t>EW – AMA – Against Medical Advice</a:t>
            </a: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EW </a:t>
            </a:r>
            <a:r>
              <a:rPr lang="en-US" sz="1800" dirty="0"/>
              <a:t>- Attempts At Elopement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EW </a:t>
            </a:r>
            <a:r>
              <a:rPr lang="en-US" sz="1800" dirty="0"/>
              <a:t>- Atypical Behavior - Change From Baseline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EW </a:t>
            </a:r>
            <a:r>
              <a:rPr lang="en-US" sz="1800" dirty="0"/>
              <a:t>- Complaints - Property Destruction/Eviction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EW </a:t>
            </a:r>
            <a:r>
              <a:rPr lang="en-US" sz="1800" dirty="0"/>
              <a:t>- Consumer Not Responding to Contact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EW </a:t>
            </a:r>
            <a:r>
              <a:rPr lang="en-US" sz="1800" dirty="0"/>
              <a:t>- E/R Visit - Behavioral/Physical Health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EW </a:t>
            </a:r>
            <a:r>
              <a:rPr lang="en-US" sz="1800" dirty="0"/>
              <a:t>- Inability to Locate Consumer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EW </a:t>
            </a:r>
            <a:r>
              <a:rPr lang="en-US" sz="1800" dirty="0"/>
              <a:t>- Indications For Increased Service/Supports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EW </a:t>
            </a:r>
            <a:r>
              <a:rPr lang="en-US" sz="1800" dirty="0"/>
              <a:t>- Police Involvement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EW </a:t>
            </a:r>
            <a:r>
              <a:rPr lang="en-US" sz="1800" dirty="0"/>
              <a:t>- Refusal to Take Medications Posing Risk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EW </a:t>
            </a:r>
            <a:r>
              <a:rPr lang="en-US" sz="1800" dirty="0"/>
              <a:t>- Sleep Pattern Change From Baseline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EW </a:t>
            </a:r>
            <a:r>
              <a:rPr lang="en-US" sz="1800" dirty="0"/>
              <a:t>- Unexcused Missed </a:t>
            </a:r>
            <a:r>
              <a:rPr lang="en-US" sz="1800" dirty="0" err="1"/>
              <a:t>Appts</a:t>
            </a:r>
            <a:r>
              <a:rPr lang="en-US" sz="1800" dirty="0"/>
              <a:t> - Provider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03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5273</TotalTime>
  <Words>724</Words>
  <Application>Microsoft Office PowerPoint</Application>
  <PresentationFormat>On-screen Show (4:3)</PresentationFormat>
  <Paragraphs>201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Black</vt:lpstr>
      <vt:lpstr>Times New Roman</vt:lpstr>
      <vt:lpstr>Wingdings</vt:lpstr>
      <vt:lpstr>Capsules</vt:lpstr>
      <vt:lpstr>Beaver County System of Care</vt:lpstr>
      <vt:lpstr>Overview</vt:lpstr>
      <vt:lpstr>Reason for Reporting: Why it’s important</vt:lpstr>
      <vt:lpstr>Reporting Systems: MCO</vt:lpstr>
      <vt:lpstr>Reporting Form: MCO</vt:lpstr>
      <vt:lpstr>  MCO Reportable Incidents:</vt:lpstr>
      <vt:lpstr>Reporting Systems: Beaver County</vt:lpstr>
      <vt:lpstr>Beaver County Behavioral Health Reportable Incidents:</vt:lpstr>
      <vt:lpstr>Beaver County Behavioral Health Reportable Incidents:</vt:lpstr>
      <vt:lpstr>BC Incident Reporting Form</vt:lpstr>
      <vt:lpstr>Frequently Asked Questions:</vt:lpstr>
      <vt:lpstr>Helpful Hints:</vt:lpstr>
      <vt:lpstr>Communication: </vt:lpstr>
      <vt:lpstr>PowerPoint Presentation</vt:lpstr>
    </vt:vector>
  </TitlesOfParts>
  <Company>Beaver County Behavioral Health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Beaver County Behavioral Health Beaver County, Pa</dc:title>
  <dc:creator>BCBH</dc:creator>
  <cp:lastModifiedBy>Santoro, Stephanie</cp:lastModifiedBy>
  <cp:revision>302</cp:revision>
  <cp:lastPrinted>2015-09-10T13:31:40Z</cp:lastPrinted>
  <dcterms:created xsi:type="dcterms:W3CDTF">2006-11-08T14:30:33Z</dcterms:created>
  <dcterms:modified xsi:type="dcterms:W3CDTF">2019-03-06T19:53:33Z</dcterms:modified>
</cp:coreProperties>
</file>