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7" r:id="rId1"/>
  </p:sldMasterIdLst>
  <p:notesMasterIdLst>
    <p:notesMasterId r:id="rId10"/>
  </p:notesMasterIdLst>
  <p:handoutMasterIdLst>
    <p:handoutMasterId r:id="rId11"/>
  </p:handoutMasterIdLst>
  <p:sldIdLst>
    <p:sldId id="346" r:id="rId2"/>
    <p:sldId id="364" r:id="rId3"/>
    <p:sldId id="354" r:id="rId4"/>
    <p:sldId id="362" r:id="rId5"/>
    <p:sldId id="363" r:id="rId6"/>
    <p:sldId id="356" r:id="rId7"/>
    <p:sldId id="361" r:id="rId8"/>
    <p:sldId id="367" r:id="rId9"/>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olly Wald" initials="HP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93428" autoAdjust="0"/>
  </p:normalViewPr>
  <p:slideViewPr>
    <p:cSldViewPr>
      <p:cViewPr varScale="1">
        <p:scale>
          <a:sx n="124" d="100"/>
          <a:sy n="124" d="100"/>
        </p:scale>
        <p:origin x="44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F354D23B-1CEF-4693-A9D8-31CBAE950455}" type="datetimeFigureOut">
              <a:rPr lang="en-US" smtClean="0"/>
              <a:t>4/8/2019</a:t>
            </a:fld>
            <a:endParaRPr lang="en-US"/>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79CDAE27-BB60-4A39-9205-3FEE41A41685}" type="slidenum">
              <a:rPr lang="en-US" smtClean="0"/>
              <a:t>‹#›</a:t>
            </a:fld>
            <a:endParaRPr lang="en-US"/>
          </a:p>
        </p:txBody>
      </p:sp>
    </p:spTree>
    <p:extLst>
      <p:ext uri="{BB962C8B-B14F-4D97-AF65-F5344CB8AC3E}">
        <p14:creationId xmlns:p14="http://schemas.microsoft.com/office/powerpoint/2010/main" val="681932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1" y="0"/>
            <a:ext cx="2972421" cy="465138"/>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defTabSz="928688">
              <a:defRPr sz="1200" dirty="0"/>
            </a:lvl1pPr>
          </a:lstStyle>
          <a:p>
            <a:pPr>
              <a:defRPr/>
            </a:pPr>
            <a:endParaRPr lang="en-US"/>
          </a:p>
        </p:txBody>
      </p:sp>
      <p:sp>
        <p:nvSpPr>
          <p:cNvPr id="16387" name="Rectangle 3"/>
          <p:cNvSpPr>
            <a:spLocks noGrp="1" noChangeArrowheads="1"/>
          </p:cNvSpPr>
          <p:nvPr>
            <p:ph type="dt" idx="1"/>
          </p:nvPr>
        </p:nvSpPr>
        <p:spPr bwMode="auto">
          <a:xfrm>
            <a:off x="3884027" y="0"/>
            <a:ext cx="2972421" cy="465138"/>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algn="r" defTabSz="928688">
              <a:defRPr sz="1200" dirty="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08075" y="698500"/>
            <a:ext cx="4643438" cy="3484563"/>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6421" y="4416426"/>
            <a:ext cx="5485158" cy="4181475"/>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1" y="8829675"/>
            <a:ext cx="2972421" cy="465138"/>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defTabSz="928688">
              <a:defRPr sz="1200" dirty="0"/>
            </a:lvl1pPr>
          </a:lstStyle>
          <a:p>
            <a:pPr>
              <a:defRPr/>
            </a:pPr>
            <a:endParaRPr lang="en-US"/>
          </a:p>
        </p:txBody>
      </p:sp>
      <p:sp>
        <p:nvSpPr>
          <p:cNvPr id="16391" name="Rectangle 7"/>
          <p:cNvSpPr>
            <a:spLocks noGrp="1" noChangeArrowheads="1"/>
          </p:cNvSpPr>
          <p:nvPr>
            <p:ph type="sldNum" sz="quarter" idx="5"/>
          </p:nvPr>
        </p:nvSpPr>
        <p:spPr bwMode="auto">
          <a:xfrm>
            <a:off x="3884027" y="8829675"/>
            <a:ext cx="2972421" cy="465138"/>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algn="r" defTabSz="928688">
              <a:defRPr sz="1200"/>
            </a:lvl1pPr>
          </a:lstStyle>
          <a:p>
            <a:pPr>
              <a:defRPr/>
            </a:pPr>
            <a:fld id="{11CB1F2D-D575-457F-91A3-92004285DA4F}" type="slidenum">
              <a:rPr lang="en-US"/>
              <a:pPr>
                <a:defRPr/>
              </a:pPr>
              <a:t>‹#›</a:t>
            </a:fld>
            <a:endParaRPr lang="en-US" dirty="0"/>
          </a:p>
        </p:txBody>
      </p:sp>
    </p:spTree>
    <p:extLst>
      <p:ext uri="{BB962C8B-B14F-4D97-AF65-F5344CB8AC3E}">
        <p14:creationId xmlns:p14="http://schemas.microsoft.com/office/powerpoint/2010/main" val="2698990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dirty="0"/>
            </a:p>
          </p:txBody>
        </p:sp>
      </p:grpSp>
      <p:sp>
        <p:nvSpPr>
          <p:cNvPr id="19047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19047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dirty="0">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dirty="0"/>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13D86934-748F-4FB2-A657-40CB13CD12D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6FCD1D2-62F2-4CE3-BE82-87892E55C9C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FC1559B-1BCA-4133-8A30-6C3666FB268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23622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0913" y="2362200"/>
            <a:ext cx="3770312" cy="3724275"/>
          </a:xfrm>
        </p:spPr>
        <p:txBody>
          <a:bodyPr/>
          <a:lstStyle/>
          <a:p>
            <a:pPr lvl="0"/>
            <a:endParaRPr lang="en-US" noProof="0" dirty="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0025008-0183-45CD-8F22-10CD06712B2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838200" y="2133600"/>
            <a:ext cx="7693025"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a:spLocks noGrp="1" noChangeArrowheads="1"/>
          </p:cNvSpPr>
          <p:nvPr>
            <p:ph type="sldNum" sz="quarter" idx="10"/>
          </p:nvPr>
        </p:nvSpPr>
        <p:spPr/>
        <p:txBody>
          <a:bodyPr/>
          <a:lstStyle>
            <a:lvl1pPr>
              <a:defRPr/>
            </a:lvl1pPr>
          </a:lstStyle>
          <a:p>
            <a:pPr>
              <a:defRPr/>
            </a:pPr>
            <a:fld id="{ABF16EF8-05FB-4B92-B1A3-63BD0E9B8D9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8C375E9-FC27-4239-95D8-DBF1954ED1F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C28BF973-4ECB-40E6-9BCF-3FEAB3BF8D8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76A51E8E-0F1B-4F57-875B-9C91FE6D257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7950A113-1F1A-4182-A5A0-B4A9A4A0DFE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B4360C63-5B2E-4C87-B50C-E0A35F6F8DB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86A68A7-B802-4E4B-B220-C4CCEE0478E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5375269-C611-4C94-B95B-B3AAF41A8F1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6858000"/>
            <a:chOff x="0" y="0"/>
            <a:chExt cx="5472" cy="4320"/>
          </a:xfrm>
        </p:grpSpPr>
        <p:grpSp>
          <p:nvGrpSpPr>
            <p:cNvPr id="1032" name="Group 3"/>
            <p:cNvGrpSpPr>
              <a:grpSpLocks/>
            </p:cNvGrpSpPr>
            <p:nvPr userDrawn="1"/>
          </p:nvGrpSpPr>
          <p:grpSpPr bwMode="auto">
            <a:xfrm>
              <a:off x="0" y="0"/>
              <a:ext cx="2016" cy="4320"/>
              <a:chOff x="0" y="0"/>
              <a:chExt cx="2016" cy="4320"/>
            </a:xfrm>
          </p:grpSpPr>
          <p:sp>
            <p:nvSpPr>
              <p:cNvPr id="18944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8944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dirty="0"/>
              </a:p>
            </p:txBody>
          </p:sp>
        </p:grpSp>
        <p:grpSp>
          <p:nvGrpSpPr>
            <p:cNvPr id="1033" name="Group 6"/>
            <p:cNvGrpSpPr>
              <a:grpSpLocks/>
            </p:cNvGrpSpPr>
            <p:nvPr/>
          </p:nvGrpSpPr>
          <p:grpSpPr bwMode="auto">
            <a:xfrm>
              <a:off x="144" y="1095"/>
              <a:ext cx="5328" cy="201"/>
              <a:chOff x="144" y="1095"/>
              <a:chExt cx="5328" cy="201"/>
            </a:xfrm>
          </p:grpSpPr>
          <p:sp>
            <p:nvSpPr>
              <p:cNvPr id="189447" name="AutoShape 7"/>
              <p:cNvSpPr>
                <a:spLocks noChangeArrowheads="1"/>
              </p:cNvSpPr>
              <p:nvPr/>
            </p:nvSpPr>
            <p:spPr bwMode="auto">
              <a:xfrm>
                <a:off x="384" y="1096"/>
                <a:ext cx="5088" cy="200"/>
              </a:xfrm>
              <a:prstGeom prst="roundRect">
                <a:avLst>
                  <a:gd name="adj" fmla="val 0"/>
                </a:avLst>
              </a:prstGeom>
              <a:solidFill>
                <a:schemeClr val="hlink"/>
              </a:solidFill>
              <a:ln w="9525">
                <a:noFill/>
                <a:round/>
                <a:headEnd/>
                <a:tailEnd/>
              </a:ln>
              <a:effectLst/>
            </p:spPr>
            <p:txBody>
              <a:bodyPr wrap="none" anchor="ctr"/>
              <a:lstStyle/>
              <a:p>
                <a:pPr>
                  <a:defRPr/>
                </a:pPr>
                <a:endParaRPr lang="en-US" dirty="0"/>
              </a:p>
            </p:txBody>
          </p:sp>
          <p:sp>
            <p:nvSpPr>
              <p:cNvPr id="189448" name="AutoShape 8"/>
              <p:cNvSpPr>
                <a:spLocks noChangeArrowheads="1"/>
              </p:cNvSpPr>
              <p:nvPr/>
            </p:nvSpPr>
            <p:spPr bwMode="auto">
              <a:xfrm flipH="1">
                <a:off x="144" y="1095"/>
                <a:ext cx="248" cy="201"/>
              </a:xfrm>
              <a:prstGeom prst="flowChartDelay">
                <a:avLst/>
              </a:prstGeom>
              <a:solidFill>
                <a:schemeClr val="hlink"/>
              </a:solidFill>
              <a:ln w="9525">
                <a:noFill/>
                <a:miter lim="800000"/>
                <a:headEnd/>
                <a:tailEnd/>
              </a:ln>
              <a:effectLst/>
            </p:spPr>
            <p:txBody>
              <a:bodyPr wrap="none" anchor="ctr"/>
              <a:lstStyle/>
              <a:p>
                <a:pPr>
                  <a:defRPr/>
                </a:pPr>
                <a:endParaRPr lang="en-US" dirty="0"/>
              </a:p>
            </p:txBody>
          </p:sp>
        </p:grpSp>
      </p:grpSp>
      <p:sp>
        <p:nvSpPr>
          <p:cNvPr id="1027" name="AutoShape 9"/>
          <p:cNvSpPr>
            <a:spLocks noGrp="1" noChangeArrowheads="1"/>
          </p:cNvSpPr>
          <p:nvPr>
            <p:ph type="title"/>
          </p:nvPr>
        </p:nvSpPr>
        <p:spPr bwMode="auto">
          <a:xfrm>
            <a:off x="762000" y="762000"/>
            <a:ext cx="7924800" cy="9144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10"/>
          <p:cNvSpPr>
            <a:spLocks noGrp="1" noChangeArrowheads="1"/>
          </p:cNvSpPr>
          <p:nvPr>
            <p:ph type="body" idx="1"/>
          </p:nvPr>
        </p:nvSpPr>
        <p:spPr bwMode="auto">
          <a:xfrm>
            <a:off x="838200" y="2133600"/>
            <a:ext cx="7693025" cy="3952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945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dirty="0"/>
            </a:lvl1pPr>
          </a:lstStyle>
          <a:p>
            <a:pPr>
              <a:defRPr/>
            </a:pPr>
            <a:endParaRPr lang="en-US"/>
          </a:p>
        </p:txBody>
      </p:sp>
      <p:sp>
        <p:nvSpPr>
          <p:cNvPr id="18945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dirty="0"/>
            </a:lvl1pPr>
          </a:lstStyle>
          <a:p>
            <a:pPr>
              <a:defRPr/>
            </a:pPr>
            <a:endParaRPr lang="en-US"/>
          </a:p>
        </p:txBody>
      </p:sp>
      <p:sp>
        <p:nvSpPr>
          <p:cNvPr id="18945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a:defRPr/>
            </a:pPr>
            <a:fld id="{D7D50DA7-1E4D-4FFE-A928-94DDA0D5797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cs typeface="Arial" charset="0"/>
        </a:defRPr>
      </a:lvl2pPr>
      <a:lvl3pPr algn="l" rtl="0" eaLnBrk="0" fontAlgn="base" hangingPunct="0">
        <a:lnSpc>
          <a:spcPct val="90000"/>
        </a:lnSpc>
        <a:spcBef>
          <a:spcPct val="0"/>
        </a:spcBef>
        <a:spcAft>
          <a:spcPct val="0"/>
        </a:spcAft>
        <a:defRPr sz="3600" b="1">
          <a:solidFill>
            <a:schemeClr val="tx2"/>
          </a:solidFill>
          <a:latin typeface="Arial" charset="0"/>
          <a:cs typeface="Arial" charset="0"/>
        </a:defRPr>
      </a:lvl3pPr>
      <a:lvl4pPr algn="l" rtl="0" eaLnBrk="0" fontAlgn="base" hangingPunct="0">
        <a:lnSpc>
          <a:spcPct val="90000"/>
        </a:lnSpc>
        <a:spcBef>
          <a:spcPct val="0"/>
        </a:spcBef>
        <a:spcAft>
          <a:spcPct val="0"/>
        </a:spcAft>
        <a:defRPr sz="3600" b="1">
          <a:solidFill>
            <a:schemeClr val="tx2"/>
          </a:solidFill>
          <a:latin typeface="Arial" charset="0"/>
          <a:cs typeface="Arial" charset="0"/>
        </a:defRPr>
      </a:lvl4pPr>
      <a:lvl5pPr algn="l" rtl="0" eaLnBrk="0" fontAlgn="base" hangingPunct="0">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idx="4294967295"/>
          </p:nvPr>
        </p:nvSpPr>
        <p:spPr>
          <a:xfrm>
            <a:off x="762000" y="2133600"/>
            <a:ext cx="7772400" cy="1470025"/>
          </a:xfrm>
        </p:spPr>
        <p:txBody>
          <a:bodyPr>
            <a:normAutofit/>
          </a:bodyPr>
          <a:lstStyle/>
          <a:p>
            <a:pPr algn="ctr" eaLnBrk="1" hangingPunct="1">
              <a:defRPr/>
            </a:pPr>
            <a:r>
              <a:rPr lang="en-US" dirty="0"/>
              <a:t>Beaver County</a:t>
            </a:r>
            <a:br>
              <a:rPr lang="en-US" dirty="0"/>
            </a:br>
            <a:r>
              <a:rPr lang="en-US" dirty="0"/>
              <a:t>Single Point of Accountability</a:t>
            </a:r>
          </a:p>
        </p:txBody>
      </p:sp>
      <p:sp>
        <p:nvSpPr>
          <p:cNvPr id="3" name="Subtitle 2"/>
          <p:cNvSpPr>
            <a:spLocks noGrp="1"/>
          </p:cNvSpPr>
          <p:nvPr>
            <p:ph type="subTitle" idx="4294967295"/>
          </p:nvPr>
        </p:nvSpPr>
        <p:spPr>
          <a:xfrm>
            <a:off x="1524000" y="4038600"/>
            <a:ext cx="6400800" cy="1592263"/>
          </a:xfrm>
        </p:spPr>
        <p:txBody>
          <a:bodyPr>
            <a:normAutofit/>
          </a:bodyPr>
          <a:lstStyle/>
          <a:p>
            <a:pPr marL="0" indent="0" algn="ctr" eaLnBrk="1" hangingPunct="1">
              <a:buFontTx/>
              <a:buNone/>
              <a:defRPr/>
            </a:pPr>
            <a:r>
              <a:rPr lang="en-US" b="1" dirty="0" smtClean="0">
                <a:solidFill>
                  <a:schemeClr val="accent4"/>
                </a:solidFill>
              </a:rPr>
              <a:t>Outreach &amp; Engagement</a:t>
            </a:r>
          </a:p>
        </p:txBody>
      </p:sp>
      <p:sp>
        <p:nvSpPr>
          <p:cNvPr id="2" name="Slide Number Placeholder 1"/>
          <p:cNvSpPr>
            <a:spLocks noGrp="1"/>
          </p:cNvSpPr>
          <p:nvPr>
            <p:ph type="sldNum" sz="quarter" idx="12"/>
          </p:nvPr>
        </p:nvSpPr>
        <p:spPr/>
        <p:txBody>
          <a:bodyPr/>
          <a:lstStyle/>
          <a:p>
            <a:pPr>
              <a:defRPr/>
            </a:pPr>
            <a:fld id="{B4360C63-5B2E-4C87-B50C-E0A35F6F8DB5}" type="slidenum">
              <a:rPr lang="en-US" smtClean="0"/>
              <a:pPr>
                <a:defRPr/>
              </a:pPr>
              <a:t>1</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764" y="4953000"/>
            <a:ext cx="2842872" cy="978694"/>
          </a:xfrm>
          <a:prstGeom prst="rect">
            <a:avLst/>
          </a:prstGeom>
        </p:spPr>
      </p:pic>
    </p:spTree>
    <p:extLst>
      <p:ext uri="{BB962C8B-B14F-4D97-AF65-F5344CB8AC3E}">
        <p14:creationId xmlns:p14="http://schemas.microsoft.com/office/powerpoint/2010/main" val="45900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Phases of Outreach </a:t>
            </a:r>
            <a:r>
              <a:rPr lang="en-US" dirty="0"/>
              <a:t>&amp; Engagement</a:t>
            </a:r>
          </a:p>
        </p:txBody>
      </p:sp>
      <p:sp>
        <p:nvSpPr>
          <p:cNvPr id="3" name="Content Placeholder 2"/>
          <p:cNvSpPr>
            <a:spLocks noGrp="1"/>
          </p:cNvSpPr>
          <p:nvPr>
            <p:ph idx="1"/>
          </p:nvPr>
        </p:nvSpPr>
        <p:spPr>
          <a:xfrm>
            <a:off x="685800" y="2133600"/>
            <a:ext cx="8077200" cy="4572000"/>
          </a:xfrm>
        </p:spPr>
        <p:txBody>
          <a:bodyPr/>
          <a:lstStyle/>
          <a:p>
            <a:endParaRPr lang="en-US" sz="2400" dirty="0" smtClean="0"/>
          </a:p>
          <a:p>
            <a:r>
              <a:rPr lang="en-US" sz="2400" dirty="0" smtClean="0"/>
              <a:t>Initial – establish a relationship</a:t>
            </a:r>
          </a:p>
          <a:p>
            <a:pPr marL="0" indent="0" algn="ctr">
              <a:buNone/>
            </a:pPr>
            <a:r>
              <a:rPr lang="en-US" sz="2400" b="1" dirty="0" smtClean="0"/>
              <a:t>↕</a:t>
            </a:r>
          </a:p>
          <a:p>
            <a:r>
              <a:rPr lang="en-US" sz="2400" dirty="0" smtClean="0"/>
              <a:t>Ongoing – maintain a relationship</a:t>
            </a:r>
          </a:p>
          <a:p>
            <a:pPr marL="0" indent="0" algn="ctr">
              <a:buNone/>
            </a:pPr>
            <a:r>
              <a:rPr lang="en-US" sz="2400" b="1" dirty="0" smtClean="0"/>
              <a:t>↕</a:t>
            </a:r>
          </a:p>
          <a:p>
            <a:r>
              <a:rPr lang="en-US" sz="2400" dirty="0" smtClean="0"/>
              <a:t>Re-engagement – reestablish a relationship</a:t>
            </a:r>
          </a:p>
          <a:p>
            <a:pPr marL="0" indent="0">
              <a:buNone/>
            </a:pPr>
            <a:endParaRPr lang="en-US" sz="2400" dirty="0" smtClean="0"/>
          </a:p>
          <a:p>
            <a:pPr marL="0" indent="0" algn="ctr">
              <a:buNone/>
            </a:pPr>
            <a:r>
              <a:rPr lang="en-US" sz="2400" dirty="0"/>
              <a:t>Contacts should fluctuate to meet the needs of the consumer and should not fall under the minimum standards. </a:t>
            </a:r>
          </a:p>
          <a:p>
            <a:pPr marL="0" indent="0">
              <a:buNone/>
            </a:pPr>
            <a:endParaRPr lang="en-US" sz="3600" dirty="0" smtClean="0"/>
          </a:p>
        </p:txBody>
      </p:sp>
      <p:sp>
        <p:nvSpPr>
          <p:cNvPr id="4" name="Slide Number Placeholder 3"/>
          <p:cNvSpPr>
            <a:spLocks noGrp="1"/>
          </p:cNvSpPr>
          <p:nvPr>
            <p:ph type="sldNum" sz="quarter" idx="10"/>
          </p:nvPr>
        </p:nvSpPr>
        <p:spPr/>
        <p:txBody>
          <a:bodyPr/>
          <a:lstStyle/>
          <a:p>
            <a:pPr>
              <a:defRPr/>
            </a:pPr>
            <a:fld id="{ABF16EF8-05FB-4B92-B1A3-63BD0E9B8D91}" type="slidenum">
              <a:rPr lang="en-US" smtClean="0">
                <a:solidFill>
                  <a:srgbClr val="FFFFFF"/>
                </a:solidFill>
              </a:rPr>
              <a:pPr>
                <a:defRPr/>
              </a:pPr>
              <a:t>2</a:t>
            </a:fld>
            <a:endParaRPr lang="en-US" dirty="0">
              <a:solidFill>
                <a:srgbClr val="FFFFFF"/>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1128" y="0"/>
            <a:ext cx="2842872" cy="978694"/>
          </a:xfrm>
          <a:prstGeom prst="rect">
            <a:avLst/>
          </a:prstGeom>
        </p:spPr>
      </p:pic>
    </p:spTree>
    <p:extLst>
      <p:ext uri="{BB962C8B-B14F-4D97-AF65-F5344CB8AC3E}">
        <p14:creationId xmlns:p14="http://schemas.microsoft.com/office/powerpoint/2010/main" val="426192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Outreach &amp; Engagement Goals</a:t>
            </a:r>
            <a:endParaRPr lang="en-US" dirty="0"/>
          </a:p>
        </p:txBody>
      </p:sp>
      <p:sp>
        <p:nvSpPr>
          <p:cNvPr id="2" name="Slide Number Placeholder 1"/>
          <p:cNvSpPr>
            <a:spLocks noGrp="1"/>
          </p:cNvSpPr>
          <p:nvPr>
            <p:ph type="sldNum" sz="quarter" idx="10"/>
          </p:nvPr>
        </p:nvSpPr>
        <p:spPr/>
        <p:txBody>
          <a:bodyPr/>
          <a:lstStyle/>
          <a:p>
            <a:pPr>
              <a:defRPr/>
            </a:pPr>
            <a:fld id="{B4360C63-5B2E-4C87-B50C-E0A35F6F8DB5}" type="slidenum">
              <a:rPr lang="en-US" smtClean="0"/>
              <a:pPr>
                <a:defRPr/>
              </a:pPr>
              <a:t>3</a:t>
            </a:fld>
            <a:endParaRPr lang="en-US" dirty="0"/>
          </a:p>
        </p:txBody>
      </p:sp>
      <p:sp>
        <p:nvSpPr>
          <p:cNvPr id="3" name="Rectangle 2"/>
          <p:cNvSpPr/>
          <p:nvPr/>
        </p:nvSpPr>
        <p:spPr>
          <a:xfrm>
            <a:off x="774700" y="2209800"/>
            <a:ext cx="8153400" cy="4739759"/>
          </a:xfrm>
          <a:prstGeom prst="rect">
            <a:avLst/>
          </a:prstGeom>
        </p:spPr>
        <p:txBody>
          <a:bodyPr wrap="square">
            <a:spAutoFit/>
          </a:bodyPr>
          <a:lstStyle/>
          <a:p>
            <a:pPr eaLnBrk="1" hangingPunct="1">
              <a:defRPr/>
            </a:pPr>
            <a:r>
              <a:rPr lang="en-US" sz="2200" dirty="0" smtClean="0"/>
              <a:t>Goal: Connect with and establish a relationship with a consumer</a:t>
            </a:r>
          </a:p>
          <a:p>
            <a:pPr eaLnBrk="1" hangingPunct="1">
              <a:defRPr/>
            </a:pPr>
            <a:endParaRPr lang="en-US" sz="2000" dirty="0" smtClean="0"/>
          </a:p>
          <a:p>
            <a:pPr marL="285750" indent="-285750">
              <a:buFont typeface="Arial" pitchFamily="34" charset="0"/>
              <a:buChar char="•"/>
              <a:defRPr/>
            </a:pPr>
            <a:r>
              <a:rPr lang="en-US" sz="2000" dirty="0" smtClean="0"/>
              <a:t>Occurs during initial contact, ongoing involvement and when attempting to re-establish contact. </a:t>
            </a:r>
          </a:p>
          <a:p>
            <a:pPr>
              <a:defRPr/>
            </a:pPr>
            <a:endParaRPr lang="en-US" sz="2000" dirty="0" smtClean="0"/>
          </a:p>
          <a:p>
            <a:pPr marL="285750" indent="-285750">
              <a:buFont typeface="Arial" pitchFamily="34" charset="0"/>
              <a:buChar char="•"/>
              <a:defRPr/>
            </a:pPr>
            <a:r>
              <a:rPr lang="en-US" sz="2000" dirty="0" smtClean="0"/>
              <a:t>Supports </a:t>
            </a:r>
            <a:r>
              <a:rPr lang="en-US" sz="2000" dirty="0"/>
              <a:t>the </a:t>
            </a:r>
            <a:r>
              <a:rPr lang="en-US" sz="2000" dirty="0" smtClean="0"/>
              <a:t>monitoring of </a:t>
            </a:r>
            <a:r>
              <a:rPr lang="en-US" sz="2000" dirty="0"/>
              <a:t>a person’s safety and well-being. </a:t>
            </a:r>
            <a:endParaRPr lang="en-US" sz="2000" dirty="0" smtClean="0"/>
          </a:p>
          <a:p>
            <a:pPr>
              <a:defRPr/>
            </a:pPr>
            <a:endParaRPr lang="en-US" sz="2000" dirty="0" smtClean="0"/>
          </a:p>
          <a:p>
            <a:pPr marL="285750" indent="-285750" eaLnBrk="1" hangingPunct="1">
              <a:buFont typeface="Arial" pitchFamily="34" charset="0"/>
              <a:buChar char="•"/>
              <a:defRPr/>
            </a:pPr>
            <a:r>
              <a:rPr lang="en-US" sz="2000" dirty="0" smtClean="0"/>
              <a:t>Involves persistent, assertive and creative attempts to:</a:t>
            </a:r>
          </a:p>
          <a:p>
            <a:pPr marL="742950" lvl="1" indent="-285750">
              <a:buFont typeface="Arial" pitchFamily="34" charset="0"/>
              <a:buChar char="•"/>
              <a:defRPr/>
            </a:pPr>
            <a:r>
              <a:rPr lang="en-US" sz="2000" dirty="0" smtClean="0"/>
              <a:t>connect with people throughout all phases of the case management and ACT Team relationship (initial and ongoing) </a:t>
            </a:r>
            <a:endParaRPr lang="en-US" sz="2000" dirty="0"/>
          </a:p>
          <a:p>
            <a:pPr marL="742950" lvl="1" indent="-285750">
              <a:buFont typeface="Arial" pitchFamily="34" charset="0"/>
              <a:buChar char="•"/>
              <a:defRPr/>
            </a:pPr>
            <a:r>
              <a:rPr lang="en-US" sz="2000" dirty="0" smtClean="0"/>
              <a:t>assist </a:t>
            </a:r>
            <a:r>
              <a:rPr lang="en-US" sz="2000" dirty="0"/>
              <a:t>people </a:t>
            </a:r>
            <a:r>
              <a:rPr lang="en-US" sz="2000" dirty="0" smtClean="0"/>
              <a:t>in gaining access </a:t>
            </a:r>
            <a:r>
              <a:rPr lang="en-US" sz="2000" dirty="0"/>
              <a:t>to resources and </a:t>
            </a:r>
            <a:r>
              <a:rPr lang="en-US" sz="2000" dirty="0" smtClean="0"/>
              <a:t>services </a:t>
            </a:r>
            <a:r>
              <a:rPr lang="en-US" sz="2000" dirty="0"/>
              <a:t>identified in </a:t>
            </a:r>
            <a:r>
              <a:rPr lang="en-US" sz="2000" u="sng" dirty="0"/>
              <a:t>their</a:t>
            </a:r>
            <a:r>
              <a:rPr lang="en-US" sz="2000" dirty="0"/>
              <a:t> service </a:t>
            </a:r>
            <a:r>
              <a:rPr lang="en-US" sz="2000" dirty="0" smtClean="0"/>
              <a:t>plan</a:t>
            </a:r>
          </a:p>
          <a:p>
            <a:pPr marL="742950" lvl="1" indent="-285750">
              <a:buFont typeface="Arial" pitchFamily="34" charset="0"/>
              <a:buChar char="•"/>
              <a:defRPr/>
            </a:pPr>
            <a:r>
              <a:rPr lang="en-US" sz="2000" dirty="0" smtClean="0"/>
              <a:t>re-engage people </a:t>
            </a:r>
            <a:r>
              <a:rPr lang="en-US" sz="2000" dirty="0"/>
              <a:t>that are not participating or </a:t>
            </a:r>
            <a:r>
              <a:rPr lang="en-US" sz="2000" dirty="0" smtClean="0"/>
              <a:t>are </a:t>
            </a:r>
            <a:r>
              <a:rPr lang="en-US" sz="2000" dirty="0"/>
              <a:t>refusing services.  </a:t>
            </a:r>
          </a:p>
          <a:p>
            <a:pPr marL="0" indent="0" eaLnBrk="1" hangingPunct="1">
              <a:buNone/>
              <a:defRPr/>
            </a:pP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1128" y="0"/>
            <a:ext cx="2842872" cy="978694"/>
          </a:xfrm>
          <a:prstGeom prst="rect">
            <a:avLst/>
          </a:prstGeom>
        </p:spPr>
      </p:pic>
    </p:spTree>
    <p:extLst>
      <p:ext uri="{BB962C8B-B14F-4D97-AF65-F5344CB8AC3E}">
        <p14:creationId xmlns:p14="http://schemas.microsoft.com/office/powerpoint/2010/main" val="1145792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8153400" cy="914400"/>
          </a:xfrm>
        </p:spPr>
        <p:txBody>
          <a:bodyPr/>
          <a:lstStyle/>
          <a:p>
            <a:r>
              <a:rPr lang="en-US" sz="3200" dirty="0" smtClean="0"/>
              <a:t>Outreach &amp; Engagement Best Practices:</a:t>
            </a:r>
            <a:endParaRPr lang="en-US" sz="3200" dirty="0"/>
          </a:p>
        </p:txBody>
      </p:sp>
      <p:sp>
        <p:nvSpPr>
          <p:cNvPr id="3" name="Content Placeholder 2"/>
          <p:cNvSpPr>
            <a:spLocks noGrp="1"/>
          </p:cNvSpPr>
          <p:nvPr>
            <p:ph idx="1"/>
          </p:nvPr>
        </p:nvSpPr>
        <p:spPr>
          <a:xfrm>
            <a:off x="685800" y="2133600"/>
            <a:ext cx="8153400" cy="4572000"/>
          </a:xfrm>
        </p:spPr>
        <p:txBody>
          <a:bodyPr/>
          <a:lstStyle/>
          <a:p>
            <a:r>
              <a:rPr lang="en-US" sz="1400" dirty="0"/>
              <a:t>Outreach and engagement are individualized, but proactively occur for at a </a:t>
            </a:r>
            <a:r>
              <a:rPr lang="en-US" sz="1400" b="1" dirty="0"/>
              <a:t>minimum 60 days </a:t>
            </a:r>
            <a:r>
              <a:rPr lang="en-US" sz="1400" dirty="0"/>
              <a:t>and at minimum includes:</a:t>
            </a:r>
          </a:p>
          <a:p>
            <a:pPr lvl="1"/>
            <a:r>
              <a:rPr lang="en-US" sz="1400" dirty="0"/>
              <a:t>A weekly face-to-face contact for Blended Case Management and a minimum of four face-to-face contacts for CTT.</a:t>
            </a:r>
          </a:p>
          <a:p>
            <a:pPr lvl="1"/>
            <a:r>
              <a:rPr lang="en-US" sz="1400" dirty="0"/>
              <a:t>A minimum of two attempted phone contacts per week in which crisis service availability is reviewed with the consumer.</a:t>
            </a:r>
          </a:p>
          <a:p>
            <a:pPr lvl="1"/>
            <a:r>
              <a:rPr lang="en-US" sz="1400" dirty="0"/>
              <a:t>If attempts continue to fail, a letter will be sent to the consumer after two weeks of failed contacts or less, if at the direction of a supervisor. The letter will include the contact for assigned staff and how to access the on call system as well as crisis services. </a:t>
            </a:r>
          </a:p>
          <a:p>
            <a:pPr lvl="1"/>
            <a:r>
              <a:rPr lang="en-US" sz="1400" dirty="0"/>
              <a:t>Contact should continue with all other relevant parties that are involved in the consumer’s life such as natural supports, peers, and family. Consultation should also occur with the Office of Mental Health/Mental Retardation and the insurance provider as a means of locating the individual</a:t>
            </a:r>
            <a:r>
              <a:rPr lang="en-US" sz="1400" dirty="0" smtClean="0"/>
              <a:t>.</a:t>
            </a:r>
          </a:p>
          <a:p>
            <a:r>
              <a:rPr lang="en-US" sz="1400" dirty="0"/>
              <a:t>If all efforts are futile after 60 days in trying to locate or engage with the consumer, then termination may be considered with the approval of the Supervisors and the Directors of CTT/DSU </a:t>
            </a:r>
            <a:r>
              <a:rPr lang="en-US" sz="1400" dirty="0" smtClean="0"/>
              <a:t>services.</a:t>
            </a:r>
          </a:p>
          <a:p>
            <a:r>
              <a:rPr lang="en-US" sz="1400" dirty="0" smtClean="0"/>
              <a:t>If </a:t>
            </a:r>
            <a:r>
              <a:rPr lang="en-US" sz="1400" dirty="0"/>
              <a:t>the consumer chooses or the team feels it is indicated, the consumer may be kept open to Administrative Blended Case Management to continue to make periodic contacts with the consumer to check on status and see if the consumer is more open to obtain services.</a:t>
            </a:r>
          </a:p>
          <a:p>
            <a:endParaRPr lang="en-US" sz="1800" dirty="0"/>
          </a:p>
        </p:txBody>
      </p:sp>
      <p:sp>
        <p:nvSpPr>
          <p:cNvPr id="4" name="Slide Number Placeholder 3"/>
          <p:cNvSpPr>
            <a:spLocks noGrp="1"/>
          </p:cNvSpPr>
          <p:nvPr>
            <p:ph type="sldNum" sz="quarter" idx="10"/>
          </p:nvPr>
        </p:nvSpPr>
        <p:spPr/>
        <p:txBody>
          <a:bodyPr/>
          <a:lstStyle/>
          <a:p>
            <a:pPr>
              <a:defRPr/>
            </a:pPr>
            <a:fld id="{ABF16EF8-05FB-4B92-B1A3-63BD0E9B8D91}" type="slidenum">
              <a:rPr lang="en-US" smtClean="0"/>
              <a:pPr>
                <a:defRPr/>
              </a:pPr>
              <a:t>4</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1128" y="0"/>
            <a:ext cx="2842872" cy="978694"/>
          </a:xfrm>
          <a:prstGeom prst="rect">
            <a:avLst/>
          </a:prstGeom>
        </p:spPr>
      </p:pic>
    </p:spTree>
    <p:extLst>
      <p:ext uri="{BB962C8B-B14F-4D97-AF65-F5344CB8AC3E}">
        <p14:creationId xmlns:p14="http://schemas.microsoft.com/office/powerpoint/2010/main" val="302890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8153400" cy="914400"/>
          </a:xfrm>
        </p:spPr>
        <p:txBody>
          <a:bodyPr/>
          <a:lstStyle/>
          <a:p>
            <a:r>
              <a:rPr lang="en-US" sz="2800" dirty="0" smtClean="0"/>
              <a:t>Methods of Outreach </a:t>
            </a:r>
            <a:r>
              <a:rPr lang="en-US" sz="2800" dirty="0"/>
              <a:t>&amp; </a:t>
            </a:r>
            <a:r>
              <a:rPr lang="en-US" sz="2800" dirty="0" smtClean="0"/>
              <a:t>Engagement: </a:t>
            </a:r>
            <a:endParaRPr lang="en-US" sz="2800" dirty="0"/>
          </a:p>
        </p:txBody>
      </p:sp>
      <p:sp>
        <p:nvSpPr>
          <p:cNvPr id="3" name="Content Placeholder 2"/>
          <p:cNvSpPr>
            <a:spLocks noGrp="1"/>
          </p:cNvSpPr>
          <p:nvPr>
            <p:ph idx="1"/>
          </p:nvPr>
        </p:nvSpPr>
        <p:spPr/>
        <p:txBody>
          <a:bodyPr/>
          <a:lstStyle/>
          <a:p>
            <a:pPr marL="0" indent="0">
              <a:buNone/>
            </a:pPr>
            <a:r>
              <a:rPr lang="en-US" sz="1800" dirty="0"/>
              <a:t>Engagement </a:t>
            </a:r>
            <a:r>
              <a:rPr lang="en-US" sz="1800" dirty="0" smtClean="0"/>
              <a:t>can include: </a:t>
            </a:r>
            <a:endParaRPr lang="en-US" sz="1800" dirty="0"/>
          </a:p>
          <a:p>
            <a:r>
              <a:rPr lang="en-US" sz="1800" dirty="0"/>
              <a:t>Partnership &amp; Collaboration</a:t>
            </a:r>
          </a:p>
          <a:p>
            <a:pPr lvl="1"/>
            <a:r>
              <a:rPr lang="en-US" sz="1400" dirty="0"/>
              <a:t>Reaching out to individuals with whom the individual has an established relationship to plan co joint contacts.</a:t>
            </a:r>
          </a:p>
          <a:p>
            <a:pPr lvl="1"/>
            <a:r>
              <a:rPr lang="en-US" sz="1400" dirty="0"/>
              <a:t>Partnering with natural contacts and peers</a:t>
            </a:r>
          </a:p>
          <a:p>
            <a:pPr lvl="1"/>
            <a:r>
              <a:rPr lang="en-US" sz="1400" dirty="0"/>
              <a:t>Collateral contacts with other members of the treatment team as indicated.</a:t>
            </a:r>
          </a:p>
          <a:p>
            <a:r>
              <a:rPr lang="en-US" sz="1800" dirty="0"/>
              <a:t>Creative strategies and communication methods  </a:t>
            </a:r>
          </a:p>
          <a:p>
            <a:pPr lvl="1"/>
            <a:r>
              <a:rPr lang="en-US" sz="1400" dirty="0"/>
              <a:t>Frequent face to face contacts in the consumer’s home or places they are known to frequent.</a:t>
            </a:r>
          </a:p>
          <a:p>
            <a:pPr lvl="1"/>
            <a:r>
              <a:rPr lang="en-US" sz="1400" dirty="0"/>
              <a:t>Telephone contacts during and after normal business hours.</a:t>
            </a:r>
          </a:p>
          <a:p>
            <a:pPr lvl="1"/>
            <a:r>
              <a:rPr lang="en-US" sz="1400" dirty="0"/>
              <a:t>Letters being sent to consumer.</a:t>
            </a:r>
          </a:p>
          <a:p>
            <a:pPr lvl="0"/>
            <a:r>
              <a:rPr lang="en-US" sz="1800" dirty="0"/>
              <a:t>Increased Support</a:t>
            </a:r>
          </a:p>
          <a:p>
            <a:pPr lvl="1"/>
            <a:r>
              <a:rPr lang="en-US" sz="1400" dirty="0"/>
              <a:t>Point person for making contacts is identified</a:t>
            </a:r>
          </a:p>
          <a:p>
            <a:pPr lvl="1"/>
            <a:r>
              <a:rPr lang="en-US" sz="1400" dirty="0"/>
              <a:t>Utilization of on call and crisis services</a:t>
            </a:r>
          </a:p>
        </p:txBody>
      </p:sp>
      <p:sp>
        <p:nvSpPr>
          <p:cNvPr id="4" name="Slide Number Placeholder 3"/>
          <p:cNvSpPr>
            <a:spLocks noGrp="1"/>
          </p:cNvSpPr>
          <p:nvPr>
            <p:ph type="sldNum" sz="quarter" idx="10"/>
          </p:nvPr>
        </p:nvSpPr>
        <p:spPr/>
        <p:txBody>
          <a:bodyPr/>
          <a:lstStyle/>
          <a:p>
            <a:pPr>
              <a:defRPr/>
            </a:pPr>
            <a:fld id="{ABF16EF8-05FB-4B92-B1A3-63BD0E9B8D91}" type="slidenum">
              <a:rPr lang="en-US" smtClean="0"/>
              <a:pPr>
                <a:defRPr/>
              </a:pPr>
              <a:t>5</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1128" y="0"/>
            <a:ext cx="2842872" cy="978694"/>
          </a:xfrm>
          <a:prstGeom prst="rect">
            <a:avLst/>
          </a:prstGeom>
        </p:spPr>
      </p:pic>
    </p:spTree>
    <p:extLst>
      <p:ext uri="{BB962C8B-B14F-4D97-AF65-F5344CB8AC3E}">
        <p14:creationId xmlns:p14="http://schemas.microsoft.com/office/powerpoint/2010/main" val="957871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924800" cy="914400"/>
          </a:xfrm>
        </p:spPr>
        <p:txBody>
          <a:bodyPr/>
          <a:lstStyle/>
          <a:p>
            <a:r>
              <a:rPr lang="en-US" sz="2800" dirty="0" smtClean="0"/>
              <a:t>Outreach &amp; Engagement Strategies : </a:t>
            </a:r>
            <a:endParaRPr lang="en-US" sz="2800" dirty="0"/>
          </a:p>
        </p:txBody>
      </p:sp>
      <p:sp>
        <p:nvSpPr>
          <p:cNvPr id="3" name="Content Placeholder 2"/>
          <p:cNvSpPr>
            <a:spLocks noGrp="1"/>
          </p:cNvSpPr>
          <p:nvPr>
            <p:ph idx="1"/>
          </p:nvPr>
        </p:nvSpPr>
        <p:spPr/>
        <p:txBody>
          <a:bodyPr/>
          <a:lstStyle/>
          <a:p>
            <a:r>
              <a:rPr lang="en-US" sz="2000" dirty="0" smtClean="0"/>
              <a:t>Consumers </a:t>
            </a:r>
            <a:r>
              <a:rPr lang="en-US" sz="2000" dirty="0"/>
              <a:t>for whom outreach is in process or being re-initiated should be discussed in treatment team meetings as well as individualized supervision</a:t>
            </a:r>
            <a:r>
              <a:rPr lang="en-US" sz="2000" dirty="0" smtClean="0"/>
              <a:t>.</a:t>
            </a:r>
            <a:endParaRPr lang="en-US" sz="2200" dirty="0" smtClean="0"/>
          </a:p>
          <a:p>
            <a:r>
              <a:rPr lang="en-US" sz="2200" dirty="0" smtClean="0"/>
              <a:t>Changes </a:t>
            </a:r>
            <a:r>
              <a:rPr lang="en-US" sz="2200" dirty="0"/>
              <a:t>in the consumer’s mental health status or engagement should be reviewed in supervision and team meetings to strategize individualized creative attempts to connect or re-connect with the consumer. </a:t>
            </a:r>
            <a:endParaRPr lang="en-US" sz="2200" dirty="0" smtClean="0"/>
          </a:p>
          <a:p>
            <a:r>
              <a:rPr lang="en-US" sz="2200" dirty="0" smtClean="0"/>
              <a:t>The </a:t>
            </a:r>
            <a:r>
              <a:rPr lang="en-US" sz="2200" dirty="0"/>
              <a:t>entire treatment team should be accessed for this purpose including but not limited to the Psychiatrist, therapist, residential staff, and natural supports</a:t>
            </a:r>
            <a:r>
              <a:rPr lang="en-US" sz="2200" dirty="0" smtClean="0"/>
              <a:t>.</a:t>
            </a:r>
          </a:p>
          <a:p>
            <a:r>
              <a:rPr lang="en-US" sz="2200" dirty="0"/>
              <a:t>Interfaces with social service </a:t>
            </a:r>
            <a:r>
              <a:rPr lang="en-US" sz="2200" dirty="0" smtClean="0"/>
              <a:t>agencies to </a:t>
            </a:r>
            <a:r>
              <a:rPr lang="en-US" sz="2200" dirty="0"/>
              <a:t>coordinate services for mental health consumers </a:t>
            </a:r>
            <a:r>
              <a:rPr lang="en-US" sz="2200" dirty="0" smtClean="0"/>
              <a:t>in residential settings is necessary.</a:t>
            </a:r>
            <a:endParaRPr lang="en-US" sz="2200" dirty="0"/>
          </a:p>
        </p:txBody>
      </p:sp>
      <p:sp>
        <p:nvSpPr>
          <p:cNvPr id="4" name="Slide Number Placeholder 3"/>
          <p:cNvSpPr>
            <a:spLocks noGrp="1"/>
          </p:cNvSpPr>
          <p:nvPr>
            <p:ph type="sldNum" sz="quarter" idx="10"/>
          </p:nvPr>
        </p:nvSpPr>
        <p:spPr/>
        <p:txBody>
          <a:bodyPr/>
          <a:lstStyle/>
          <a:p>
            <a:pPr>
              <a:defRPr/>
            </a:pPr>
            <a:fld id="{ABF16EF8-05FB-4B92-B1A3-63BD0E9B8D91}" type="slidenum">
              <a:rPr lang="en-US" smtClean="0"/>
              <a:pPr>
                <a:defRPr/>
              </a:pPr>
              <a:t>6</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1128" y="0"/>
            <a:ext cx="2842872" cy="978694"/>
          </a:xfrm>
          <a:prstGeom prst="rect">
            <a:avLst/>
          </a:prstGeom>
        </p:spPr>
      </p:pic>
    </p:spTree>
    <p:extLst>
      <p:ext uri="{BB962C8B-B14F-4D97-AF65-F5344CB8AC3E}">
        <p14:creationId xmlns:p14="http://schemas.microsoft.com/office/powerpoint/2010/main" val="318200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924800" cy="914400"/>
          </a:xfrm>
        </p:spPr>
        <p:txBody>
          <a:bodyPr/>
          <a:lstStyle/>
          <a:p>
            <a:r>
              <a:rPr lang="en-US" dirty="0" smtClean="0"/>
              <a:t>Outreach &amp; Re-Engagement:</a:t>
            </a:r>
            <a:endParaRPr lang="en-US" dirty="0"/>
          </a:p>
        </p:txBody>
      </p:sp>
      <p:sp>
        <p:nvSpPr>
          <p:cNvPr id="3" name="Content Placeholder 2"/>
          <p:cNvSpPr>
            <a:spLocks noGrp="1"/>
          </p:cNvSpPr>
          <p:nvPr>
            <p:ph idx="1"/>
          </p:nvPr>
        </p:nvSpPr>
        <p:spPr>
          <a:xfrm>
            <a:off x="838200" y="2133600"/>
            <a:ext cx="8153400" cy="4572000"/>
          </a:xfrm>
        </p:spPr>
        <p:txBody>
          <a:bodyPr/>
          <a:lstStyle/>
          <a:p>
            <a:pPr marL="0" indent="0">
              <a:buNone/>
            </a:pPr>
            <a:r>
              <a:rPr lang="en-US" sz="2000" dirty="0"/>
              <a:t>If a consumer is known to be missing and others involved in the consumer’s life are not aware of the consumer’s </a:t>
            </a:r>
            <a:r>
              <a:rPr lang="en-US" sz="2000" dirty="0" smtClean="0"/>
              <a:t>location:</a:t>
            </a:r>
          </a:p>
          <a:p>
            <a:pPr lvl="1">
              <a:buFont typeface="Arial" pitchFamily="34" charset="0"/>
              <a:buChar char="•"/>
            </a:pPr>
            <a:r>
              <a:rPr lang="en-US" sz="2000" dirty="0" smtClean="0"/>
              <a:t>After 72 hours, staff </a:t>
            </a:r>
            <a:r>
              <a:rPr lang="en-US" sz="2000" dirty="0"/>
              <a:t>in consultation with their supervisor should consider filing a missing persons </a:t>
            </a:r>
            <a:r>
              <a:rPr lang="en-US" sz="2000" dirty="0" smtClean="0"/>
              <a:t>report.  </a:t>
            </a:r>
          </a:p>
          <a:p>
            <a:pPr marL="0" indent="0">
              <a:buNone/>
            </a:pPr>
            <a:r>
              <a:rPr lang="en-US" sz="2000" dirty="0"/>
              <a:t>I</a:t>
            </a:r>
            <a:r>
              <a:rPr lang="en-US" sz="2000" dirty="0" smtClean="0"/>
              <a:t>n </a:t>
            </a:r>
            <a:r>
              <a:rPr lang="en-US" sz="2000" dirty="0"/>
              <a:t>the event the consumer cannot be located after five </a:t>
            </a:r>
            <a:r>
              <a:rPr lang="en-US" sz="2000" dirty="0" smtClean="0"/>
              <a:t>days, the following should be done:</a:t>
            </a:r>
          </a:p>
          <a:p>
            <a:pPr lvl="1">
              <a:buFont typeface="Arial" pitchFamily="34" charset="0"/>
              <a:buChar char="•"/>
            </a:pPr>
            <a:r>
              <a:rPr lang="en-US" sz="2000" dirty="0" smtClean="0"/>
              <a:t>Development of a new service </a:t>
            </a:r>
            <a:r>
              <a:rPr lang="en-US" sz="2000" dirty="0"/>
              <a:t>plan </a:t>
            </a:r>
            <a:r>
              <a:rPr lang="en-US" sz="2000" dirty="0" smtClean="0"/>
              <a:t>specific </a:t>
            </a:r>
            <a:r>
              <a:rPr lang="en-US" sz="2000" dirty="0"/>
              <a:t>to this </a:t>
            </a:r>
            <a:r>
              <a:rPr lang="en-US" sz="2000" dirty="0" smtClean="0"/>
              <a:t>endeavor which includes contacts </a:t>
            </a:r>
            <a:r>
              <a:rPr lang="en-US" sz="2000" dirty="0"/>
              <a:t>to be made with people, places and </a:t>
            </a:r>
            <a:r>
              <a:rPr lang="en-US" sz="2000" dirty="0" smtClean="0"/>
              <a:t>areas </a:t>
            </a:r>
            <a:r>
              <a:rPr lang="en-US" sz="2000" dirty="0"/>
              <a:t>the consumer frequents and a plan of action for those </a:t>
            </a:r>
            <a:r>
              <a:rPr lang="en-US" sz="2000" dirty="0" smtClean="0"/>
              <a:t>people and places.</a:t>
            </a:r>
          </a:p>
          <a:p>
            <a:pPr lvl="1">
              <a:buFont typeface="Arial" pitchFamily="34" charset="0"/>
              <a:buChar char="•"/>
            </a:pPr>
            <a:r>
              <a:rPr lang="en-US" sz="2000" dirty="0" smtClean="0"/>
              <a:t>Contact made with the payers </a:t>
            </a:r>
            <a:r>
              <a:rPr lang="en-US" sz="2000" dirty="0"/>
              <a:t>and the County MH/MR Office </a:t>
            </a:r>
            <a:r>
              <a:rPr lang="en-US" sz="2000" dirty="0" smtClean="0"/>
              <a:t>to </a:t>
            </a:r>
            <a:r>
              <a:rPr lang="en-US" sz="2000" dirty="0"/>
              <a:t>see if the consumer is receiving services outside of the Beaver County Behavioral Health System. </a:t>
            </a:r>
            <a:endParaRPr lang="en-US" sz="2000" dirty="0" smtClean="0"/>
          </a:p>
          <a:p>
            <a:pPr lvl="1">
              <a:buFont typeface="Arial" pitchFamily="34" charset="0"/>
              <a:buChar char="•"/>
            </a:pPr>
            <a:endParaRPr lang="en-US" sz="1400" dirty="0"/>
          </a:p>
        </p:txBody>
      </p:sp>
      <p:sp>
        <p:nvSpPr>
          <p:cNvPr id="4" name="Slide Number Placeholder 3"/>
          <p:cNvSpPr>
            <a:spLocks noGrp="1"/>
          </p:cNvSpPr>
          <p:nvPr>
            <p:ph type="sldNum" sz="quarter" idx="10"/>
          </p:nvPr>
        </p:nvSpPr>
        <p:spPr/>
        <p:txBody>
          <a:bodyPr/>
          <a:lstStyle/>
          <a:p>
            <a:pPr>
              <a:defRPr/>
            </a:pPr>
            <a:fld id="{ABF16EF8-05FB-4B92-B1A3-63BD0E9B8D91}" type="slidenum">
              <a:rPr lang="en-US" smtClean="0"/>
              <a:pPr>
                <a:defRPr/>
              </a:pPr>
              <a:t>7</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1128" y="0"/>
            <a:ext cx="2842872" cy="978694"/>
          </a:xfrm>
          <a:prstGeom prst="rect">
            <a:avLst/>
          </a:prstGeom>
        </p:spPr>
      </p:pic>
    </p:spTree>
    <p:extLst>
      <p:ext uri="{BB962C8B-B14F-4D97-AF65-F5344CB8AC3E}">
        <p14:creationId xmlns:p14="http://schemas.microsoft.com/office/powerpoint/2010/main" val="275927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2149019"/>
            <a:ext cx="8153400" cy="3877985"/>
          </a:xfrm>
          <a:prstGeom prst="rect">
            <a:avLst/>
          </a:prstGeom>
        </p:spPr>
        <p:txBody>
          <a:bodyPr wrap="square">
            <a:spAutoFit/>
          </a:bodyPr>
          <a:lstStyle/>
          <a:p>
            <a:pPr algn="ctr"/>
            <a:r>
              <a:rPr lang="en-US" sz="2400" dirty="0" smtClean="0"/>
              <a:t>You have completed the Crisis </a:t>
            </a:r>
            <a:r>
              <a:rPr lang="en-US" sz="2400" dirty="0"/>
              <a:t>Response </a:t>
            </a:r>
            <a:r>
              <a:rPr lang="en-US" sz="2400" dirty="0" smtClean="0"/>
              <a:t>protocol. </a:t>
            </a:r>
          </a:p>
          <a:p>
            <a:pPr algn="ctr"/>
            <a:endParaRPr lang="en-US" sz="2400" dirty="0"/>
          </a:p>
          <a:p>
            <a:pPr algn="ctr"/>
            <a:r>
              <a:rPr lang="en-US" sz="2400" dirty="0" smtClean="0"/>
              <a:t> Please take the test!</a:t>
            </a:r>
          </a:p>
          <a:p>
            <a:pPr algn="ctr"/>
            <a:endParaRPr lang="en-US" sz="2400" dirty="0"/>
          </a:p>
          <a:p>
            <a:pPr lvl="0" algn="ctr"/>
            <a:r>
              <a:rPr lang="en-US" dirty="0" smtClean="0"/>
              <a:t>You will </a:t>
            </a:r>
            <a:r>
              <a:rPr lang="en-US" dirty="0"/>
              <a:t>get a certificate once </a:t>
            </a:r>
            <a:r>
              <a:rPr lang="en-US" dirty="0" smtClean="0"/>
              <a:t>you </a:t>
            </a:r>
            <a:r>
              <a:rPr lang="en-US" dirty="0"/>
              <a:t>have completed all </a:t>
            </a:r>
            <a:r>
              <a:rPr lang="en-US" dirty="0" smtClean="0"/>
              <a:t>the </a:t>
            </a:r>
            <a:r>
              <a:rPr lang="en-US" dirty="0"/>
              <a:t>competencies and passed with 90% or better. </a:t>
            </a:r>
            <a:endParaRPr lang="en-US" sz="1600" dirty="0"/>
          </a:p>
          <a:p>
            <a:pPr marL="742950" lvl="1" indent="-285750" algn="ctr">
              <a:buFont typeface="Wingdings" panose="05000000000000000000" pitchFamily="2" charset="2"/>
              <a:buChar char="ü"/>
            </a:pPr>
            <a:r>
              <a:rPr lang="en-US" dirty="0"/>
              <a:t>The certificate will generate on its own. </a:t>
            </a:r>
          </a:p>
          <a:p>
            <a:pPr marL="742950" lvl="1" indent="-285750" algn="ctr">
              <a:buFont typeface="Wingdings" panose="05000000000000000000" pitchFamily="2" charset="2"/>
              <a:buChar char="ü"/>
            </a:pPr>
            <a:r>
              <a:rPr lang="en-US" dirty="0"/>
              <a:t>Print it.  </a:t>
            </a:r>
          </a:p>
          <a:p>
            <a:pPr marL="742950" lvl="1" indent="-285750" algn="ctr">
              <a:buFont typeface="Wingdings" panose="05000000000000000000" pitchFamily="2" charset="2"/>
              <a:buChar char="ü"/>
            </a:pPr>
            <a:r>
              <a:rPr lang="en-US" dirty="0"/>
              <a:t>Give it to your supervisor</a:t>
            </a:r>
          </a:p>
          <a:p>
            <a:pPr algn="ctr"/>
            <a:endParaRPr lang="en-US" sz="2400" dirty="0"/>
          </a:p>
          <a:p>
            <a:pPr algn="ctr"/>
            <a:endParaRPr lang="en-US" u="sng" dirty="0"/>
          </a:p>
          <a:p>
            <a:pPr algn="ctr"/>
            <a:endParaRPr lang="en-US" u="sng" dirty="0"/>
          </a:p>
        </p:txBody>
      </p:sp>
      <p:sp>
        <p:nvSpPr>
          <p:cNvPr id="4" name="TextBox 3"/>
          <p:cNvSpPr txBox="1"/>
          <p:nvPr/>
        </p:nvSpPr>
        <p:spPr>
          <a:xfrm>
            <a:off x="838200" y="1066800"/>
            <a:ext cx="8153400" cy="523220"/>
          </a:xfrm>
          <a:prstGeom prst="rect">
            <a:avLst/>
          </a:prstGeom>
          <a:noFill/>
        </p:spPr>
        <p:txBody>
          <a:bodyPr wrap="square" rtlCol="0">
            <a:spAutoFit/>
          </a:bodyPr>
          <a:lstStyle/>
          <a:p>
            <a:pPr algn="ctr"/>
            <a:r>
              <a:rPr lang="en-US" sz="2800" b="1" dirty="0" smtClean="0"/>
              <a:t>THANK YOU</a:t>
            </a:r>
            <a:endParaRPr lang="en-US" sz="2800" b="1" dirty="0"/>
          </a:p>
        </p:txBody>
      </p:sp>
      <p:sp>
        <p:nvSpPr>
          <p:cNvPr id="5" name="Slide Number Placeholder 3"/>
          <p:cNvSpPr>
            <a:spLocks noGrp="1"/>
          </p:cNvSpPr>
          <p:nvPr>
            <p:ph type="sldNum" sz="quarter" idx="12"/>
          </p:nvPr>
        </p:nvSpPr>
        <p:spPr>
          <a:xfrm>
            <a:off x="84138" y="6242050"/>
            <a:ext cx="587375" cy="488950"/>
          </a:xfrm>
        </p:spPr>
        <p:txBody>
          <a:bodyPr rtlCol="0" anchor="ctr"/>
          <a:lstStyle/>
          <a:p>
            <a:pPr fontAlgn="auto">
              <a:spcBef>
                <a:spcPts val="0"/>
              </a:spcBef>
              <a:spcAft>
                <a:spcPts val="0"/>
              </a:spcAft>
              <a:defRPr/>
            </a:pPr>
            <a:fld id="{8CF0E961-BE16-4BE4-A058-0F79C1EEB56C}" type="slidenum">
              <a:rPr lang="en-US" sz="1200">
                <a:solidFill>
                  <a:schemeClr val="tx1">
                    <a:tint val="75000"/>
                  </a:schemeClr>
                </a:solidFill>
                <a:effectLst/>
                <a:latin typeface="+mn-lt"/>
              </a:rPr>
              <a:pPr fontAlgn="auto">
                <a:spcBef>
                  <a:spcPts val="0"/>
                </a:spcBef>
                <a:spcAft>
                  <a:spcPts val="0"/>
                </a:spcAft>
                <a:defRPr/>
              </a:pPr>
              <a:t>8</a:t>
            </a:fld>
            <a:endParaRPr lang="en-US" sz="1200">
              <a:solidFill>
                <a:schemeClr val="tx1">
                  <a:tint val="75000"/>
                </a:schemeClr>
              </a:solidFill>
              <a:effectLst/>
              <a:latin typeface="+mn-lt"/>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1128" y="0"/>
            <a:ext cx="2842872" cy="978694"/>
          </a:xfrm>
          <a:prstGeom prst="rect">
            <a:avLst/>
          </a:prstGeom>
        </p:spPr>
      </p:pic>
    </p:spTree>
    <p:extLst>
      <p:ext uri="{BB962C8B-B14F-4D97-AF65-F5344CB8AC3E}">
        <p14:creationId xmlns:p14="http://schemas.microsoft.com/office/powerpoint/2010/main" val="1484509932"/>
      </p:ext>
    </p:extLst>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3025</TotalTime>
  <Words>779</Words>
  <Application>Microsoft Office PowerPoint</Application>
  <PresentationFormat>On-screen Show (4:3)</PresentationFormat>
  <Paragraphs>72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Times New Roman</vt:lpstr>
      <vt:lpstr>Wingdings</vt:lpstr>
      <vt:lpstr>Capsules</vt:lpstr>
      <vt:lpstr>Beaver County Single Point of Accountability</vt:lpstr>
      <vt:lpstr>Phases of Outreach &amp; Engagement</vt:lpstr>
      <vt:lpstr>Outreach &amp; Engagement Goals</vt:lpstr>
      <vt:lpstr>Outreach &amp; Engagement Best Practices:</vt:lpstr>
      <vt:lpstr>Methods of Outreach &amp; Engagement: </vt:lpstr>
      <vt:lpstr>Outreach &amp; Engagement Strategies : </vt:lpstr>
      <vt:lpstr>Outreach &amp; Re-Engagement:</vt:lpstr>
      <vt:lpstr>PowerPoint Presentation</vt:lpstr>
    </vt:vector>
  </TitlesOfParts>
  <Company>Beaver County Behavioral Health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Beaver County Behavioral Health Beaver County, Pa</dc:title>
  <dc:creator>BCBH</dc:creator>
  <cp:lastModifiedBy>Santoro, Stephanie</cp:lastModifiedBy>
  <cp:revision>235</cp:revision>
  <cp:lastPrinted>2012-10-18T14:55:36Z</cp:lastPrinted>
  <dcterms:created xsi:type="dcterms:W3CDTF">2006-11-08T14:30:33Z</dcterms:created>
  <dcterms:modified xsi:type="dcterms:W3CDTF">2019-04-08T20:06:01Z</dcterms:modified>
</cp:coreProperties>
</file>