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1"/>
  </p:notesMasterIdLst>
  <p:sldIdLst>
    <p:sldId id="34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ly Wald" initials="H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3428" autoAdjust="0"/>
  </p:normalViewPr>
  <p:slideViewPr>
    <p:cSldViewPr>
      <p:cViewPr varScale="1">
        <p:scale>
          <a:sx n="134" d="100"/>
          <a:sy n="134" d="100"/>
        </p:scale>
        <p:origin x="17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CB1F2D-D575-457F-91A3-92004285D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09B074-D396-4799-AA93-1CF016A72D4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30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0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3D86934-748F-4FB2-A657-40CB13CD1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D2-62F2-4CE3-BE82-87892E5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559B-1BCA-4133-8A30-6C3666FB2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5008-0183-45CD-8F22-10CD06712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6EF8-05FB-4B92-B1A3-63BD0E9B8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375E9-FC27-4239-95D8-DBF1954ED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BF973-4ECB-40E6-9BCF-3FEAB3BF8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1E8E-0F1B-4F57-875B-9C91FE6D2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A113-1F1A-4182-A5A0-B4A9A4A0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C63-5B2E-4C87-B50C-E0A35F6F8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A68A7-B802-4E4B-B220-C4CCEE0478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5269-C611-4C94-B95B-B3AAF41A8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894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095"/>
              <a:ext cx="5328" cy="201"/>
              <a:chOff x="144" y="1095"/>
              <a:chExt cx="5328" cy="201"/>
            </a:xfrm>
          </p:grpSpPr>
          <p:sp>
            <p:nvSpPr>
              <p:cNvPr id="189447" name="AutoShape 7"/>
              <p:cNvSpPr>
                <a:spLocks noChangeArrowheads="1"/>
              </p:cNvSpPr>
              <p:nvPr/>
            </p:nvSpPr>
            <p:spPr bwMode="auto">
              <a:xfrm>
                <a:off x="384" y="1096"/>
                <a:ext cx="5088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095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133600"/>
            <a:ext cx="769302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D50DA7-1E4D-4FFE-A928-94DDA0D57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762000" y="2133600"/>
            <a:ext cx="7772400" cy="14700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Beaver County</a:t>
            </a:r>
            <a:br>
              <a:rPr lang="en-US" dirty="0"/>
            </a:br>
            <a:r>
              <a:rPr lang="en-US" dirty="0"/>
              <a:t>Single Point of Accountability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4038600"/>
            <a:ext cx="6400800" cy="1592263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Crisis Prevention Plan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accent4"/>
                </a:solidFill>
              </a:rPr>
              <a:t>Protocol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038C89A-4849-4108-934F-A763FFE4B13B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9008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038C89A-4849-4108-934F-A763FFE4B13B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SPA Crisis </a:t>
            </a:r>
            <a:r>
              <a:rPr lang="en-US" dirty="0" smtClean="0"/>
              <a:t>Prevention Plan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>
          <a:xfrm>
            <a:off x="889000" y="2209800"/>
            <a:ext cx="80264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Who Should Have a Plan?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Key Components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Creating, Updating, and Sharing the Plan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Competency Exam </a:t>
            </a:r>
          </a:p>
        </p:txBody>
      </p:sp>
    </p:spTree>
    <p:extLst>
      <p:ext uri="{BB962C8B-B14F-4D97-AF65-F5344CB8AC3E}">
        <p14:creationId xmlns:p14="http://schemas.microsoft.com/office/powerpoint/2010/main" val="324135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AAA76E3-6852-4C78-83F3-DB7F31F09592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304800" y="3048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Crisis </a:t>
            </a:r>
            <a:r>
              <a:rPr lang="en-US" dirty="0" smtClean="0"/>
              <a:t>Prevention Plans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838200" y="2057400"/>
            <a:ext cx="8229600" cy="4495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2800" dirty="0"/>
              <a:t>A formal recovery-oriented, individualized plan developed by the SPA and consumer, with input from other involved parties, that identifies and </a:t>
            </a:r>
            <a:r>
              <a:rPr lang="en-US" sz="2800" dirty="0" smtClean="0"/>
              <a:t>documents:</a:t>
            </a:r>
            <a:endParaRPr lang="en-US" sz="2800" dirty="0"/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400" dirty="0"/>
              <a:t>An individual’s triggers and early warning signs that may result in a crisis,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400" dirty="0"/>
              <a:t>Actions steps to follow when an individual is in crisis, and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400" dirty="0"/>
              <a:t>Contact information of associated providers and other supports that may need to be contacted if someone is in crisis.  </a:t>
            </a:r>
          </a:p>
        </p:txBody>
      </p:sp>
    </p:spTree>
    <p:extLst>
      <p:ext uri="{BB962C8B-B14F-4D97-AF65-F5344CB8AC3E}">
        <p14:creationId xmlns:p14="http://schemas.microsoft.com/office/powerpoint/2010/main" val="145597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AFA36BA-69A9-47A7-A08A-4B4F5287C9D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7409" name="Content Placeholder 2"/>
          <p:cNvSpPr>
            <a:spLocks noGrp="1"/>
          </p:cNvSpPr>
          <p:nvPr>
            <p:ph idx="4294967295"/>
          </p:nvPr>
        </p:nvSpPr>
        <p:spPr>
          <a:xfrm>
            <a:off x="838200" y="2133600"/>
            <a:ext cx="8610600" cy="44196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 smtClean="0"/>
              <a:t>People utilizing the following services:</a:t>
            </a:r>
          </a:p>
          <a:p>
            <a:pPr eaLnBrk="1" hangingPunct="1">
              <a:defRPr/>
            </a:pPr>
            <a:r>
              <a:rPr lang="en-US" dirty="0" smtClean="0"/>
              <a:t>CTT </a:t>
            </a:r>
          </a:p>
          <a:p>
            <a:pPr eaLnBrk="1" hangingPunct="1">
              <a:defRPr/>
            </a:pPr>
            <a:r>
              <a:rPr lang="en-US" dirty="0" smtClean="0"/>
              <a:t>Blended </a:t>
            </a:r>
            <a:r>
              <a:rPr lang="en-US" dirty="0"/>
              <a:t>Case Management </a:t>
            </a:r>
            <a:r>
              <a:rPr lang="en-US" dirty="0" smtClean="0"/>
              <a:t>(</a:t>
            </a:r>
            <a:r>
              <a:rPr lang="en-US" dirty="0"/>
              <a:t>children </a:t>
            </a:r>
            <a:r>
              <a:rPr lang="en-US" dirty="0" smtClean="0"/>
              <a:t>&amp; adults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r>
              <a:rPr lang="en-US" dirty="0"/>
              <a:t>Family Based 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BHRS </a:t>
            </a:r>
          </a:p>
          <a:p>
            <a:pPr eaLnBrk="1" hangingPunct="1">
              <a:defRPr/>
            </a:pPr>
            <a:r>
              <a:rPr lang="en-US" dirty="0" smtClean="0"/>
              <a:t>LTSR (</a:t>
            </a:r>
            <a:r>
              <a:rPr lang="en-US" dirty="0"/>
              <a:t>prior to discharge)</a:t>
            </a:r>
          </a:p>
          <a:p>
            <a:pPr eaLnBrk="1" hangingPunct="1">
              <a:buFontTx/>
              <a:buNone/>
              <a:defRPr/>
            </a:pPr>
            <a:endParaRPr lang="en-US" dirty="0"/>
          </a:p>
        </p:txBody>
      </p:sp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685800" y="533400"/>
            <a:ext cx="8229600" cy="13843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Who Should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Crisis Prevention Plan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538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7E5FE9B-7A60-48D7-AE15-09D1475A250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xfrm>
            <a:off x="762000" y="457200"/>
            <a:ext cx="8229600" cy="13843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Components of </a:t>
            </a:r>
            <a:r>
              <a:rPr lang="en-US" dirty="0" smtClean="0"/>
              <a:t>the </a:t>
            </a:r>
            <a:r>
              <a:rPr lang="en-US" dirty="0" err="1" smtClean="0"/>
              <a:t>eSP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Crisis Prevention Plan: 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685800" y="2057400"/>
            <a:ext cx="8458200" cy="4876800"/>
          </a:xfrm>
        </p:spPr>
        <p:txBody>
          <a:bodyPr>
            <a:normAutofit/>
          </a:bodyPr>
          <a:lstStyle/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Who should be notified immediately of a crisis.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Warning signs of an impending crisis.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What is considered a crisis.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Interventions to try if a situation is escalating into a crisis.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What not to do if a situation is escalating into a crisis. 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Preferred residential alternatives.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Preferred Drug &amp; Alcohol (DA) or Inpatient MH alternatives.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Non preferred residential alternatives.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Non preferred Drug &amp; Alcohol (DA) or Inpatient MH alternatives. 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Contact information for people for who can be of assistance.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People who should be prohibited from visiting.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People who have helped in the development of the crisis prevention plan.</a:t>
            </a:r>
          </a:p>
          <a:p>
            <a:pPr marL="400050" indent="-400050" eaLnBrk="1" hangingPunct="1">
              <a:buFontTx/>
              <a:buAutoNum type="romanUcPeriod"/>
            </a:pPr>
            <a:r>
              <a:rPr lang="en-US" sz="1800" dirty="0" smtClean="0"/>
              <a:t>People who have received copies of the crisis prevention plan. </a:t>
            </a:r>
          </a:p>
          <a:p>
            <a:pPr marL="400050" indent="-400050" eaLnBrk="1" hangingPunct="1">
              <a:buFontTx/>
              <a:buAutoNum type="romanUcPeriod"/>
            </a:pPr>
            <a:endParaRPr lang="en-US" sz="1800" dirty="0" smtClean="0"/>
          </a:p>
          <a:p>
            <a:pPr marL="400050" indent="-400050" eaLnBrk="1" hangingPunct="1">
              <a:buFontTx/>
              <a:buAutoNum type="romanUcPeriod"/>
            </a:pPr>
            <a:endParaRPr lang="en-US" sz="1500" dirty="0" smtClean="0"/>
          </a:p>
          <a:p>
            <a:pPr marL="0" indent="0" eaLnBrk="1" hangingPunct="1">
              <a:buNone/>
            </a:pP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272340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42C0759-E461-4809-899D-8F75C6D9417B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231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dirty="0"/>
              <a:t>Creating the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Crisis Prevention Plan:</a:t>
            </a:r>
            <a:endParaRPr lang="en-US" sz="4000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8077200" cy="4038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200" dirty="0" smtClean="0"/>
              <a:t>Initial plans must be completed in the </a:t>
            </a:r>
            <a:r>
              <a:rPr lang="en-US" sz="2200" dirty="0" err="1" smtClean="0"/>
              <a:t>eSP</a:t>
            </a:r>
            <a:r>
              <a:rPr lang="en-US" sz="2200" dirty="0" smtClean="0"/>
              <a:t> application within 30 days of a consumer being assigned to a SPA.</a:t>
            </a:r>
          </a:p>
          <a:p>
            <a:pPr eaLnBrk="1" hangingPunct="1"/>
            <a:r>
              <a:rPr lang="en-US" sz="2200" dirty="0" smtClean="0"/>
              <a:t>SPA, in collaboration with the consumer, will make every attempt to obtain input and buy-in from others on the team, including natural supports (family, etc.) and providers.</a:t>
            </a:r>
          </a:p>
          <a:p>
            <a:pPr lvl="1" eaLnBrk="1" hangingPunct="1"/>
            <a:r>
              <a:rPr lang="en-US" sz="2200" dirty="0" smtClean="0"/>
              <a:t>Attempts of obtaining buy-in must be documented with outcomes.</a:t>
            </a:r>
          </a:p>
          <a:p>
            <a:pPr eaLnBrk="1" hangingPunct="1"/>
            <a:r>
              <a:rPr lang="en-US" sz="2200" dirty="0" smtClean="0"/>
              <a:t>Beaver County will include expectation of SPA and provider cooperation into contract language, including that the consumer will have input into the plan.</a:t>
            </a:r>
          </a:p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0054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D308CC4-D2E8-4CA5-92AA-5467558FCBD2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609600" y="5334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/>
              <a:t>Updating the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Crisis Prevention Plan:</a:t>
            </a:r>
            <a:endParaRPr lang="en-US" sz="4000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685800" y="2057400"/>
            <a:ext cx="8534400" cy="487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/>
              <a:t>Plans must be updated at least every 6 months, or as required by service planning regulations.</a:t>
            </a:r>
            <a:endParaRPr lang="en-US" sz="28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2800" dirty="0" smtClean="0"/>
              <a:t>A </a:t>
            </a:r>
            <a:r>
              <a:rPr lang="en-US" sz="2800" dirty="0"/>
              <a:t>review must be completed annually with the entire treatment team, and should include natural supports.</a:t>
            </a:r>
          </a:p>
          <a:p>
            <a:pPr eaLnBrk="1" hangingPunct="1">
              <a:defRPr/>
            </a:pPr>
            <a:r>
              <a:rPr lang="en-US" sz="2800" dirty="0"/>
              <a:t>Crisis </a:t>
            </a:r>
            <a:r>
              <a:rPr lang="en-US" sz="2800" dirty="0" smtClean="0"/>
              <a:t>Prevention Plans </a:t>
            </a:r>
            <a:r>
              <a:rPr lang="en-US" sz="2800" dirty="0"/>
              <a:t>should also be updated </a:t>
            </a:r>
            <a:r>
              <a:rPr lang="en-US" sz="2800" dirty="0" smtClean="0"/>
              <a:t>if:</a:t>
            </a:r>
            <a:endParaRPr lang="en-US" sz="2800" dirty="0"/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000" dirty="0"/>
              <a:t>Any early warning signs arise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000" dirty="0"/>
              <a:t>A consumer experiences a major life change (marriage, death, etc.)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000" dirty="0"/>
              <a:t>There is an incident that warrants a change in the plan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2000" dirty="0"/>
              <a:t>A consumer or provider contacts the SPA and requests an update to the plan (allow a 30 day timeframe for plan updates)</a:t>
            </a:r>
          </a:p>
        </p:txBody>
      </p:sp>
    </p:spTree>
    <p:extLst>
      <p:ext uri="{BB962C8B-B14F-4D97-AF65-F5344CB8AC3E}">
        <p14:creationId xmlns:p14="http://schemas.microsoft.com/office/powerpoint/2010/main" val="2778794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8F1558B-87BA-4A41-93EE-9518F2C9D88A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889000" y="4572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/>
              <a:t>Sharing the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Crisis Prevention Plan:</a:t>
            </a:r>
            <a:endParaRPr lang="en-US" sz="4000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762000" y="21336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000" dirty="0"/>
              <a:t>Copies of the Plan should be given to the following: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600" dirty="0"/>
              <a:t>Consumer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600" dirty="0"/>
              <a:t>Other providers for the consumer, including, but not limited to residential programming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600" dirty="0"/>
              <a:t>Probation Office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600" dirty="0"/>
              <a:t>Anyone named in the plan (the release is to be specified in regard to the crisis </a:t>
            </a:r>
            <a:r>
              <a:rPr lang="en-US" sz="1600" dirty="0" smtClean="0"/>
              <a:t>prevention plan)</a:t>
            </a:r>
            <a:endParaRPr lang="en-US" sz="1600" dirty="0"/>
          </a:p>
          <a:p>
            <a:pPr eaLnBrk="1" hangingPunct="1">
              <a:defRPr/>
            </a:pPr>
            <a:r>
              <a:rPr lang="en-US" sz="2000" dirty="0"/>
              <a:t>SPA is responsible to get signed releases of information for designated individuals.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600" dirty="0"/>
              <a:t>The only exception is if the </a:t>
            </a:r>
            <a:r>
              <a:rPr lang="en-US" sz="1600" dirty="0" smtClean="0"/>
              <a:t>consumer </a:t>
            </a:r>
            <a:r>
              <a:rPr lang="en-US" sz="1600" dirty="0"/>
              <a:t>refuses to sign.  In these circumstances, the release needs to be placed in the chart with </a:t>
            </a:r>
            <a:r>
              <a:rPr lang="en-US" sz="1600" dirty="0" smtClean="0"/>
              <a:t>“refused </a:t>
            </a:r>
            <a:r>
              <a:rPr lang="en-US" sz="1600" dirty="0"/>
              <a:t>to sign” documented on it.</a:t>
            </a:r>
          </a:p>
          <a:p>
            <a:pPr eaLnBrk="1" hangingPunct="1">
              <a:defRPr/>
            </a:pPr>
            <a:r>
              <a:rPr lang="en-US" sz="2000" dirty="0"/>
              <a:t>Agencies must have a protocol or policy in place that safeguards and assures confidentiality of the crisis </a:t>
            </a:r>
            <a:r>
              <a:rPr lang="en-US" sz="2000" dirty="0" smtClean="0"/>
              <a:t>prevention plans </a:t>
            </a:r>
            <a:r>
              <a:rPr lang="en-US" sz="2000" dirty="0"/>
              <a:t>- whether on laptop or hard copies for on-call staff. </a:t>
            </a:r>
          </a:p>
          <a:p>
            <a:pPr eaLnBrk="1" hangingPunct="1">
              <a:defRPr/>
            </a:pPr>
            <a:r>
              <a:rPr lang="en-US" sz="2000" dirty="0"/>
              <a:t>Designated county crisis services (phone, mobile, and walk in) </a:t>
            </a:r>
            <a:r>
              <a:rPr lang="en-US" sz="2000" dirty="0" smtClean="0"/>
              <a:t>have </a:t>
            </a:r>
            <a:r>
              <a:rPr lang="en-US" sz="2000" dirty="0"/>
              <a:t>access to all crisis plans </a:t>
            </a:r>
            <a:r>
              <a:rPr lang="en-US" sz="2000" dirty="0" smtClean="0"/>
              <a:t>through the </a:t>
            </a:r>
            <a:r>
              <a:rPr lang="en-US" sz="2000" dirty="0" err="1" smtClean="0"/>
              <a:t>eSP</a:t>
            </a:r>
            <a:r>
              <a:rPr lang="en-US" sz="2000" dirty="0" smtClean="0"/>
              <a:t> application.  </a:t>
            </a:r>
          </a:p>
          <a:p>
            <a:pPr eaLnBrk="1" hangingPunct="1">
              <a:defRPr/>
            </a:pPr>
            <a:r>
              <a:rPr lang="en-US" sz="2000" dirty="0" smtClean="0"/>
              <a:t>Crisis Prevention Plan reports can be generated from the </a:t>
            </a:r>
            <a:r>
              <a:rPr lang="en-US" sz="2000" dirty="0" err="1" smtClean="0"/>
              <a:t>eSP</a:t>
            </a:r>
            <a:r>
              <a:rPr lang="en-US" sz="2000" dirty="0" smtClean="0"/>
              <a:t> application.  </a:t>
            </a:r>
            <a:endParaRPr lang="en-US" sz="2000" dirty="0"/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7528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209800"/>
            <a:ext cx="82296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You have completed the </a:t>
            </a:r>
            <a:r>
              <a:rPr lang="en-US" sz="2400" dirty="0" smtClean="0"/>
              <a:t>Crisis Prevention Plan Protocol.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Please take the test!</a:t>
            </a:r>
          </a:p>
          <a:p>
            <a:pPr algn="ctr"/>
            <a:endParaRPr lang="en-US" sz="2400" dirty="0"/>
          </a:p>
          <a:p>
            <a:pPr lvl="0" algn="ctr"/>
            <a:r>
              <a:rPr lang="en-US" dirty="0"/>
              <a:t>You will get a certificate once you have completed all the competencies and passed with 90% or better. </a:t>
            </a:r>
            <a:endParaRPr lang="en-US" sz="1600" dirty="0"/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The certificate will generate on its own.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Print it. 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/>
              <a:t>Give it to your supervisor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THANK YOU</a:t>
            </a:r>
            <a:endParaRPr lang="en-US" sz="3200" b="1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63139E-C035-4B26-A327-C77A6114549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0324138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2419</TotalTime>
  <Words>675</Words>
  <Application>Microsoft Office PowerPoint</Application>
  <PresentationFormat>On-screen Show (4:3)</PresentationFormat>
  <Paragraphs>80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Tahoma</vt:lpstr>
      <vt:lpstr>Times New Roman</vt:lpstr>
      <vt:lpstr>Wingdings</vt:lpstr>
      <vt:lpstr>Capsules</vt:lpstr>
      <vt:lpstr>Beaver County Single Point of Accountability</vt:lpstr>
      <vt:lpstr>SPA Crisis Prevention Plan</vt:lpstr>
      <vt:lpstr>Crisis Prevention Plans</vt:lpstr>
      <vt:lpstr>Who Should Have  Crisis Prevention Plan?</vt:lpstr>
      <vt:lpstr>Components of the eSP  Crisis Prevention Plan: </vt:lpstr>
      <vt:lpstr>Creating the  Crisis Prevention Plan:</vt:lpstr>
      <vt:lpstr>Updating the  Crisis Prevention Plan:</vt:lpstr>
      <vt:lpstr>Sharing the  Crisis Prevention Plan:</vt:lpstr>
      <vt:lpstr>PowerPoint Presentation</vt:lpstr>
    </vt:vector>
  </TitlesOfParts>
  <Company>Beaver County Behavioral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Behavioral Health Beaver County, Pa</dc:title>
  <dc:creator>BCBH</dc:creator>
  <cp:lastModifiedBy>Santoro, Stephanie</cp:lastModifiedBy>
  <cp:revision>216</cp:revision>
  <dcterms:created xsi:type="dcterms:W3CDTF">2006-11-08T14:30:33Z</dcterms:created>
  <dcterms:modified xsi:type="dcterms:W3CDTF">2019-03-06T19:51:21Z</dcterms:modified>
</cp:coreProperties>
</file>