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7" r:id="rId1"/>
  </p:sldMasterIdLst>
  <p:notesMasterIdLst>
    <p:notesMasterId r:id="rId11"/>
  </p:notesMasterIdLst>
  <p:sldIdLst>
    <p:sldId id="346" r:id="rId2"/>
    <p:sldId id="347" r:id="rId3"/>
    <p:sldId id="356" r:id="rId4"/>
    <p:sldId id="357" r:id="rId5"/>
    <p:sldId id="358" r:id="rId6"/>
    <p:sldId id="359" r:id="rId7"/>
    <p:sldId id="360" r:id="rId8"/>
    <p:sldId id="361" r:id="rId9"/>
    <p:sldId id="362"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olly Wald" initials="HP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93428" autoAdjust="0"/>
  </p:normalViewPr>
  <p:slideViewPr>
    <p:cSldViewPr>
      <p:cViewPr varScale="1">
        <p:scale>
          <a:sx n="134" d="100"/>
          <a:sy n="134" d="100"/>
        </p:scale>
        <p:origin x="174" y="1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defTabSz="928688">
              <a:defRPr sz="1200" dirty="0"/>
            </a:lvl1pPr>
          </a:lstStyle>
          <a:p>
            <a:pPr>
              <a:defRPr/>
            </a:pPr>
            <a:endParaRPr lang="en-US"/>
          </a:p>
        </p:txBody>
      </p:sp>
      <p:sp>
        <p:nvSpPr>
          <p:cNvPr id="1638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algn="r" defTabSz="928688">
              <a:defRPr sz="1200" dirty="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defTabSz="928688">
              <a:defRPr sz="1200" dirty="0"/>
            </a:lvl1pPr>
          </a:lstStyle>
          <a:p>
            <a:pPr>
              <a:defRPr/>
            </a:pPr>
            <a:endParaRPr lang="en-US"/>
          </a:p>
        </p:txBody>
      </p:sp>
      <p:sp>
        <p:nvSpPr>
          <p:cNvPr id="1639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algn="r" defTabSz="928688">
              <a:defRPr sz="1200"/>
            </a:lvl1pPr>
          </a:lstStyle>
          <a:p>
            <a:pPr>
              <a:defRPr/>
            </a:pPr>
            <a:fld id="{11CB1F2D-D575-457F-91A3-92004285DA4F}" type="slidenum">
              <a:rPr lang="en-US"/>
              <a:pPr>
                <a:defRPr/>
              </a:pPr>
              <a:t>‹#›</a:t>
            </a:fld>
            <a:endParaRPr lang="en-US" dirty="0"/>
          </a:p>
        </p:txBody>
      </p:sp>
    </p:spTree>
    <p:extLst>
      <p:ext uri="{BB962C8B-B14F-4D97-AF65-F5344CB8AC3E}">
        <p14:creationId xmlns:p14="http://schemas.microsoft.com/office/powerpoint/2010/main" val="2698990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dirty="0"/>
            </a:p>
          </p:txBody>
        </p:sp>
      </p:grpSp>
      <p:sp>
        <p:nvSpPr>
          <p:cNvPr id="19047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19047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dirty="0">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dirty="0"/>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13D86934-748F-4FB2-A657-40CB13CD12D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6FCD1D2-62F2-4CE3-BE82-87892E55C9C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FC1559B-1BCA-4133-8A30-6C3666FB268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23622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0913" y="2362200"/>
            <a:ext cx="3770312" cy="3724275"/>
          </a:xfrm>
        </p:spPr>
        <p:txBody>
          <a:bodyPr/>
          <a:lstStyle/>
          <a:p>
            <a:pPr lvl="0"/>
            <a:endParaRPr lang="en-US" noProof="0" dirty="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0025008-0183-45CD-8F22-10CD06712B2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838200" y="2133600"/>
            <a:ext cx="7693025"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a:spLocks noGrp="1" noChangeArrowheads="1"/>
          </p:cNvSpPr>
          <p:nvPr>
            <p:ph type="sldNum" sz="quarter" idx="10"/>
          </p:nvPr>
        </p:nvSpPr>
        <p:spPr/>
        <p:txBody>
          <a:bodyPr/>
          <a:lstStyle>
            <a:lvl1pPr>
              <a:defRPr/>
            </a:lvl1pPr>
          </a:lstStyle>
          <a:p>
            <a:pPr>
              <a:defRPr/>
            </a:pPr>
            <a:fld id="{ABF16EF8-05FB-4B92-B1A3-63BD0E9B8D9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8C375E9-FC27-4239-95D8-DBF1954ED1F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C28BF973-4ECB-40E6-9BCF-3FEAB3BF8D8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76A51E8E-0F1B-4F57-875B-9C91FE6D257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7950A113-1F1A-4182-A5A0-B4A9A4A0DFE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B4360C63-5B2E-4C87-B50C-E0A35F6F8DB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86A68A7-B802-4E4B-B220-C4CCEE0478E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5375269-C611-4C94-B95B-B3AAF41A8F1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6858000"/>
            <a:chOff x="0" y="0"/>
            <a:chExt cx="5472" cy="4320"/>
          </a:xfrm>
        </p:grpSpPr>
        <p:grpSp>
          <p:nvGrpSpPr>
            <p:cNvPr id="1032" name="Group 3"/>
            <p:cNvGrpSpPr>
              <a:grpSpLocks/>
            </p:cNvGrpSpPr>
            <p:nvPr userDrawn="1"/>
          </p:nvGrpSpPr>
          <p:grpSpPr bwMode="auto">
            <a:xfrm>
              <a:off x="0" y="0"/>
              <a:ext cx="2016" cy="4320"/>
              <a:chOff x="0" y="0"/>
              <a:chExt cx="2016" cy="4320"/>
            </a:xfrm>
          </p:grpSpPr>
          <p:sp>
            <p:nvSpPr>
              <p:cNvPr id="18944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8944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dirty="0"/>
              </a:p>
            </p:txBody>
          </p:sp>
        </p:grpSp>
        <p:grpSp>
          <p:nvGrpSpPr>
            <p:cNvPr id="1033" name="Group 6"/>
            <p:cNvGrpSpPr>
              <a:grpSpLocks/>
            </p:cNvGrpSpPr>
            <p:nvPr/>
          </p:nvGrpSpPr>
          <p:grpSpPr bwMode="auto">
            <a:xfrm>
              <a:off x="144" y="1095"/>
              <a:ext cx="5328" cy="201"/>
              <a:chOff x="144" y="1095"/>
              <a:chExt cx="5328" cy="201"/>
            </a:xfrm>
          </p:grpSpPr>
          <p:sp>
            <p:nvSpPr>
              <p:cNvPr id="189447" name="AutoShape 7"/>
              <p:cNvSpPr>
                <a:spLocks noChangeArrowheads="1"/>
              </p:cNvSpPr>
              <p:nvPr/>
            </p:nvSpPr>
            <p:spPr bwMode="auto">
              <a:xfrm>
                <a:off x="384" y="1096"/>
                <a:ext cx="5088" cy="200"/>
              </a:xfrm>
              <a:prstGeom prst="roundRect">
                <a:avLst>
                  <a:gd name="adj" fmla="val 0"/>
                </a:avLst>
              </a:prstGeom>
              <a:solidFill>
                <a:schemeClr val="hlink"/>
              </a:solidFill>
              <a:ln w="9525">
                <a:noFill/>
                <a:round/>
                <a:headEnd/>
                <a:tailEnd/>
              </a:ln>
              <a:effectLst/>
            </p:spPr>
            <p:txBody>
              <a:bodyPr wrap="none" anchor="ctr"/>
              <a:lstStyle/>
              <a:p>
                <a:pPr>
                  <a:defRPr/>
                </a:pPr>
                <a:endParaRPr lang="en-US" dirty="0"/>
              </a:p>
            </p:txBody>
          </p:sp>
          <p:sp>
            <p:nvSpPr>
              <p:cNvPr id="189448" name="AutoShape 8"/>
              <p:cNvSpPr>
                <a:spLocks noChangeArrowheads="1"/>
              </p:cNvSpPr>
              <p:nvPr/>
            </p:nvSpPr>
            <p:spPr bwMode="auto">
              <a:xfrm flipH="1">
                <a:off x="144" y="1095"/>
                <a:ext cx="248" cy="201"/>
              </a:xfrm>
              <a:prstGeom prst="flowChartDelay">
                <a:avLst/>
              </a:prstGeom>
              <a:solidFill>
                <a:schemeClr val="hlink"/>
              </a:solidFill>
              <a:ln w="9525">
                <a:noFill/>
                <a:miter lim="800000"/>
                <a:headEnd/>
                <a:tailEnd/>
              </a:ln>
              <a:effectLst/>
            </p:spPr>
            <p:txBody>
              <a:bodyPr wrap="none" anchor="ctr"/>
              <a:lstStyle/>
              <a:p>
                <a:pPr>
                  <a:defRPr/>
                </a:pPr>
                <a:endParaRPr lang="en-US" dirty="0"/>
              </a:p>
            </p:txBody>
          </p:sp>
        </p:grpSp>
      </p:grpSp>
      <p:sp>
        <p:nvSpPr>
          <p:cNvPr id="1027" name="AutoShape 9"/>
          <p:cNvSpPr>
            <a:spLocks noGrp="1" noChangeArrowheads="1"/>
          </p:cNvSpPr>
          <p:nvPr>
            <p:ph type="title"/>
          </p:nvPr>
        </p:nvSpPr>
        <p:spPr bwMode="auto">
          <a:xfrm>
            <a:off x="762000" y="762000"/>
            <a:ext cx="7924800" cy="9144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10"/>
          <p:cNvSpPr>
            <a:spLocks noGrp="1" noChangeArrowheads="1"/>
          </p:cNvSpPr>
          <p:nvPr>
            <p:ph type="body" idx="1"/>
          </p:nvPr>
        </p:nvSpPr>
        <p:spPr bwMode="auto">
          <a:xfrm>
            <a:off x="838200" y="2133600"/>
            <a:ext cx="7693025" cy="3952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945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dirty="0"/>
            </a:lvl1pPr>
          </a:lstStyle>
          <a:p>
            <a:pPr>
              <a:defRPr/>
            </a:pPr>
            <a:endParaRPr lang="en-US"/>
          </a:p>
        </p:txBody>
      </p:sp>
      <p:sp>
        <p:nvSpPr>
          <p:cNvPr id="18945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dirty="0"/>
            </a:lvl1pPr>
          </a:lstStyle>
          <a:p>
            <a:pPr>
              <a:defRPr/>
            </a:pPr>
            <a:endParaRPr lang="en-US"/>
          </a:p>
        </p:txBody>
      </p:sp>
      <p:sp>
        <p:nvSpPr>
          <p:cNvPr id="18945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a:defRPr/>
            </a:pPr>
            <a:fld id="{D7D50DA7-1E4D-4FFE-A928-94DDA0D5797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cs typeface="Arial" charset="0"/>
        </a:defRPr>
      </a:lvl2pPr>
      <a:lvl3pPr algn="l" rtl="0" eaLnBrk="0" fontAlgn="base" hangingPunct="0">
        <a:lnSpc>
          <a:spcPct val="90000"/>
        </a:lnSpc>
        <a:spcBef>
          <a:spcPct val="0"/>
        </a:spcBef>
        <a:spcAft>
          <a:spcPct val="0"/>
        </a:spcAft>
        <a:defRPr sz="3600" b="1">
          <a:solidFill>
            <a:schemeClr val="tx2"/>
          </a:solidFill>
          <a:latin typeface="Arial" charset="0"/>
          <a:cs typeface="Arial" charset="0"/>
        </a:defRPr>
      </a:lvl3pPr>
      <a:lvl4pPr algn="l" rtl="0" eaLnBrk="0" fontAlgn="base" hangingPunct="0">
        <a:lnSpc>
          <a:spcPct val="90000"/>
        </a:lnSpc>
        <a:spcBef>
          <a:spcPct val="0"/>
        </a:spcBef>
        <a:spcAft>
          <a:spcPct val="0"/>
        </a:spcAft>
        <a:defRPr sz="3600" b="1">
          <a:solidFill>
            <a:schemeClr val="tx2"/>
          </a:solidFill>
          <a:latin typeface="Arial" charset="0"/>
          <a:cs typeface="Arial" charset="0"/>
        </a:defRPr>
      </a:lvl4pPr>
      <a:lvl5pPr algn="l" rtl="0" eaLnBrk="0" fontAlgn="base" hangingPunct="0">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idx="4294967295"/>
          </p:nvPr>
        </p:nvSpPr>
        <p:spPr>
          <a:xfrm>
            <a:off x="685800" y="2133600"/>
            <a:ext cx="7772400" cy="1470025"/>
          </a:xfrm>
        </p:spPr>
        <p:txBody>
          <a:bodyPr>
            <a:normAutofit/>
          </a:bodyPr>
          <a:lstStyle/>
          <a:p>
            <a:pPr algn="ctr" eaLnBrk="1" hangingPunct="1">
              <a:defRPr/>
            </a:pPr>
            <a:r>
              <a:rPr lang="en-US" dirty="0"/>
              <a:t>Beaver County</a:t>
            </a:r>
            <a:br>
              <a:rPr lang="en-US" dirty="0"/>
            </a:br>
            <a:r>
              <a:rPr lang="en-US" dirty="0"/>
              <a:t>Single Point of Accountability</a:t>
            </a:r>
          </a:p>
        </p:txBody>
      </p:sp>
      <p:sp>
        <p:nvSpPr>
          <p:cNvPr id="3" name="Subtitle 2"/>
          <p:cNvSpPr>
            <a:spLocks noGrp="1"/>
          </p:cNvSpPr>
          <p:nvPr>
            <p:ph type="subTitle" idx="4294967295"/>
          </p:nvPr>
        </p:nvSpPr>
        <p:spPr>
          <a:xfrm>
            <a:off x="1600200" y="3962400"/>
            <a:ext cx="6400800" cy="1592263"/>
          </a:xfrm>
        </p:spPr>
        <p:txBody>
          <a:bodyPr>
            <a:normAutofit/>
          </a:bodyPr>
          <a:lstStyle/>
          <a:p>
            <a:pPr marL="0" indent="0" algn="ctr" eaLnBrk="1" hangingPunct="1">
              <a:buFontTx/>
              <a:buNone/>
              <a:defRPr/>
            </a:pPr>
            <a:r>
              <a:rPr lang="en-US" b="1" dirty="0" smtClean="0">
                <a:solidFill>
                  <a:srgbClr val="898989"/>
                </a:solidFill>
              </a:rPr>
              <a:t>Crisis Response </a:t>
            </a:r>
          </a:p>
          <a:p>
            <a:pPr marL="0" indent="0" algn="ctr" eaLnBrk="1" hangingPunct="1">
              <a:buFontTx/>
              <a:buNone/>
              <a:defRPr/>
            </a:pPr>
            <a:r>
              <a:rPr lang="en-US" b="1" dirty="0" smtClean="0">
                <a:solidFill>
                  <a:srgbClr val="898989"/>
                </a:solidFill>
              </a:rPr>
              <a:t>Protocol</a:t>
            </a:r>
            <a:endParaRPr lang="en-US" dirty="0">
              <a:solidFill>
                <a:srgbClr val="898989"/>
              </a:solidFill>
            </a:endParaRPr>
          </a:p>
        </p:txBody>
      </p:sp>
      <p:sp>
        <p:nvSpPr>
          <p:cNvPr id="4" name="Slide Number Placeholder 3"/>
          <p:cNvSpPr>
            <a:spLocks noGrp="1"/>
          </p:cNvSpPr>
          <p:nvPr>
            <p:ph type="sldNum" sz="quarter" idx="12"/>
          </p:nvPr>
        </p:nvSpPr>
        <p:spPr>
          <a:xfrm>
            <a:off x="84138" y="6242050"/>
            <a:ext cx="587375" cy="488950"/>
          </a:xfrm>
        </p:spPr>
        <p:txBody>
          <a:bodyPr rtlCol="0" anchor="ctr"/>
          <a:lstStyle/>
          <a:p>
            <a:pPr fontAlgn="auto">
              <a:spcBef>
                <a:spcPts val="0"/>
              </a:spcBef>
              <a:spcAft>
                <a:spcPts val="0"/>
              </a:spcAft>
              <a:defRPr/>
            </a:pPr>
            <a:fld id="{4038C89A-4849-4108-934F-A763FFE4B13B}" type="slidenum">
              <a:rPr lang="en-US" sz="1200">
                <a:solidFill>
                  <a:schemeClr val="tx1">
                    <a:tint val="75000"/>
                  </a:schemeClr>
                </a:solidFill>
                <a:effectLst/>
                <a:latin typeface="+mn-lt"/>
              </a:rPr>
              <a:pPr fontAlgn="auto">
                <a:spcBef>
                  <a:spcPts val="0"/>
                </a:spcBef>
                <a:spcAft>
                  <a:spcPts val="0"/>
                </a:spcAft>
                <a:defRPr/>
              </a:pPr>
              <a:t>1</a:t>
            </a:fld>
            <a:endParaRPr lang="en-US" sz="1200" dirty="0">
              <a:solidFill>
                <a:schemeClr val="tx1">
                  <a:tint val="75000"/>
                </a:schemeClr>
              </a:solidFill>
              <a:effectLst/>
              <a:latin typeface="+mn-lt"/>
            </a:endParaRPr>
          </a:p>
        </p:txBody>
      </p:sp>
    </p:spTree>
    <p:extLst>
      <p:ext uri="{BB962C8B-B14F-4D97-AF65-F5344CB8AC3E}">
        <p14:creationId xmlns:p14="http://schemas.microsoft.com/office/powerpoint/2010/main" val="45900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rtlCol="0" anchor="ctr"/>
          <a:lstStyle/>
          <a:p>
            <a:pPr fontAlgn="auto">
              <a:spcBef>
                <a:spcPts val="0"/>
              </a:spcBef>
              <a:spcAft>
                <a:spcPts val="0"/>
              </a:spcAft>
              <a:defRPr/>
            </a:pPr>
            <a:fld id="{4038C89A-4849-4108-934F-A763FFE4B13B}" type="slidenum">
              <a:rPr lang="en-US" sz="1200">
                <a:solidFill>
                  <a:schemeClr val="tx1">
                    <a:tint val="75000"/>
                  </a:schemeClr>
                </a:solidFill>
                <a:effectLst/>
                <a:latin typeface="+mn-lt"/>
              </a:rPr>
              <a:pPr fontAlgn="auto">
                <a:spcBef>
                  <a:spcPts val="0"/>
                </a:spcBef>
                <a:spcAft>
                  <a:spcPts val="0"/>
                </a:spcAft>
                <a:defRPr/>
              </a:pPr>
              <a:t>2</a:t>
            </a:fld>
            <a:endParaRPr lang="en-US" sz="1200" dirty="0">
              <a:solidFill>
                <a:schemeClr val="tx1">
                  <a:tint val="75000"/>
                </a:schemeClr>
              </a:solidFill>
              <a:effectLst/>
              <a:latin typeface="+mn-lt"/>
            </a:endParaRPr>
          </a:p>
        </p:txBody>
      </p:sp>
      <p:sp>
        <p:nvSpPr>
          <p:cNvPr id="15361" name="Title 1"/>
          <p:cNvSpPr>
            <a:spLocks noGrp="1"/>
          </p:cNvSpPr>
          <p:nvPr>
            <p:ph type="title" idx="4294967295"/>
          </p:nvPr>
        </p:nvSpPr>
        <p:spPr>
          <a:xfrm>
            <a:off x="304800" y="381000"/>
            <a:ext cx="8229600" cy="1384300"/>
          </a:xfrm>
        </p:spPr>
        <p:txBody>
          <a:bodyPr/>
          <a:lstStyle/>
          <a:p>
            <a:pPr algn="ctr" eaLnBrk="1" hangingPunct="1">
              <a:defRPr/>
            </a:pPr>
            <a:r>
              <a:rPr lang="en-US" dirty="0"/>
              <a:t>SPA Crisis </a:t>
            </a:r>
            <a:r>
              <a:rPr lang="en-US" dirty="0" smtClean="0"/>
              <a:t>Response</a:t>
            </a:r>
            <a:endParaRPr lang="en-US" dirty="0"/>
          </a:p>
        </p:txBody>
      </p:sp>
      <p:sp>
        <p:nvSpPr>
          <p:cNvPr id="15362" name="Content Placeholder 2"/>
          <p:cNvSpPr>
            <a:spLocks noGrp="1"/>
          </p:cNvSpPr>
          <p:nvPr>
            <p:ph idx="4294967295"/>
          </p:nvPr>
        </p:nvSpPr>
        <p:spPr>
          <a:xfrm>
            <a:off x="685800" y="2209800"/>
            <a:ext cx="8229600" cy="4114800"/>
          </a:xfrm>
        </p:spPr>
        <p:txBody>
          <a:bodyPr>
            <a:normAutofit/>
          </a:bodyPr>
          <a:lstStyle/>
          <a:p>
            <a:pPr eaLnBrk="1" hangingPunct="1">
              <a:lnSpc>
                <a:spcPct val="90000"/>
              </a:lnSpc>
            </a:pPr>
            <a:r>
              <a:rPr lang="en-US" sz="3000" b="1" dirty="0" smtClean="0"/>
              <a:t>What is a Crisis</a:t>
            </a:r>
          </a:p>
          <a:p>
            <a:pPr eaLnBrk="1" hangingPunct="1">
              <a:lnSpc>
                <a:spcPct val="90000"/>
              </a:lnSpc>
            </a:pPr>
            <a:r>
              <a:rPr lang="en-US" sz="3000" b="1" dirty="0" smtClean="0"/>
              <a:t>Crisis Intervention</a:t>
            </a:r>
          </a:p>
          <a:p>
            <a:pPr lvl="1" eaLnBrk="1" hangingPunct="1">
              <a:lnSpc>
                <a:spcPct val="90000"/>
              </a:lnSpc>
            </a:pPr>
            <a:r>
              <a:rPr lang="en-US" sz="2600" b="1" dirty="0" smtClean="0"/>
              <a:t>Goals</a:t>
            </a:r>
          </a:p>
          <a:p>
            <a:pPr lvl="1" eaLnBrk="1" hangingPunct="1">
              <a:lnSpc>
                <a:spcPct val="90000"/>
              </a:lnSpc>
            </a:pPr>
            <a:r>
              <a:rPr lang="en-US" sz="2600" b="1" dirty="0" smtClean="0"/>
              <a:t>How to Respond</a:t>
            </a:r>
          </a:p>
          <a:p>
            <a:pPr eaLnBrk="1" hangingPunct="1">
              <a:lnSpc>
                <a:spcPct val="90000"/>
              </a:lnSpc>
            </a:pPr>
            <a:r>
              <a:rPr lang="en-US" sz="3000" b="1" dirty="0"/>
              <a:t>Proactive Intervention / Community </a:t>
            </a:r>
            <a:r>
              <a:rPr lang="en-US" sz="3000" b="1" dirty="0" smtClean="0"/>
              <a:t>Intervention</a:t>
            </a:r>
          </a:p>
        </p:txBody>
      </p:sp>
    </p:spTree>
    <p:extLst>
      <p:ext uri="{BB962C8B-B14F-4D97-AF65-F5344CB8AC3E}">
        <p14:creationId xmlns:p14="http://schemas.microsoft.com/office/powerpoint/2010/main" val="3241358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rtlCol="0" anchor="ctr"/>
          <a:lstStyle/>
          <a:p>
            <a:pPr fontAlgn="auto">
              <a:spcBef>
                <a:spcPts val="0"/>
              </a:spcBef>
              <a:spcAft>
                <a:spcPts val="0"/>
              </a:spcAft>
              <a:defRPr/>
            </a:pPr>
            <a:fld id="{E80798D0-7521-4211-9290-E5D0815E5827}" type="slidenum">
              <a:rPr lang="en-US" sz="1200">
                <a:solidFill>
                  <a:schemeClr val="tx1">
                    <a:tint val="75000"/>
                  </a:schemeClr>
                </a:solidFill>
                <a:effectLst/>
                <a:latin typeface="+mn-lt"/>
              </a:rPr>
              <a:pPr fontAlgn="auto">
                <a:spcBef>
                  <a:spcPts val="0"/>
                </a:spcBef>
                <a:spcAft>
                  <a:spcPts val="0"/>
                </a:spcAft>
                <a:defRPr/>
              </a:pPr>
              <a:t>3</a:t>
            </a:fld>
            <a:endParaRPr lang="en-US" sz="1200">
              <a:solidFill>
                <a:schemeClr val="tx1">
                  <a:tint val="75000"/>
                </a:schemeClr>
              </a:solidFill>
              <a:effectLst/>
              <a:latin typeface="+mn-lt"/>
            </a:endParaRPr>
          </a:p>
        </p:txBody>
      </p:sp>
      <p:sp>
        <p:nvSpPr>
          <p:cNvPr id="24577" name="Title 1"/>
          <p:cNvSpPr>
            <a:spLocks noGrp="1"/>
          </p:cNvSpPr>
          <p:nvPr>
            <p:ph type="title" idx="4294967295"/>
          </p:nvPr>
        </p:nvSpPr>
        <p:spPr>
          <a:xfrm>
            <a:off x="0" y="292100"/>
            <a:ext cx="8229600" cy="1384300"/>
          </a:xfrm>
        </p:spPr>
        <p:txBody>
          <a:bodyPr/>
          <a:lstStyle/>
          <a:p>
            <a:pPr algn="ctr" eaLnBrk="1" hangingPunct="1">
              <a:defRPr/>
            </a:pPr>
            <a:r>
              <a:rPr lang="en-US" dirty="0"/>
              <a:t>What is a Crisis?</a:t>
            </a:r>
          </a:p>
        </p:txBody>
      </p:sp>
      <p:sp>
        <p:nvSpPr>
          <p:cNvPr id="24578" name="Content Placeholder 2"/>
          <p:cNvSpPr>
            <a:spLocks noGrp="1"/>
          </p:cNvSpPr>
          <p:nvPr>
            <p:ph idx="4294967295"/>
          </p:nvPr>
        </p:nvSpPr>
        <p:spPr>
          <a:xfrm>
            <a:off x="609600" y="2057400"/>
            <a:ext cx="8229600" cy="4419600"/>
          </a:xfrm>
        </p:spPr>
        <p:txBody>
          <a:bodyPr/>
          <a:lstStyle/>
          <a:p>
            <a:pPr eaLnBrk="1" hangingPunct="1">
              <a:defRPr/>
            </a:pPr>
            <a:r>
              <a:rPr lang="en-US" sz="2400" dirty="0"/>
              <a:t>The term 'CRISIS'</a:t>
            </a:r>
            <a:r>
              <a:rPr lang="en-US" sz="2400" b="1" dirty="0"/>
              <a:t> </a:t>
            </a:r>
            <a:r>
              <a:rPr lang="en-US" sz="2400" dirty="0"/>
              <a:t>has its roots in a Greek word meaning 'decision', or more broadly speaking, 'a turning point'.</a:t>
            </a:r>
          </a:p>
          <a:p>
            <a:pPr eaLnBrk="1" hangingPunct="1">
              <a:defRPr/>
            </a:pPr>
            <a:r>
              <a:rPr lang="en-US" sz="2400" i="1" dirty="0"/>
              <a:t>"A crisis occurs when a person faces an obstacle to important </a:t>
            </a:r>
            <a:r>
              <a:rPr lang="en-US" sz="2400" dirty="0"/>
              <a:t>life </a:t>
            </a:r>
            <a:r>
              <a:rPr lang="en-US" sz="2400" i="1" dirty="0"/>
              <a:t>goals that is for a time insurmountable through the use of her/his customary methods of problem solving.</a:t>
            </a:r>
            <a:r>
              <a:rPr lang="en-US" sz="2400" dirty="0"/>
              <a:t>“</a:t>
            </a:r>
          </a:p>
          <a:p>
            <a:pPr eaLnBrk="1" hangingPunct="1">
              <a:defRPr/>
            </a:pPr>
            <a:r>
              <a:rPr lang="en-US" sz="2400" dirty="0"/>
              <a:t>A person in crisis, at that particular time, is unable to rely on their familiar coping mechanisms and is faced with an acute sense of disequilibrium and disorientation.</a:t>
            </a:r>
          </a:p>
          <a:p>
            <a:pPr eaLnBrk="1" hangingPunct="1">
              <a:defRPr/>
            </a:pPr>
            <a:r>
              <a:rPr lang="en-US" sz="2400" dirty="0"/>
              <a:t>The stress of a crisis upsets the balance between thoughts, feelings and behavior.</a:t>
            </a:r>
          </a:p>
        </p:txBody>
      </p:sp>
    </p:spTree>
    <p:extLst>
      <p:ext uri="{BB962C8B-B14F-4D97-AF65-F5344CB8AC3E}">
        <p14:creationId xmlns:p14="http://schemas.microsoft.com/office/powerpoint/2010/main" val="1446524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rtlCol="0" anchor="ctr"/>
          <a:lstStyle/>
          <a:p>
            <a:pPr fontAlgn="auto">
              <a:spcBef>
                <a:spcPts val="0"/>
              </a:spcBef>
              <a:spcAft>
                <a:spcPts val="0"/>
              </a:spcAft>
              <a:defRPr/>
            </a:pPr>
            <a:fld id="{4C45F760-AABE-4FF4-8A41-3F816AADA7C9}" type="slidenum">
              <a:rPr lang="en-US" sz="1200">
                <a:solidFill>
                  <a:schemeClr val="tx1">
                    <a:tint val="75000"/>
                  </a:schemeClr>
                </a:solidFill>
                <a:effectLst/>
                <a:latin typeface="+mn-lt"/>
              </a:rPr>
              <a:pPr fontAlgn="auto">
                <a:spcBef>
                  <a:spcPts val="0"/>
                </a:spcBef>
                <a:spcAft>
                  <a:spcPts val="0"/>
                </a:spcAft>
                <a:defRPr/>
              </a:pPr>
              <a:t>4</a:t>
            </a:fld>
            <a:endParaRPr lang="en-US" sz="1200">
              <a:solidFill>
                <a:schemeClr val="tx1">
                  <a:tint val="75000"/>
                </a:schemeClr>
              </a:solidFill>
              <a:effectLst/>
              <a:latin typeface="+mn-lt"/>
            </a:endParaRPr>
          </a:p>
        </p:txBody>
      </p:sp>
      <p:sp>
        <p:nvSpPr>
          <p:cNvPr id="25601" name="Content Placeholder 2"/>
          <p:cNvSpPr>
            <a:spLocks noGrp="1"/>
          </p:cNvSpPr>
          <p:nvPr>
            <p:ph idx="4294967295"/>
          </p:nvPr>
        </p:nvSpPr>
        <p:spPr>
          <a:xfrm>
            <a:off x="762000" y="2057400"/>
            <a:ext cx="8229600" cy="5486400"/>
          </a:xfrm>
        </p:spPr>
        <p:txBody>
          <a:bodyPr/>
          <a:lstStyle/>
          <a:p>
            <a:pPr eaLnBrk="1" hangingPunct="1">
              <a:defRPr/>
            </a:pPr>
            <a:r>
              <a:rPr lang="en-US" sz="2800" dirty="0"/>
              <a:t>The </a:t>
            </a:r>
            <a:r>
              <a:rPr lang="en-US" sz="2800" dirty="0" smtClean="0"/>
              <a:t>consumer </a:t>
            </a:r>
            <a:r>
              <a:rPr lang="en-US" sz="2800" dirty="0"/>
              <a:t>is identifying that they need to be hospitalized psychiatrically.</a:t>
            </a:r>
          </a:p>
          <a:p>
            <a:pPr eaLnBrk="1" hangingPunct="1">
              <a:defRPr/>
            </a:pPr>
            <a:r>
              <a:rPr lang="en-US" sz="2800" dirty="0" smtClean="0"/>
              <a:t>He/she cannot</a:t>
            </a:r>
            <a:r>
              <a:rPr lang="en-US" sz="2800" dirty="0"/>
              <a:t>, or will not, accept other possible alternatives or solutions (e.g. relaxation techniques, crisis counseling </a:t>
            </a:r>
            <a:r>
              <a:rPr lang="en-US" sz="2800" dirty="0" err="1"/>
              <a:t>etc</a:t>
            </a:r>
            <a:r>
              <a:rPr lang="en-US" sz="2800" dirty="0"/>
              <a:t>).</a:t>
            </a:r>
          </a:p>
          <a:p>
            <a:pPr eaLnBrk="1" hangingPunct="1">
              <a:defRPr/>
            </a:pPr>
            <a:r>
              <a:rPr lang="en-US" sz="2800" dirty="0"/>
              <a:t>The </a:t>
            </a:r>
            <a:r>
              <a:rPr lang="en-US" sz="2800" dirty="0" smtClean="0"/>
              <a:t>he/she </a:t>
            </a:r>
            <a:r>
              <a:rPr lang="en-US" sz="2800" dirty="0"/>
              <a:t>is verbalizing intent to harm self or others or is displaying an inability to care for self.</a:t>
            </a:r>
          </a:p>
          <a:p>
            <a:pPr eaLnBrk="1" hangingPunct="1">
              <a:defRPr/>
            </a:pPr>
            <a:r>
              <a:rPr lang="en-US" sz="2800" dirty="0" smtClean="0"/>
              <a:t>He/she is </a:t>
            </a:r>
            <a:r>
              <a:rPr lang="en-US" sz="2800" dirty="0"/>
              <a:t>acting out in the community</a:t>
            </a:r>
          </a:p>
          <a:p>
            <a:pPr lvl="1" eaLnBrk="1" hangingPunct="1">
              <a:buFont typeface="Tahoma" charset="0"/>
              <a:buChar char="–"/>
              <a:defRPr/>
            </a:pPr>
            <a:r>
              <a:rPr lang="en-US" sz="2400" dirty="0" smtClean="0"/>
              <a:t>Consumer, </a:t>
            </a:r>
            <a:r>
              <a:rPr lang="en-US" sz="2400" dirty="0"/>
              <a:t>family, or residential staff, etc. are in need of assistance (or </a:t>
            </a:r>
            <a:r>
              <a:rPr lang="en-US" sz="2400" dirty="0" smtClean="0"/>
              <a:t>feel hospitalization is necessary). </a:t>
            </a:r>
            <a:endParaRPr lang="en-US" sz="2400" dirty="0"/>
          </a:p>
          <a:p>
            <a:pPr eaLnBrk="1" hangingPunct="1">
              <a:defRPr/>
            </a:pPr>
            <a:endParaRPr lang="en-US" sz="2800" dirty="0"/>
          </a:p>
        </p:txBody>
      </p:sp>
      <p:sp>
        <p:nvSpPr>
          <p:cNvPr id="25602" name="Title 1"/>
          <p:cNvSpPr>
            <a:spLocks noGrp="1"/>
          </p:cNvSpPr>
          <p:nvPr>
            <p:ph type="title" idx="4294967295"/>
          </p:nvPr>
        </p:nvSpPr>
        <p:spPr>
          <a:xfrm>
            <a:off x="457200" y="533400"/>
            <a:ext cx="8229600" cy="1231900"/>
          </a:xfrm>
        </p:spPr>
        <p:txBody>
          <a:bodyPr/>
          <a:lstStyle/>
          <a:p>
            <a:pPr algn="ctr" eaLnBrk="1" hangingPunct="1">
              <a:defRPr/>
            </a:pPr>
            <a:r>
              <a:rPr lang="en-US" dirty="0"/>
              <a:t>What is a Crisis? (cont’d)</a:t>
            </a:r>
          </a:p>
        </p:txBody>
      </p:sp>
    </p:spTree>
    <p:extLst>
      <p:ext uri="{BB962C8B-B14F-4D97-AF65-F5344CB8AC3E}">
        <p14:creationId xmlns:p14="http://schemas.microsoft.com/office/powerpoint/2010/main" val="3086100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rtlCol="0" anchor="ctr"/>
          <a:lstStyle/>
          <a:p>
            <a:pPr fontAlgn="auto">
              <a:spcBef>
                <a:spcPts val="0"/>
              </a:spcBef>
              <a:spcAft>
                <a:spcPts val="0"/>
              </a:spcAft>
              <a:defRPr/>
            </a:pPr>
            <a:fld id="{EE2D3019-E827-4488-896F-09D59F911016}" type="slidenum">
              <a:rPr lang="en-US" sz="1200">
                <a:solidFill>
                  <a:schemeClr val="tx1">
                    <a:tint val="75000"/>
                  </a:schemeClr>
                </a:solidFill>
                <a:effectLst/>
                <a:latin typeface="+mn-lt"/>
              </a:rPr>
              <a:pPr fontAlgn="auto">
                <a:spcBef>
                  <a:spcPts val="0"/>
                </a:spcBef>
                <a:spcAft>
                  <a:spcPts val="0"/>
                </a:spcAft>
                <a:defRPr/>
              </a:pPr>
              <a:t>5</a:t>
            </a:fld>
            <a:endParaRPr lang="en-US" sz="1200">
              <a:solidFill>
                <a:schemeClr val="tx1">
                  <a:tint val="75000"/>
                </a:schemeClr>
              </a:solidFill>
              <a:effectLst/>
              <a:latin typeface="+mn-lt"/>
            </a:endParaRPr>
          </a:p>
        </p:txBody>
      </p:sp>
      <p:sp>
        <p:nvSpPr>
          <p:cNvPr id="26625" name="Title 1"/>
          <p:cNvSpPr>
            <a:spLocks noGrp="1"/>
          </p:cNvSpPr>
          <p:nvPr>
            <p:ph type="title" idx="4294967295"/>
          </p:nvPr>
        </p:nvSpPr>
        <p:spPr>
          <a:xfrm>
            <a:off x="304800" y="381000"/>
            <a:ext cx="8229600" cy="1384300"/>
          </a:xfrm>
        </p:spPr>
        <p:txBody>
          <a:bodyPr/>
          <a:lstStyle/>
          <a:p>
            <a:pPr algn="ctr" eaLnBrk="1" hangingPunct="1">
              <a:defRPr/>
            </a:pPr>
            <a:r>
              <a:rPr lang="en-US" dirty="0"/>
              <a:t>Crisis Intervention</a:t>
            </a:r>
          </a:p>
        </p:txBody>
      </p:sp>
      <p:sp>
        <p:nvSpPr>
          <p:cNvPr id="3" name="Content Placeholder 2"/>
          <p:cNvSpPr>
            <a:spLocks noGrp="1"/>
          </p:cNvSpPr>
          <p:nvPr>
            <p:ph idx="4294967295"/>
          </p:nvPr>
        </p:nvSpPr>
        <p:spPr>
          <a:xfrm>
            <a:off x="685800" y="2209800"/>
            <a:ext cx="8077200" cy="4114800"/>
          </a:xfrm>
        </p:spPr>
        <p:txBody>
          <a:bodyPr>
            <a:normAutofit fontScale="92500" lnSpcReduction="10000"/>
          </a:bodyPr>
          <a:lstStyle/>
          <a:p>
            <a:pPr eaLnBrk="1" hangingPunct="1">
              <a:defRPr/>
            </a:pPr>
            <a:r>
              <a:rPr lang="en-US" sz="3000" dirty="0"/>
              <a:t>Fundamental Task </a:t>
            </a:r>
          </a:p>
          <a:p>
            <a:pPr lvl="1" eaLnBrk="1" hangingPunct="1">
              <a:buFont typeface="Tahoma" charset="0"/>
              <a:buChar char="–"/>
              <a:defRPr/>
            </a:pPr>
            <a:r>
              <a:rPr lang="en-US" sz="2600" dirty="0"/>
              <a:t>Restore the confidence of an individual in their coping abilities, as well as to provide the possibility of new coping mechanisms.</a:t>
            </a:r>
          </a:p>
          <a:p>
            <a:pPr eaLnBrk="1" hangingPunct="1">
              <a:defRPr/>
            </a:pPr>
            <a:r>
              <a:rPr lang="en-US" sz="3000" dirty="0"/>
              <a:t>Intervention techniques are to be face-to-face if hospitalization is being considered as an option. </a:t>
            </a:r>
          </a:p>
          <a:p>
            <a:pPr eaLnBrk="1" hangingPunct="1">
              <a:defRPr/>
            </a:pPr>
            <a:r>
              <a:rPr lang="en-US" sz="3000" dirty="0"/>
              <a:t>SPA must educate residential staff on how to </a:t>
            </a:r>
            <a:r>
              <a:rPr lang="en-US" sz="3000" dirty="0" smtClean="0"/>
              <a:t>help the person deescalate, </a:t>
            </a:r>
            <a:r>
              <a:rPr lang="en-US" sz="3000" dirty="0"/>
              <a:t>or deal with their symptomology and redirect </a:t>
            </a:r>
            <a:r>
              <a:rPr lang="en-US" sz="3000" dirty="0" smtClean="0"/>
              <a:t>behaviors</a:t>
            </a:r>
            <a:r>
              <a:rPr lang="en-US" sz="3000" dirty="0"/>
              <a:t>.</a:t>
            </a:r>
          </a:p>
          <a:p>
            <a:pPr eaLnBrk="1" hangingPunct="1">
              <a:defRPr/>
            </a:pPr>
            <a:endParaRPr lang="en-US" sz="3000" dirty="0"/>
          </a:p>
          <a:p>
            <a:pPr eaLnBrk="1" hangingPunct="1">
              <a:defRPr/>
            </a:pPr>
            <a:endParaRPr lang="en-US" sz="3000" dirty="0"/>
          </a:p>
        </p:txBody>
      </p:sp>
    </p:spTree>
    <p:extLst>
      <p:ext uri="{BB962C8B-B14F-4D97-AF65-F5344CB8AC3E}">
        <p14:creationId xmlns:p14="http://schemas.microsoft.com/office/powerpoint/2010/main" val="366948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rtlCol="0" anchor="ctr"/>
          <a:lstStyle/>
          <a:p>
            <a:pPr fontAlgn="auto">
              <a:spcBef>
                <a:spcPts val="0"/>
              </a:spcBef>
              <a:spcAft>
                <a:spcPts val="0"/>
              </a:spcAft>
              <a:defRPr/>
            </a:pPr>
            <a:fld id="{8CF0E961-BE16-4BE4-A058-0F79C1EEB56C}" type="slidenum">
              <a:rPr lang="en-US" sz="1200">
                <a:solidFill>
                  <a:schemeClr val="tx1">
                    <a:tint val="75000"/>
                  </a:schemeClr>
                </a:solidFill>
                <a:effectLst/>
                <a:latin typeface="+mn-lt"/>
              </a:rPr>
              <a:pPr fontAlgn="auto">
                <a:spcBef>
                  <a:spcPts val="0"/>
                </a:spcBef>
                <a:spcAft>
                  <a:spcPts val="0"/>
                </a:spcAft>
                <a:defRPr/>
              </a:pPr>
              <a:t>6</a:t>
            </a:fld>
            <a:endParaRPr lang="en-US" sz="1200">
              <a:solidFill>
                <a:schemeClr val="tx1">
                  <a:tint val="75000"/>
                </a:schemeClr>
              </a:solidFill>
              <a:effectLst/>
              <a:latin typeface="+mn-lt"/>
            </a:endParaRPr>
          </a:p>
        </p:txBody>
      </p:sp>
      <p:sp>
        <p:nvSpPr>
          <p:cNvPr id="27649" name="Title 1"/>
          <p:cNvSpPr>
            <a:spLocks noGrp="1"/>
          </p:cNvSpPr>
          <p:nvPr>
            <p:ph type="title" idx="4294967295"/>
          </p:nvPr>
        </p:nvSpPr>
        <p:spPr>
          <a:xfrm>
            <a:off x="381000" y="381000"/>
            <a:ext cx="8229600" cy="1384300"/>
          </a:xfrm>
        </p:spPr>
        <p:txBody>
          <a:bodyPr/>
          <a:lstStyle/>
          <a:p>
            <a:pPr algn="ctr" eaLnBrk="1" hangingPunct="1">
              <a:defRPr/>
            </a:pPr>
            <a:r>
              <a:rPr lang="en-US" dirty="0" smtClean="0"/>
              <a:t>Crisis </a:t>
            </a:r>
            <a:r>
              <a:rPr lang="en-US" dirty="0"/>
              <a:t>Intervention</a:t>
            </a:r>
            <a:r>
              <a:rPr lang="en-US" dirty="0" smtClean="0"/>
              <a:t>: Goals</a:t>
            </a:r>
            <a:endParaRPr lang="en-US" dirty="0"/>
          </a:p>
        </p:txBody>
      </p:sp>
      <p:sp>
        <p:nvSpPr>
          <p:cNvPr id="3" name="Content Placeholder 2"/>
          <p:cNvSpPr>
            <a:spLocks noGrp="1"/>
          </p:cNvSpPr>
          <p:nvPr>
            <p:ph idx="4294967295"/>
          </p:nvPr>
        </p:nvSpPr>
        <p:spPr>
          <a:xfrm>
            <a:off x="685800" y="2057400"/>
            <a:ext cx="8001000" cy="4648200"/>
          </a:xfrm>
        </p:spPr>
        <p:txBody>
          <a:bodyPr>
            <a:normAutofit fontScale="92500"/>
          </a:bodyPr>
          <a:lstStyle/>
          <a:p>
            <a:pPr eaLnBrk="1" hangingPunct="1">
              <a:lnSpc>
                <a:spcPct val="80000"/>
              </a:lnSpc>
              <a:defRPr/>
            </a:pPr>
            <a:r>
              <a:rPr lang="en-US" sz="2700" dirty="0"/>
              <a:t>The goals of a crisis intervention relate to the immediate crisis </a:t>
            </a:r>
            <a:r>
              <a:rPr lang="en-US" sz="2700" dirty="0" smtClean="0"/>
              <a:t>situation:</a:t>
            </a:r>
            <a:endParaRPr lang="en-US" sz="2700" dirty="0"/>
          </a:p>
          <a:p>
            <a:pPr lvl="1" eaLnBrk="1" hangingPunct="1">
              <a:lnSpc>
                <a:spcPct val="80000"/>
              </a:lnSpc>
              <a:buFont typeface="Tahoma" charset="0"/>
              <a:buChar char="–"/>
              <a:defRPr/>
            </a:pPr>
            <a:r>
              <a:rPr lang="en-US" sz="2400" dirty="0"/>
              <a:t>Reduction in disequilibria or relief of symptoms of crisis </a:t>
            </a:r>
          </a:p>
          <a:p>
            <a:pPr lvl="1" eaLnBrk="1" hangingPunct="1">
              <a:lnSpc>
                <a:spcPct val="80000"/>
              </a:lnSpc>
              <a:buFont typeface="Tahoma" charset="0"/>
              <a:buChar char="–"/>
              <a:defRPr/>
            </a:pPr>
            <a:r>
              <a:rPr lang="en-US" sz="2400" dirty="0"/>
              <a:t>Restoration to pre-crisis level of functioning </a:t>
            </a:r>
          </a:p>
          <a:p>
            <a:pPr lvl="1" eaLnBrk="1" hangingPunct="1">
              <a:lnSpc>
                <a:spcPct val="80000"/>
              </a:lnSpc>
              <a:buFont typeface="Tahoma" charset="0"/>
              <a:buChar char="–"/>
              <a:defRPr/>
            </a:pPr>
            <a:r>
              <a:rPr lang="en-US" sz="2400" dirty="0"/>
              <a:t>Some understanding of the relevant precipitating events </a:t>
            </a:r>
          </a:p>
          <a:p>
            <a:pPr lvl="1" eaLnBrk="1" hangingPunct="1">
              <a:lnSpc>
                <a:spcPct val="80000"/>
              </a:lnSpc>
              <a:buFont typeface="Tahoma" charset="0"/>
              <a:buChar char="–"/>
              <a:defRPr/>
            </a:pPr>
            <a:r>
              <a:rPr lang="en-US" sz="2400" dirty="0"/>
              <a:t>Identification of remedial measures for the </a:t>
            </a:r>
            <a:r>
              <a:rPr lang="en-US" sz="2400" dirty="0" smtClean="0"/>
              <a:t>person and/or </a:t>
            </a:r>
            <a:r>
              <a:rPr lang="en-US" sz="2400" dirty="0"/>
              <a:t>family through community resources </a:t>
            </a:r>
          </a:p>
          <a:p>
            <a:pPr lvl="1" eaLnBrk="1" hangingPunct="1">
              <a:lnSpc>
                <a:spcPct val="80000"/>
              </a:lnSpc>
              <a:buFont typeface="Tahoma" charset="0"/>
              <a:buChar char="–"/>
              <a:defRPr/>
            </a:pPr>
            <a:r>
              <a:rPr lang="en-US" sz="2400" dirty="0"/>
              <a:t>Connecting the current situation with past life experiences and conflicts </a:t>
            </a:r>
          </a:p>
          <a:p>
            <a:pPr lvl="1" eaLnBrk="1" hangingPunct="1">
              <a:lnSpc>
                <a:spcPct val="80000"/>
              </a:lnSpc>
              <a:buFont typeface="Tahoma" charset="0"/>
              <a:buChar char="–"/>
              <a:defRPr/>
            </a:pPr>
            <a:r>
              <a:rPr lang="en-US" sz="2400" dirty="0"/>
              <a:t>Initiating new modes of thinking, perceiving, and feeling, and developing new adaptive and coping responses which are useful beyond the immediate crisis situation, leading to an emancipated maturation and empowerment. </a:t>
            </a:r>
          </a:p>
          <a:p>
            <a:pPr eaLnBrk="1" hangingPunct="1">
              <a:lnSpc>
                <a:spcPct val="80000"/>
              </a:lnSpc>
              <a:defRPr/>
            </a:pPr>
            <a:endParaRPr lang="en-US" sz="2700" dirty="0"/>
          </a:p>
        </p:txBody>
      </p:sp>
    </p:spTree>
    <p:extLst>
      <p:ext uri="{BB962C8B-B14F-4D97-AF65-F5344CB8AC3E}">
        <p14:creationId xmlns:p14="http://schemas.microsoft.com/office/powerpoint/2010/main" val="3175936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rtlCol="0" anchor="ctr"/>
          <a:lstStyle/>
          <a:p>
            <a:pPr fontAlgn="auto">
              <a:spcBef>
                <a:spcPts val="0"/>
              </a:spcBef>
              <a:spcAft>
                <a:spcPts val="0"/>
              </a:spcAft>
              <a:defRPr/>
            </a:pPr>
            <a:fld id="{0A7E763E-212C-4E7B-90B9-60D432A72C40}" type="slidenum">
              <a:rPr lang="en-US" sz="1200">
                <a:solidFill>
                  <a:schemeClr val="tx1">
                    <a:tint val="75000"/>
                  </a:schemeClr>
                </a:solidFill>
                <a:effectLst/>
                <a:latin typeface="+mn-lt"/>
              </a:rPr>
              <a:pPr fontAlgn="auto">
                <a:spcBef>
                  <a:spcPts val="0"/>
                </a:spcBef>
                <a:spcAft>
                  <a:spcPts val="0"/>
                </a:spcAft>
                <a:defRPr/>
              </a:pPr>
              <a:t>7</a:t>
            </a:fld>
            <a:endParaRPr lang="en-US" sz="1200">
              <a:solidFill>
                <a:schemeClr val="tx1">
                  <a:tint val="75000"/>
                </a:schemeClr>
              </a:solidFill>
              <a:effectLst/>
              <a:latin typeface="+mn-lt"/>
            </a:endParaRPr>
          </a:p>
        </p:txBody>
      </p:sp>
      <p:sp>
        <p:nvSpPr>
          <p:cNvPr id="28673" name="Title 1"/>
          <p:cNvSpPr>
            <a:spLocks noGrp="1"/>
          </p:cNvSpPr>
          <p:nvPr>
            <p:ph type="title" idx="4294967295"/>
          </p:nvPr>
        </p:nvSpPr>
        <p:spPr>
          <a:xfrm>
            <a:off x="533400" y="381000"/>
            <a:ext cx="8229600" cy="1384300"/>
          </a:xfrm>
        </p:spPr>
        <p:txBody>
          <a:bodyPr/>
          <a:lstStyle/>
          <a:p>
            <a:pPr algn="ctr" eaLnBrk="1" hangingPunct="1">
              <a:defRPr/>
            </a:pPr>
            <a:r>
              <a:rPr lang="en-US" dirty="0"/>
              <a:t>Crisis Intervention: </a:t>
            </a:r>
            <a:r>
              <a:rPr lang="en-US" dirty="0" smtClean="0"/>
              <a:t>How to respond</a:t>
            </a:r>
            <a:endParaRPr lang="en-US" dirty="0"/>
          </a:p>
        </p:txBody>
      </p:sp>
      <p:sp>
        <p:nvSpPr>
          <p:cNvPr id="28674" name="Content Placeholder 2"/>
          <p:cNvSpPr>
            <a:spLocks noGrp="1"/>
          </p:cNvSpPr>
          <p:nvPr>
            <p:ph idx="4294967295"/>
          </p:nvPr>
        </p:nvSpPr>
        <p:spPr>
          <a:xfrm>
            <a:off x="762000" y="2057400"/>
            <a:ext cx="8229600" cy="4800600"/>
          </a:xfrm>
        </p:spPr>
        <p:txBody>
          <a:bodyPr/>
          <a:lstStyle/>
          <a:p>
            <a:pPr eaLnBrk="1" hangingPunct="1">
              <a:defRPr/>
            </a:pPr>
            <a:r>
              <a:rPr lang="en-US" sz="1600" dirty="0"/>
              <a:t>In addition to being nonjudgmental, flexible, objective, supportive and empowering, </a:t>
            </a:r>
            <a:r>
              <a:rPr lang="en-US" sz="1600" dirty="0" smtClean="0"/>
              <a:t>the </a:t>
            </a:r>
            <a:r>
              <a:rPr lang="en-US" sz="1600" dirty="0"/>
              <a:t>following are considered to be essential requisites to enable an individual to journey from a vulnerable crisis state to equilibrium and empowerment: </a:t>
            </a:r>
            <a:endParaRPr lang="en-US" sz="1600" dirty="0" smtClean="0"/>
          </a:p>
          <a:p>
            <a:pPr lvl="1" eaLnBrk="1" hangingPunct="1">
              <a:defRPr/>
            </a:pPr>
            <a:r>
              <a:rPr lang="en-US" sz="1400" dirty="0" smtClean="0"/>
              <a:t>Ability </a:t>
            </a:r>
            <a:r>
              <a:rPr lang="en-US" sz="1400" dirty="0"/>
              <a:t>to create trust via confidentiality and honesty</a:t>
            </a:r>
          </a:p>
          <a:p>
            <a:pPr lvl="1" eaLnBrk="1" hangingPunct="1">
              <a:buFont typeface="Tahoma" charset="0"/>
              <a:buChar char="–"/>
              <a:defRPr/>
            </a:pPr>
            <a:r>
              <a:rPr lang="en-US" sz="1400" dirty="0"/>
              <a:t>Ability to listen in an attentive manner</a:t>
            </a:r>
          </a:p>
          <a:p>
            <a:pPr lvl="1" eaLnBrk="1" hangingPunct="1">
              <a:buFont typeface="Tahoma" charset="0"/>
              <a:buChar char="–"/>
              <a:defRPr/>
            </a:pPr>
            <a:r>
              <a:rPr lang="en-US" sz="1400" dirty="0"/>
              <a:t>Provide the individual with the opportunity to communicate by talking less</a:t>
            </a:r>
          </a:p>
          <a:p>
            <a:pPr lvl="1" eaLnBrk="1" hangingPunct="1">
              <a:buFont typeface="Tahoma" charset="0"/>
              <a:buChar char="–"/>
              <a:defRPr/>
            </a:pPr>
            <a:r>
              <a:rPr lang="en-US" sz="1400" dirty="0"/>
              <a:t>Being attentive to verbal and nonverbal cues</a:t>
            </a:r>
          </a:p>
          <a:p>
            <a:pPr lvl="1" eaLnBrk="1" hangingPunct="1">
              <a:buFont typeface="Tahoma" charset="0"/>
              <a:buChar char="–"/>
              <a:defRPr/>
            </a:pPr>
            <a:r>
              <a:rPr lang="en-US" sz="1400" dirty="0"/>
              <a:t>Pleasant, interested intonation of voice</a:t>
            </a:r>
          </a:p>
          <a:p>
            <a:pPr lvl="1" eaLnBrk="1" hangingPunct="1">
              <a:buFont typeface="Tahoma" charset="0"/>
              <a:buChar char="–"/>
              <a:defRPr/>
            </a:pPr>
            <a:r>
              <a:rPr lang="en-US" sz="1400" dirty="0"/>
              <a:t>Maintaining good eye contact, posture and appropriate social distance if in a face-to-face situation</a:t>
            </a:r>
          </a:p>
          <a:p>
            <a:pPr lvl="1" eaLnBrk="1" hangingPunct="1">
              <a:buFont typeface="Tahoma" charset="0"/>
              <a:buChar char="–"/>
              <a:defRPr/>
            </a:pPr>
            <a:r>
              <a:rPr lang="en-US" sz="1400" dirty="0"/>
              <a:t>Listening for feelings, hearing what is said and not said, focusing on what person is feeling</a:t>
            </a:r>
          </a:p>
          <a:p>
            <a:pPr lvl="1" eaLnBrk="1" hangingPunct="1">
              <a:buFont typeface="Tahoma" charset="0"/>
              <a:buChar char="–"/>
              <a:defRPr/>
            </a:pPr>
            <a:r>
              <a:rPr lang="en-US" sz="1400" dirty="0"/>
              <a:t>Remaining undistracted, open, honest, sincere</a:t>
            </a:r>
          </a:p>
          <a:p>
            <a:pPr lvl="1" eaLnBrk="1" hangingPunct="1">
              <a:buFont typeface="Tahoma" charset="0"/>
              <a:buChar char="–"/>
              <a:defRPr/>
            </a:pPr>
            <a:r>
              <a:rPr lang="en-US" sz="1400" dirty="0"/>
              <a:t>Being free of prejudice and abstaining from stereotyping</a:t>
            </a:r>
          </a:p>
          <a:p>
            <a:pPr lvl="1" eaLnBrk="1" hangingPunct="1">
              <a:buFont typeface="Tahoma" charset="0"/>
              <a:buChar char="–"/>
              <a:defRPr/>
            </a:pPr>
            <a:r>
              <a:rPr lang="en-US" sz="1400" dirty="0"/>
              <a:t>Asking open-ended questions</a:t>
            </a:r>
          </a:p>
          <a:p>
            <a:pPr lvl="1" eaLnBrk="1" hangingPunct="1">
              <a:buFont typeface="Tahoma" charset="0"/>
              <a:buChar char="–"/>
              <a:defRPr/>
            </a:pPr>
            <a:r>
              <a:rPr lang="en-US" sz="1400" dirty="0"/>
              <a:t>Giving feedback and receiving feedback whenever possible if the person is prepared to hear</a:t>
            </a:r>
          </a:p>
          <a:p>
            <a:pPr lvl="1" eaLnBrk="1" hangingPunct="1">
              <a:buFont typeface="Tahoma" charset="0"/>
              <a:buChar char="–"/>
              <a:defRPr/>
            </a:pPr>
            <a:r>
              <a:rPr lang="en-US" sz="1400" dirty="0"/>
              <a:t>Asking permission, never acting on assumptions</a:t>
            </a:r>
          </a:p>
          <a:p>
            <a:pPr lvl="1" eaLnBrk="1" hangingPunct="1">
              <a:buFont typeface="Tahoma" charset="0"/>
              <a:buChar char="–"/>
              <a:defRPr/>
            </a:pPr>
            <a:r>
              <a:rPr lang="en-US" sz="1400" dirty="0"/>
              <a:t>Checking out sensitive cross-cultural factors</a:t>
            </a:r>
          </a:p>
          <a:p>
            <a:pPr lvl="1" eaLnBrk="1" hangingPunct="1">
              <a:buFont typeface="Tahoma" charset="0"/>
              <a:buChar char="–"/>
              <a:defRPr/>
            </a:pPr>
            <a:r>
              <a:rPr lang="en-US" sz="1400" dirty="0"/>
              <a:t>Being aware of one's own </a:t>
            </a:r>
            <a:r>
              <a:rPr lang="en-US" sz="1400" dirty="0" smtClean="0"/>
              <a:t>prejudices</a:t>
            </a:r>
            <a:endParaRPr lang="en-US" sz="1400" dirty="0"/>
          </a:p>
        </p:txBody>
      </p:sp>
    </p:spTree>
    <p:extLst>
      <p:ext uri="{BB962C8B-B14F-4D97-AF65-F5344CB8AC3E}">
        <p14:creationId xmlns:p14="http://schemas.microsoft.com/office/powerpoint/2010/main" val="3290405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rtlCol="0" anchor="ctr"/>
          <a:lstStyle/>
          <a:p>
            <a:pPr fontAlgn="auto">
              <a:spcBef>
                <a:spcPts val="0"/>
              </a:spcBef>
              <a:spcAft>
                <a:spcPts val="0"/>
              </a:spcAft>
              <a:defRPr/>
            </a:pPr>
            <a:fld id="{A1790289-892E-4EDE-90C9-20548B89D3E9}" type="slidenum">
              <a:rPr lang="en-US" sz="1200" smtClean="0">
                <a:solidFill>
                  <a:schemeClr val="tx1">
                    <a:tint val="75000"/>
                  </a:schemeClr>
                </a:solidFill>
                <a:effectLst/>
                <a:latin typeface="+mn-lt"/>
              </a:rPr>
              <a:pPr fontAlgn="auto">
                <a:spcBef>
                  <a:spcPts val="0"/>
                </a:spcBef>
                <a:spcAft>
                  <a:spcPts val="0"/>
                </a:spcAft>
                <a:defRPr/>
              </a:pPr>
              <a:t>8</a:t>
            </a:fld>
            <a:endParaRPr lang="en-US" sz="1200" dirty="0">
              <a:solidFill>
                <a:schemeClr val="tx1">
                  <a:tint val="75000"/>
                </a:schemeClr>
              </a:solidFill>
              <a:effectLst/>
              <a:latin typeface="+mn-lt"/>
            </a:endParaRPr>
          </a:p>
        </p:txBody>
      </p:sp>
      <p:sp>
        <p:nvSpPr>
          <p:cNvPr id="2" name="Title 1"/>
          <p:cNvSpPr>
            <a:spLocks noGrp="1"/>
          </p:cNvSpPr>
          <p:nvPr>
            <p:ph type="title" idx="4294967295"/>
          </p:nvPr>
        </p:nvSpPr>
        <p:spPr>
          <a:xfrm>
            <a:off x="457200" y="533400"/>
            <a:ext cx="8229600" cy="1384300"/>
          </a:xfrm>
        </p:spPr>
        <p:txBody>
          <a:bodyPr>
            <a:normAutofit/>
          </a:bodyPr>
          <a:lstStyle/>
          <a:p>
            <a:pPr algn="ctr" eaLnBrk="1" hangingPunct="1">
              <a:defRPr/>
            </a:pPr>
            <a:r>
              <a:rPr lang="en-US" dirty="0"/>
              <a:t>Community </a:t>
            </a:r>
            <a:r>
              <a:rPr lang="en-US" dirty="0" smtClean="0"/>
              <a:t>Intervention/</a:t>
            </a:r>
            <a:br>
              <a:rPr lang="en-US" dirty="0" smtClean="0"/>
            </a:br>
            <a:r>
              <a:rPr lang="en-US" dirty="0" smtClean="0"/>
              <a:t>Proactive Prevention:</a:t>
            </a:r>
            <a:endParaRPr lang="en-US" dirty="0"/>
          </a:p>
        </p:txBody>
      </p:sp>
      <p:sp>
        <p:nvSpPr>
          <p:cNvPr id="29698" name="Content Placeholder 2"/>
          <p:cNvSpPr>
            <a:spLocks noGrp="1"/>
          </p:cNvSpPr>
          <p:nvPr>
            <p:ph idx="4294967295"/>
          </p:nvPr>
        </p:nvSpPr>
        <p:spPr>
          <a:xfrm>
            <a:off x="762000" y="2057400"/>
            <a:ext cx="8153400" cy="4648200"/>
          </a:xfrm>
        </p:spPr>
        <p:txBody>
          <a:bodyPr/>
          <a:lstStyle/>
          <a:p>
            <a:pPr eaLnBrk="1" hangingPunct="1">
              <a:defRPr/>
            </a:pPr>
            <a:r>
              <a:rPr lang="en-US" sz="1600" dirty="0"/>
              <a:t>Providers should contact SPA staff in the event of a </a:t>
            </a:r>
            <a:r>
              <a:rPr lang="en-US" sz="1600" dirty="0" smtClean="0"/>
              <a:t>crisis</a:t>
            </a:r>
            <a:r>
              <a:rPr lang="en-US" sz="1600" dirty="0"/>
              <a:t>.</a:t>
            </a:r>
          </a:p>
          <a:p>
            <a:pPr lvl="1" eaLnBrk="1" hangingPunct="1">
              <a:buFont typeface="Tahoma" charset="0"/>
              <a:buChar char="–"/>
              <a:defRPr/>
            </a:pPr>
            <a:r>
              <a:rPr lang="en-US" sz="1600" dirty="0"/>
              <a:t>Community intervention is preferred whenever imminent danger to the </a:t>
            </a:r>
            <a:r>
              <a:rPr lang="en-US" sz="1600" dirty="0" smtClean="0"/>
              <a:t>person </a:t>
            </a:r>
            <a:r>
              <a:rPr lang="en-US" sz="1600" dirty="0"/>
              <a:t>or others is </a:t>
            </a:r>
            <a:r>
              <a:rPr lang="en-US" sz="1600" b="1" u="sng" dirty="0"/>
              <a:t>not</a:t>
            </a:r>
            <a:r>
              <a:rPr lang="en-US" sz="1600" dirty="0"/>
              <a:t> a concern, rather than </a:t>
            </a:r>
            <a:r>
              <a:rPr lang="en-US" sz="1600" dirty="0" smtClean="0"/>
              <a:t>sending someone </a:t>
            </a:r>
            <a:r>
              <a:rPr lang="en-US" sz="1600" dirty="0"/>
              <a:t>directly to the Emergency Department, which prompts admission.</a:t>
            </a:r>
          </a:p>
          <a:p>
            <a:pPr eaLnBrk="1" hangingPunct="1">
              <a:defRPr/>
            </a:pPr>
            <a:r>
              <a:rPr lang="en-US" sz="1600" dirty="0" smtClean="0"/>
              <a:t>Blended Case Managers will respond to the provider and the person in crisis, assessing for imminent danger, and then enhance the efforts of the formal crisis response team.  </a:t>
            </a:r>
          </a:p>
          <a:p>
            <a:pPr eaLnBrk="1" hangingPunct="1">
              <a:defRPr/>
            </a:pPr>
            <a:r>
              <a:rPr lang="en-US" sz="1600" dirty="0" smtClean="0"/>
              <a:t>CTT/FACT </a:t>
            </a:r>
            <a:r>
              <a:rPr lang="en-US" sz="1600" dirty="0"/>
              <a:t>staff will proactively respond to the crisis in the community rather than waiting to meet a client in the Emergency Department. </a:t>
            </a:r>
          </a:p>
          <a:p>
            <a:pPr eaLnBrk="1" hangingPunct="1">
              <a:defRPr/>
            </a:pPr>
            <a:r>
              <a:rPr lang="en-US" sz="1600" dirty="0"/>
              <a:t>SPA staff are also expected to accompany formal system crisis responders, such as mobile crisis, and respond to emergent crisis requests within one (1) hour on average in the community (includes mobile crisis, as well as CTT, FACT, Blended CM, etc.).</a:t>
            </a:r>
          </a:p>
          <a:p>
            <a:pPr eaLnBrk="1" hangingPunct="1">
              <a:defRPr/>
            </a:pPr>
            <a:r>
              <a:rPr lang="en-US" sz="1600" dirty="0"/>
              <a:t>SPA staff should follow up on a crisis response after any crisis intervention to prevent further </a:t>
            </a:r>
            <a:r>
              <a:rPr lang="en-US" sz="1600" dirty="0" err="1"/>
              <a:t>decompensation</a:t>
            </a:r>
            <a:r>
              <a:rPr lang="en-US" sz="1600" dirty="0"/>
              <a:t> of the individual.</a:t>
            </a:r>
          </a:p>
          <a:p>
            <a:pPr eaLnBrk="1" hangingPunct="1">
              <a:defRPr/>
            </a:pPr>
            <a:r>
              <a:rPr lang="en-US" sz="1600" dirty="0"/>
              <a:t>Community Intervention and Proactive Prevention expectations and procedures are reinforced by Beaver County provider contract language.</a:t>
            </a:r>
          </a:p>
        </p:txBody>
      </p:sp>
    </p:spTree>
    <p:extLst>
      <p:ext uri="{BB962C8B-B14F-4D97-AF65-F5344CB8AC3E}">
        <p14:creationId xmlns:p14="http://schemas.microsoft.com/office/powerpoint/2010/main" val="3698290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2149019"/>
            <a:ext cx="8153400" cy="3877985"/>
          </a:xfrm>
          <a:prstGeom prst="rect">
            <a:avLst/>
          </a:prstGeom>
        </p:spPr>
        <p:txBody>
          <a:bodyPr wrap="square">
            <a:spAutoFit/>
          </a:bodyPr>
          <a:lstStyle/>
          <a:p>
            <a:pPr algn="ctr"/>
            <a:r>
              <a:rPr lang="en-US" sz="2400" dirty="0" smtClean="0"/>
              <a:t>You have completed the Crisis </a:t>
            </a:r>
            <a:r>
              <a:rPr lang="en-US" sz="2400" dirty="0"/>
              <a:t>Response </a:t>
            </a:r>
            <a:r>
              <a:rPr lang="en-US" sz="2400" dirty="0" smtClean="0"/>
              <a:t>protocol. </a:t>
            </a:r>
          </a:p>
          <a:p>
            <a:pPr algn="ctr"/>
            <a:endParaRPr lang="en-US" sz="2400" dirty="0"/>
          </a:p>
          <a:p>
            <a:pPr algn="ctr"/>
            <a:r>
              <a:rPr lang="en-US" sz="2400" dirty="0" smtClean="0"/>
              <a:t> </a:t>
            </a:r>
            <a:r>
              <a:rPr lang="en-US" sz="2400" dirty="0" smtClean="0"/>
              <a:t>Please take the test!</a:t>
            </a:r>
          </a:p>
          <a:p>
            <a:pPr algn="ctr"/>
            <a:endParaRPr lang="en-US" sz="2400" dirty="0"/>
          </a:p>
          <a:p>
            <a:pPr lvl="0" algn="ctr"/>
            <a:r>
              <a:rPr lang="en-US" dirty="0" smtClean="0"/>
              <a:t>You will </a:t>
            </a:r>
            <a:r>
              <a:rPr lang="en-US" dirty="0"/>
              <a:t>get a certificate once </a:t>
            </a:r>
            <a:r>
              <a:rPr lang="en-US" dirty="0" smtClean="0"/>
              <a:t>you </a:t>
            </a:r>
            <a:r>
              <a:rPr lang="en-US" dirty="0"/>
              <a:t>have completed all </a:t>
            </a:r>
            <a:r>
              <a:rPr lang="en-US" dirty="0" smtClean="0"/>
              <a:t>the </a:t>
            </a:r>
            <a:r>
              <a:rPr lang="en-US" dirty="0"/>
              <a:t>competencies and passed with 90% or better. </a:t>
            </a:r>
            <a:endParaRPr lang="en-US" sz="1600" dirty="0"/>
          </a:p>
          <a:p>
            <a:pPr marL="742950" lvl="1" indent="-285750" algn="ctr">
              <a:buFont typeface="Wingdings" panose="05000000000000000000" pitchFamily="2" charset="2"/>
              <a:buChar char="ü"/>
            </a:pPr>
            <a:r>
              <a:rPr lang="en-US" dirty="0"/>
              <a:t>The certificate will generate on its own. </a:t>
            </a:r>
            <a:endParaRPr lang="en-US" dirty="0"/>
          </a:p>
          <a:p>
            <a:pPr marL="742950" lvl="1" indent="-285750" algn="ctr">
              <a:buFont typeface="Wingdings" panose="05000000000000000000" pitchFamily="2" charset="2"/>
              <a:buChar char="ü"/>
            </a:pPr>
            <a:r>
              <a:rPr lang="en-US" dirty="0"/>
              <a:t>Print it.  </a:t>
            </a:r>
            <a:endParaRPr lang="en-US" dirty="0"/>
          </a:p>
          <a:p>
            <a:pPr marL="742950" lvl="1" indent="-285750" algn="ctr">
              <a:buFont typeface="Wingdings" panose="05000000000000000000" pitchFamily="2" charset="2"/>
              <a:buChar char="ü"/>
            </a:pPr>
            <a:r>
              <a:rPr lang="en-US" dirty="0"/>
              <a:t>Give it to your supervisor</a:t>
            </a:r>
            <a:endParaRPr lang="en-US" dirty="0"/>
          </a:p>
          <a:p>
            <a:pPr algn="ctr"/>
            <a:endParaRPr lang="en-US" sz="2400" dirty="0"/>
          </a:p>
          <a:p>
            <a:pPr algn="ctr"/>
            <a:endParaRPr lang="en-US" u="sng" dirty="0"/>
          </a:p>
          <a:p>
            <a:pPr algn="ctr"/>
            <a:endParaRPr lang="en-US" u="sng" dirty="0"/>
          </a:p>
        </p:txBody>
      </p:sp>
      <p:sp>
        <p:nvSpPr>
          <p:cNvPr id="4" name="TextBox 3"/>
          <p:cNvSpPr txBox="1"/>
          <p:nvPr/>
        </p:nvSpPr>
        <p:spPr>
          <a:xfrm>
            <a:off x="838200" y="1066800"/>
            <a:ext cx="8153400" cy="523220"/>
          </a:xfrm>
          <a:prstGeom prst="rect">
            <a:avLst/>
          </a:prstGeom>
          <a:noFill/>
        </p:spPr>
        <p:txBody>
          <a:bodyPr wrap="square" rtlCol="0">
            <a:spAutoFit/>
          </a:bodyPr>
          <a:lstStyle/>
          <a:p>
            <a:pPr algn="ctr"/>
            <a:r>
              <a:rPr lang="en-US" sz="2800" b="1" dirty="0" smtClean="0"/>
              <a:t>THANK YOU</a:t>
            </a:r>
            <a:endParaRPr lang="en-US" sz="2800" b="1" dirty="0"/>
          </a:p>
        </p:txBody>
      </p:sp>
      <p:sp>
        <p:nvSpPr>
          <p:cNvPr id="5" name="Slide Number Placeholder 3"/>
          <p:cNvSpPr>
            <a:spLocks noGrp="1"/>
          </p:cNvSpPr>
          <p:nvPr>
            <p:ph type="sldNum" sz="quarter" idx="12"/>
          </p:nvPr>
        </p:nvSpPr>
        <p:spPr>
          <a:xfrm>
            <a:off x="84138" y="6242050"/>
            <a:ext cx="587375" cy="488950"/>
          </a:xfrm>
        </p:spPr>
        <p:txBody>
          <a:bodyPr rtlCol="0" anchor="ctr"/>
          <a:lstStyle/>
          <a:p>
            <a:pPr fontAlgn="auto">
              <a:spcBef>
                <a:spcPts val="0"/>
              </a:spcBef>
              <a:spcAft>
                <a:spcPts val="0"/>
              </a:spcAft>
              <a:defRPr/>
            </a:pPr>
            <a:fld id="{8CF0E961-BE16-4BE4-A058-0F79C1EEB56C}" type="slidenum">
              <a:rPr lang="en-US" sz="1200">
                <a:solidFill>
                  <a:schemeClr val="tx1">
                    <a:tint val="75000"/>
                  </a:schemeClr>
                </a:solidFill>
                <a:effectLst/>
                <a:latin typeface="+mn-lt"/>
              </a:rPr>
              <a:pPr fontAlgn="auto">
                <a:spcBef>
                  <a:spcPts val="0"/>
                </a:spcBef>
                <a:spcAft>
                  <a:spcPts val="0"/>
                </a:spcAft>
                <a:defRPr/>
              </a:pPr>
              <a:t>9</a:t>
            </a:fld>
            <a:endParaRPr lang="en-US" sz="1200">
              <a:solidFill>
                <a:schemeClr val="tx1">
                  <a:tint val="75000"/>
                </a:schemeClr>
              </a:solidFill>
              <a:effectLst/>
              <a:latin typeface="+mn-lt"/>
            </a:endParaRPr>
          </a:p>
        </p:txBody>
      </p:sp>
    </p:spTree>
    <p:extLst>
      <p:ext uri="{BB962C8B-B14F-4D97-AF65-F5344CB8AC3E}">
        <p14:creationId xmlns:p14="http://schemas.microsoft.com/office/powerpoint/2010/main" val="2003830859"/>
      </p:ext>
    </p:extLst>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2412</TotalTime>
  <Words>797</Words>
  <Application>Microsoft Office PowerPoint</Application>
  <PresentationFormat>On-screen Show (4:3)</PresentationFormat>
  <Paragraphs>76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Tahoma</vt:lpstr>
      <vt:lpstr>Times New Roman</vt:lpstr>
      <vt:lpstr>Wingdings</vt:lpstr>
      <vt:lpstr>Capsules</vt:lpstr>
      <vt:lpstr>Beaver County Single Point of Accountability</vt:lpstr>
      <vt:lpstr>SPA Crisis Response</vt:lpstr>
      <vt:lpstr>What is a Crisis?</vt:lpstr>
      <vt:lpstr>What is a Crisis? (cont’d)</vt:lpstr>
      <vt:lpstr>Crisis Intervention</vt:lpstr>
      <vt:lpstr>Crisis Intervention: Goals</vt:lpstr>
      <vt:lpstr>Crisis Intervention: How to respond</vt:lpstr>
      <vt:lpstr>Community Intervention/ Proactive Prevention:</vt:lpstr>
      <vt:lpstr>PowerPoint Presentation</vt:lpstr>
    </vt:vector>
  </TitlesOfParts>
  <Company>Beaver County Behavioral Health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Beaver County Behavioral Health Beaver County, Pa</dc:title>
  <dc:creator>BCBH</dc:creator>
  <cp:lastModifiedBy>Santoro, Stephanie</cp:lastModifiedBy>
  <cp:revision>213</cp:revision>
  <cp:lastPrinted>2012-09-18T20:13:17Z</cp:lastPrinted>
  <dcterms:created xsi:type="dcterms:W3CDTF">2006-11-08T14:30:33Z</dcterms:created>
  <dcterms:modified xsi:type="dcterms:W3CDTF">2019-03-06T19:49:24Z</dcterms:modified>
</cp:coreProperties>
</file>