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</p:sldMasterIdLst>
  <p:notesMasterIdLst>
    <p:notesMasterId r:id="rId10"/>
  </p:notesMasterIdLst>
  <p:sldIdLst>
    <p:sldId id="346" r:id="rId2"/>
    <p:sldId id="347" r:id="rId3"/>
    <p:sldId id="363" r:id="rId4"/>
    <p:sldId id="364" r:id="rId5"/>
    <p:sldId id="365" r:id="rId6"/>
    <p:sldId id="366" r:id="rId7"/>
    <p:sldId id="367" r:id="rId8"/>
    <p:sldId id="369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lly Wald" initials="HP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3428" autoAdjust="0"/>
  </p:normalViewPr>
  <p:slideViewPr>
    <p:cSldViewPr>
      <p:cViewPr varScale="1">
        <p:scale>
          <a:sx n="134" d="100"/>
          <a:sy n="134" d="100"/>
        </p:scale>
        <p:origin x="17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11CB1F2D-D575-457F-91A3-92004285DA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99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04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13D86934-748F-4FB2-A657-40CB13CD1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CD1D2-62F2-4CE3-BE82-87892E55C9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1559B-1BCA-4133-8A30-6C3666FB26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25008-0183-45CD-8F22-10CD06712B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693025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16EF8-05FB-4B92-B1A3-63BD0E9B8D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375E9-FC27-4239-95D8-DBF1954ED1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BF973-4ECB-40E6-9BCF-3FEAB3BF8D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51E8E-0F1B-4F57-875B-9C91FE6D25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0A113-1F1A-4182-A5A0-B4A9A4A0D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60C63-5B2E-4C87-B50C-E0A35F6F8D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A68A7-B802-4E4B-B220-C4CCEE0478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75269-C611-4C94-B95B-B3AAF41A8F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6858000"/>
            <a:chOff x="0" y="0"/>
            <a:chExt cx="5472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8944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095"/>
              <a:ext cx="5328" cy="201"/>
              <a:chOff x="144" y="1095"/>
              <a:chExt cx="5328" cy="201"/>
            </a:xfrm>
          </p:grpSpPr>
          <p:sp>
            <p:nvSpPr>
              <p:cNvPr id="189447" name="AutoShape 7"/>
              <p:cNvSpPr>
                <a:spLocks noChangeArrowheads="1"/>
              </p:cNvSpPr>
              <p:nvPr/>
            </p:nvSpPr>
            <p:spPr bwMode="auto">
              <a:xfrm>
                <a:off x="384" y="1096"/>
                <a:ext cx="5088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095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9144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133600"/>
            <a:ext cx="7693025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94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7D50DA7-1E4D-4FFE-A928-94DDA0D579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533400" y="2133600"/>
            <a:ext cx="7772400" cy="14700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/>
              <a:t>Beaver County</a:t>
            </a:r>
            <a:br>
              <a:rPr lang="en-US" dirty="0"/>
            </a:br>
            <a:r>
              <a:rPr lang="en-US" dirty="0"/>
              <a:t>Single Point of Accountability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219200" y="3886200"/>
            <a:ext cx="6400800" cy="1592263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  <a:defRPr/>
            </a:pPr>
            <a:r>
              <a:rPr lang="en-US" b="1" dirty="0" smtClean="0">
                <a:solidFill>
                  <a:srgbClr val="898989"/>
                </a:solidFill>
              </a:rPr>
              <a:t>Emergency Department (ED) Diversion Protocol</a:t>
            </a:r>
            <a:endParaRPr lang="en-US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008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038C89A-4849-4108-934F-A763FFE4B13B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>
          <a:xfrm>
            <a:off x="304800" y="3810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SPA </a:t>
            </a:r>
            <a:r>
              <a:rPr lang="en-US" dirty="0" smtClean="0"/>
              <a:t>ED Diversions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>
          <a:xfrm>
            <a:off x="762000" y="2286000"/>
            <a:ext cx="8229600" cy="4114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000" b="1" dirty="0" smtClean="0"/>
              <a:t>Crisis – Follow up Timeframes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b="1" dirty="0" smtClean="0"/>
              <a:t>Crisis – Monitoring</a:t>
            </a:r>
          </a:p>
        </p:txBody>
      </p:sp>
    </p:spTree>
    <p:extLst>
      <p:ext uri="{BB962C8B-B14F-4D97-AF65-F5344CB8AC3E}">
        <p14:creationId xmlns:p14="http://schemas.microsoft.com/office/powerpoint/2010/main" val="3241358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3BAF577-F1B2-488B-8D15-9DC152C67879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1745" name="Title 1"/>
          <p:cNvSpPr>
            <a:spLocks noGrp="1"/>
          </p:cNvSpPr>
          <p:nvPr>
            <p:ph type="title" idx="4294967295"/>
          </p:nvPr>
        </p:nvSpPr>
        <p:spPr>
          <a:xfrm>
            <a:off x="304800" y="304800"/>
            <a:ext cx="84582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Emergency </a:t>
            </a:r>
            <a:r>
              <a:rPr lang="en-US" dirty="0" smtClean="0"/>
              <a:t>Department Diversions</a:t>
            </a:r>
            <a:endParaRPr lang="en-US" dirty="0"/>
          </a:p>
        </p:txBody>
      </p:sp>
      <p:sp>
        <p:nvSpPr>
          <p:cNvPr id="31746" name="Content Placeholder 2"/>
          <p:cNvSpPr>
            <a:spLocks noGrp="1"/>
          </p:cNvSpPr>
          <p:nvPr>
            <p:ph idx="4294967295"/>
          </p:nvPr>
        </p:nvSpPr>
        <p:spPr>
          <a:xfrm>
            <a:off x="685800" y="21336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Keys to diversion 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dirty="0"/>
              <a:t>Think creatively or outside the box at all possible options that may be utilized to prevent disruption to the </a:t>
            </a:r>
            <a:r>
              <a:rPr lang="en-US" dirty="0" smtClean="0"/>
              <a:t>person’s </a:t>
            </a:r>
            <a:r>
              <a:rPr lang="en-US" dirty="0"/>
              <a:t>recovery and community based tenure.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dirty="0"/>
              <a:t>Interventions that divert </a:t>
            </a:r>
            <a:r>
              <a:rPr lang="en-US" dirty="0" smtClean="0"/>
              <a:t>people </a:t>
            </a:r>
            <a:r>
              <a:rPr lang="en-US" dirty="0"/>
              <a:t>in crises to the least restrictive level of care, where they and the community can be reasonably assured of safety.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56312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CED1006-8398-4357-A442-07CF2C168D29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2769" name="Title 1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dirty="0"/>
              <a:t>Emergency Department Diversions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4294967295"/>
          </p:nvPr>
        </p:nvSpPr>
        <p:spPr>
          <a:xfrm>
            <a:off x="685800" y="2133600"/>
            <a:ext cx="77724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dirty="0"/>
              <a:t>ED's or Payers must notify SPA’s prior to admission in a timely manner (preferably within one hour) so that opportunities for diversion can be looked at more closely.</a:t>
            </a:r>
          </a:p>
          <a:p>
            <a:pPr eaLnBrk="1" hangingPunct="1">
              <a:defRPr/>
            </a:pPr>
            <a:r>
              <a:rPr lang="en-US" sz="1800" dirty="0"/>
              <a:t>On call, 24-hour SPA crisis response staff will respond and connect with </a:t>
            </a:r>
            <a:r>
              <a:rPr lang="en-US" sz="1800" dirty="0" smtClean="0"/>
              <a:t>the person </a:t>
            </a:r>
            <a:r>
              <a:rPr lang="en-US" sz="1800" dirty="0"/>
              <a:t>within an ED for possible diversion within one (1) hour of being notified of an individual’s arrival at an ED </a:t>
            </a:r>
            <a:endParaRPr lang="en-US" sz="1800" dirty="0" smtClean="0"/>
          </a:p>
          <a:p>
            <a:pPr eaLnBrk="1" hangingPunct="1">
              <a:defRPr/>
            </a:pPr>
            <a:r>
              <a:rPr lang="en-US" sz="1800" dirty="0" smtClean="0"/>
              <a:t>EDs </a:t>
            </a:r>
            <a:r>
              <a:rPr lang="en-US" sz="1800" dirty="0"/>
              <a:t>need to be educated about how SPA’s can be helpful to them and what the alternatives are </a:t>
            </a:r>
            <a:r>
              <a:rPr lang="en-US" sz="1800" dirty="0" smtClean="0"/>
              <a:t>(ex. RTFA</a:t>
            </a:r>
            <a:r>
              <a:rPr lang="en-US" sz="1800" dirty="0"/>
              <a:t>). 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800" dirty="0"/>
              <a:t>Agencies must demonstrate in writing reasonable attempts to educate EDs about their services.</a:t>
            </a:r>
          </a:p>
          <a:p>
            <a:pPr eaLnBrk="1" hangingPunct="1">
              <a:defRPr/>
            </a:pPr>
            <a:r>
              <a:rPr lang="en-US" sz="1800" dirty="0"/>
              <a:t>SPA’s need to be identified for </a:t>
            </a:r>
            <a:r>
              <a:rPr lang="en-US" sz="1800" dirty="0" smtClean="0"/>
              <a:t>people </a:t>
            </a:r>
            <a:r>
              <a:rPr lang="en-US" sz="1800" dirty="0"/>
              <a:t>who present at EDs to provide high quality continuity of care and seamless system handoffs</a:t>
            </a:r>
          </a:p>
          <a:p>
            <a:pPr eaLnBrk="1" hangingPunct="1">
              <a:defRPr/>
            </a:pPr>
            <a:r>
              <a:rPr lang="en-US" sz="1800" dirty="0"/>
              <a:t>SPA agencies must be able to provide empirical data that demonstrate SPA face-to-face contacts </a:t>
            </a:r>
            <a:r>
              <a:rPr lang="en-US" sz="1800" dirty="0" smtClean="0"/>
              <a:t>with people at </a:t>
            </a:r>
            <a:r>
              <a:rPr lang="en-US" sz="1800" dirty="0"/>
              <a:t>the ED, including while staff were on-call.</a:t>
            </a:r>
          </a:p>
        </p:txBody>
      </p:sp>
    </p:spTree>
    <p:extLst>
      <p:ext uri="{BB962C8B-B14F-4D97-AF65-F5344CB8AC3E}">
        <p14:creationId xmlns:p14="http://schemas.microsoft.com/office/powerpoint/2010/main" val="265577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6DB19C3-3571-4270-81D6-54A698BB95BB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3793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Crisis: Follow </a:t>
            </a:r>
            <a:r>
              <a:rPr lang="en-US" dirty="0"/>
              <a:t>up Timeframes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4294967295"/>
          </p:nvPr>
        </p:nvSpPr>
        <p:spPr>
          <a:xfrm>
            <a:off x="838200" y="2133600"/>
            <a:ext cx="81534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dirty="0"/>
              <a:t>SPA teams should be actively involved in the discharge planning process </a:t>
            </a:r>
            <a:r>
              <a:rPr lang="en-US" sz="2200" dirty="0" smtClean="0"/>
              <a:t>for the people they serve, </a:t>
            </a:r>
            <a:r>
              <a:rPr lang="en-US" sz="2200" dirty="0"/>
              <a:t>including working as a team member with Crisis and ED staff to determine if </a:t>
            </a:r>
            <a:r>
              <a:rPr lang="en-US" sz="2200" dirty="0" smtClean="0"/>
              <a:t>someone can </a:t>
            </a:r>
            <a:r>
              <a:rPr lang="en-US" sz="2200" dirty="0"/>
              <a:t>be safely diverted to a lesser level of care. </a:t>
            </a:r>
          </a:p>
          <a:p>
            <a:pPr eaLnBrk="1" hangingPunct="1">
              <a:defRPr/>
            </a:pPr>
            <a:r>
              <a:rPr lang="en-US" sz="2200" dirty="0"/>
              <a:t>Discharge planning should begin on the day of admission.  As soon as feasible, the SPA staff must be integral in assisting in </a:t>
            </a:r>
            <a:r>
              <a:rPr lang="en-US" sz="2200" dirty="0" smtClean="0"/>
              <a:t>a person’s discharge </a:t>
            </a:r>
            <a:r>
              <a:rPr lang="en-US" sz="2200" dirty="0"/>
              <a:t>back to a recovery oriented community setting that is least restrictive. </a:t>
            </a:r>
          </a:p>
          <a:p>
            <a:pPr eaLnBrk="1" hangingPunct="1">
              <a:defRPr/>
            </a:pPr>
            <a:r>
              <a:rPr lang="en-US" sz="2200" dirty="0"/>
              <a:t>When a </a:t>
            </a:r>
            <a:r>
              <a:rPr lang="en-US" sz="2200" dirty="0" smtClean="0"/>
              <a:t>consumer is </a:t>
            </a:r>
            <a:r>
              <a:rPr lang="en-US" sz="2200" dirty="0"/>
              <a:t>admitted to either a </a:t>
            </a:r>
            <a:r>
              <a:rPr lang="en-US" sz="2200" dirty="0" smtClean="0"/>
              <a:t>psychiatric </a:t>
            </a:r>
            <a:r>
              <a:rPr lang="en-US" sz="2200" dirty="0"/>
              <a:t>inpatient </a:t>
            </a:r>
            <a:r>
              <a:rPr lang="en-US" sz="2200" dirty="0" smtClean="0"/>
              <a:t>unit </a:t>
            </a:r>
            <a:r>
              <a:rPr lang="en-US" sz="2200" dirty="0"/>
              <a:t>or diversion, SPA staff are expected to be in regular contact with the </a:t>
            </a:r>
            <a:r>
              <a:rPr lang="en-US" sz="2200" dirty="0" smtClean="0"/>
              <a:t>consumer and </a:t>
            </a:r>
            <a:r>
              <a:rPr lang="en-US" sz="2200" dirty="0"/>
              <a:t>staff (every other business day), unless approved otherwise by supervisor.  </a:t>
            </a:r>
          </a:p>
        </p:txBody>
      </p:sp>
    </p:spTree>
    <p:extLst>
      <p:ext uri="{BB962C8B-B14F-4D97-AF65-F5344CB8AC3E}">
        <p14:creationId xmlns:p14="http://schemas.microsoft.com/office/powerpoint/2010/main" val="2989735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4BDAFC1-28C0-40A9-A523-8F0BD12FE354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4817" name="Title 1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Crisis: </a:t>
            </a:r>
            <a:r>
              <a:rPr lang="en-US" dirty="0"/>
              <a:t>Follow up Timeframes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4294967295"/>
          </p:nvPr>
        </p:nvSpPr>
        <p:spPr>
          <a:xfrm>
            <a:off x="685800" y="2133600"/>
            <a:ext cx="79248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400" dirty="0"/>
              <a:t>For </a:t>
            </a:r>
            <a:r>
              <a:rPr lang="en-US" sz="1400" dirty="0" smtClean="0"/>
              <a:t>consumers </a:t>
            </a:r>
            <a:r>
              <a:rPr lang="en-US" sz="1400" dirty="0"/>
              <a:t>that are actively involved in CTT, the SPA will 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400" dirty="0"/>
              <a:t>See </a:t>
            </a:r>
            <a:r>
              <a:rPr lang="en-US" sz="1400" dirty="0" smtClean="0"/>
              <a:t>them during </a:t>
            </a:r>
            <a:r>
              <a:rPr lang="en-US" sz="1400" dirty="0"/>
              <a:t>the crisis 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400" dirty="0"/>
              <a:t>Make a follow up </a:t>
            </a:r>
            <a:r>
              <a:rPr lang="en-US" sz="1400" dirty="0" smtClean="0"/>
              <a:t>face-to-face </a:t>
            </a:r>
            <a:r>
              <a:rPr lang="en-US" sz="1400" dirty="0"/>
              <a:t>contact within 1 business day of any admission  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400" dirty="0"/>
              <a:t>Make a minimum of 5 </a:t>
            </a:r>
            <a:r>
              <a:rPr lang="en-US" sz="1400" dirty="0" smtClean="0"/>
              <a:t>face-to-face </a:t>
            </a:r>
            <a:r>
              <a:rPr lang="en-US" sz="1400" dirty="0"/>
              <a:t>contacts the week following the crisis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400" dirty="0"/>
              <a:t>Have daily face to face or telephone contacts for the first two weeks</a:t>
            </a:r>
          </a:p>
          <a:p>
            <a:pPr eaLnBrk="1" hangingPunct="1">
              <a:defRPr/>
            </a:pPr>
            <a:r>
              <a:rPr lang="en-US" sz="1400" dirty="0"/>
              <a:t>For </a:t>
            </a:r>
            <a:r>
              <a:rPr lang="en-US" sz="1400" dirty="0" smtClean="0"/>
              <a:t>consumers that </a:t>
            </a:r>
            <a:r>
              <a:rPr lang="en-US" sz="1400" dirty="0"/>
              <a:t>are involved in Blended Case Management , the SPA will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400" dirty="0"/>
              <a:t>See </a:t>
            </a:r>
            <a:r>
              <a:rPr lang="en-US" sz="1400" dirty="0" smtClean="0"/>
              <a:t>them during </a:t>
            </a:r>
            <a:r>
              <a:rPr lang="en-US" sz="1400" dirty="0"/>
              <a:t>the crisis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400" dirty="0"/>
              <a:t>Make a follow up </a:t>
            </a:r>
            <a:r>
              <a:rPr lang="en-US" sz="1400" dirty="0" smtClean="0"/>
              <a:t>face-to-face </a:t>
            </a:r>
            <a:r>
              <a:rPr lang="en-US" sz="1400" dirty="0"/>
              <a:t>contact within 1 business day of any admission  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400" dirty="0"/>
              <a:t>Make a minimum of 3 face to face contacts the week following the crisis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en-US" sz="1400" dirty="0"/>
              <a:t>Make a minimum of 8 face to face or telephone contacts for the first two weeks *</a:t>
            </a:r>
          </a:p>
          <a:p>
            <a:pPr eaLnBrk="1" hangingPunct="1">
              <a:defRPr/>
            </a:pPr>
            <a:r>
              <a:rPr lang="en-US" sz="1400" dirty="0" smtClean="0"/>
              <a:t>Consumers </a:t>
            </a:r>
            <a:r>
              <a:rPr lang="en-US" sz="1400" b="1" dirty="0"/>
              <a:t>unknown</a:t>
            </a:r>
            <a:r>
              <a:rPr lang="en-US" sz="1400" dirty="0"/>
              <a:t> to the system that have contact with walk-in, mobile, or telephone crisis will have a follow up phone call within 2 days; and will be seen by a psychiatrist, nurse, or therapist within 7 days. </a:t>
            </a:r>
          </a:p>
          <a:p>
            <a:pPr eaLnBrk="1" hangingPunct="1">
              <a:defRPr/>
            </a:pPr>
            <a:r>
              <a:rPr lang="en-US" sz="1400" dirty="0" smtClean="0"/>
              <a:t>Consumers </a:t>
            </a:r>
            <a:r>
              <a:rPr lang="en-US" sz="1400" b="1" dirty="0"/>
              <a:t>known </a:t>
            </a:r>
            <a:r>
              <a:rPr lang="en-US" sz="1400" dirty="0"/>
              <a:t>to the system who have contact with walk-in, mobile, or telephone crisis will have a follow up phone call within 2 days; and will be seen </a:t>
            </a:r>
            <a:r>
              <a:rPr lang="en-US" sz="1400" dirty="0" smtClean="0"/>
              <a:t>face-to-face </a:t>
            </a:r>
            <a:r>
              <a:rPr lang="en-US" sz="1400" dirty="0"/>
              <a:t>within 3 business days by a psychiatrist, nurse, or therapist. </a:t>
            </a:r>
          </a:p>
          <a:p>
            <a:pPr marL="0" indent="0" eaLnBrk="1" hangingPunct="1">
              <a:buNone/>
              <a:defRPr/>
            </a:pPr>
            <a:r>
              <a:rPr lang="en-US" sz="1400" dirty="0"/>
              <a:t>* The number of visits or calls by the BCM can vary according to individual need and supervisory approval</a:t>
            </a:r>
          </a:p>
        </p:txBody>
      </p:sp>
    </p:spTree>
    <p:extLst>
      <p:ext uri="{BB962C8B-B14F-4D97-AF65-F5344CB8AC3E}">
        <p14:creationId xmlns:p14="http://schemas.microsoft.com/office/powerpoint/2010/main" val="2121672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63139E-C035-4B26-A327-C77A61145499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5841" name="Title 1"/>
          <p:cNvSpPr>
            <a:spLocks noGrp="1"/>
          </p:cNvSpPr>
          <p:nvPr>
            <p:ph type="title" idx="4294967295"/>
          </p:nvPr>
        </p:nvSpPr>
        <p:spPr>
          <a:xfrm>
            <a:off x="304800" y="3810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/>
              <a:t>Crisis: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2209800"/>
            <a:ext cx="7924800" cy="4343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500" dirty="0"/>
              <a:t>Agencies have a responsibility for having a Quality Improvement or Management Plan that includes Crisis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/>
              <a:t>Agencies must demonstrate a manner for collecting data on: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en-US" sz="2200" dirty="0"/>
              <a:t> whether or not on-call staff are responding to the ED or other facilities after hours. 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en-US" sz="2200" dirty="0"/>
              <a:t>Notification to team if on-call case manager went out </a:t>
            </a:r>
            <a:r>
              <a:rPr lang="en-US" sz="2200" dirty="0" smtClean="0"/>
              <a:t>to the  </a:t>
            </a:r>
            <a:r>
              <a:rPr lang="en-US" sz="2200" dirty="0"/>
              <a:t>consumer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500" dirty="0"/>
              <a:t>Assuring SPA Response: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en-US" sz="2200" dirty="0"/>
              <a:t>Supervisors should review on-call sheets to assure contact was made in ED, and document that a diversion was attempted, if applicable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en-US" sz="2200" dirty="0"/>
              <a:t>VBH-PA Daily Census can be reviewed</a:t>
            </a:r>
          </a:p>
          <a:p>
            <a:pPr lvl="1" eaLnBrk="1" hangingPunct="1">
              <a:lnSpc>
                <a:spcPct val="80000"/>
              </a:lnSpc>
              <a:buFont typeface="Tahoma" charset="0"/>
              <a:buChar char="–"/>
              <a:defRPr/>
            </a:pPr>
            <a:r>
              <a:rPr lang="en-US" sz="2200" dirty="0"/>
              <a:t>VBH-PA CASSP Coordinator calls can be reviewed for children.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346699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2209800"/>
            <a:ext cx="80772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You have completed the </a:t>
            </a:r>
            <a:r>
              <a:rPr lang="en-US" sz="2400" dirty="0" smtClean="0"/>
              <a:t>CPP-ED Diversion </a:t>
            </a:r>
            <a:r>
              <a:rPr lang="en-US" sz="2400" dirty="0"/>
              <a:t>PowerPoint.  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Please take the test!</a:t>
            </a:r>
          </a:p>
          <a:p>
            <a:pPr algn="ctr"/>
            <a:endParaRPr lang="en-US" sz="2400" dirty="0"/>
          </a:p>
          <a:p>
            <a:pPr lvl="0" algn="ctr"/>
            <a:r>
              <a:rPr lang="en-US" dirty="0"/>
              <a:t>You will get a certificate once you have completed all the competencies and passed with 90% or better. </a:t>
            </a:r>
            <a:endParaRPr lang="en-US" sz="1600" dirty="0"/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The certificate will generate on its own.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Print it. 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/>
              <a:t>Give it to your supervisor</a:t>
            </a:r>
          </a:p>
          <a:p>
            <a:pPr algn="ctr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9906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THANK YOU</a:t>
            </a:r>
            <a:endParaRPr lang="en-US" sz="2800" b="1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63139E-C035-4B26-A327-C77A61145499}" type="slidenum">
              <a:rPr lang="en-US"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200" dirty="0">
              <a:solidFill>
                <a:schemeClr val="tx1">
                  <a:tint val="75000"/>
                </a:schemeClr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74587447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2366</TotalTime>
  <Words>748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Tahoma</vt:lpstr>
      <vt:lpstr>Times New Roman</vt:lpstr>
      <vt:lpstr>Wingdings</vt:lpstr>
      <vt:lpstr>Capsules</vt:lpstr>
      <vt:lpstr>Beaver County Single Point of Accountability</vt:lpstr>
      <vt:lpstr>SPA ED Diversions</vt:lpstr>
      <vt:lpstr>Emergency Department Diversions</vt:lpstr>
      <vt:lpstr>Emergency Department Diversions</vt:lpstr>
      <vt:lpstr>Crisis: Follow up Timeframes</vt:lpstr>
      <vt:lpstr>Crisis: Follow up Timeframes</vt:lpstr>
      <vt:lpstr>Crisis: Monitoring</vt:lpstr>
      <vt:lpstr>PowerPoint Presentation</vt:lpstr>
    </vt:vector>
  </TitlesOfParts>
  <Company>Beaver County Behavioral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Beaver County Behavioral Health Beaver County, Pa</dc:title>
  <dc:creator>BCBH</dc:creator>
  <cp:lastModifiedBy>Santoro, Stephanie</cp:lastModifiedBy>
  <cp:revision>212</cp:revision>
  <dcterms:created xsi:type="dcterms:W3CDTF">2006-11-08T14:30:33Z</dcterms:created>
  <dcterms:modified xsi:type="dcterms:W3CDTF">2019-03-06T19:50:43Z</dcterms:modified>
</cp:coreProperties>
</file>